
<file path=[Content_Types].xml><?xml version="1.0" encoding="utf-8"?>
<Types xmlns="http://schemas.openxmlformats.org/package/2006/content-types">
  <Default Extension="bin" ContentType="application/vnd.openxmlformats-officedocument.oleObject"/>
  <Default Extension="fntdata" ContentType="application/x-fontdata"/>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 id="2147483665" r:id="rId2"/>
    <p:sldMasterId id="2147483677" r:id="rId3"/>
  </p:sldMasterIdLst>
  <p:notesMasterIdLst>
    <p:notesMasterId r:id="rId100"/>
  </p:notesMasterIdLst>
  <p:sldIdLst>
    <p:sldId id="257" r:id="rId4"/>
    <p:sldId id="512" r:id="rId5"/>
    <p:sldId id="256" r:id="rId6"/>
    <p:sldId id="340" r:id="rId7"/>
    <p:sldId id="341" r:id="rId8"/>
    <p:sldId id="260" r:id="rId9"/>
    <p:sldId id="342" r:id="rId10"/>
    <p:sldId id="343" r:id="rId11"/>
    <p:sldId id="345" r:id="rId12"/>
    <p:sldId id="346" r:id="rId13"/>
    <p:sldId id="347" r:id="rId14"/>
    <p:sldId id="348" r:id="rId15"/>
    <p:sldId id="349" r:id="rId16"/>
    <p:sldId id="350" r:id="rId17"/>
    <p:sldId id="353" r:id="rId18"/>
    <p:sldId id="354" r:id="rId19"/>
    <p:sldId id="355" r:id="rId20"/>
    <p:sldId id="604" r:id="rId21"/>
    <p:sldId id="358" r:id="rId22"/>
    <p:sldId id="359" r:id="rId23"/>
    <p:sldId id="360" r:id="rId24"/>
    <p:sldId id="515" r:id="rId25"/>
    <p:sldId id="361" r:id="rId26"/>
    <p:sldId id="362" r:id="rId27"/>
    <p:sldId id="516" r:id="rId28"/>
    <p:sldId id="363" r:id="rId29"/>
    <p:sldId id="364" r:id="rId30"/>
    <p:sldId id="517" r:id="rId31"/>
    <p:sldId id="281" r:id="rId32"/>
    <p:sldId id="366" r:id="rId33"/>
    <p:sldId id="367" r:id="rId34"/>
    <p:sldId id="368" r:id="rId35"/>
    <p:sldId id="369" r:id="rId36"/>
    <p:sldId id="370" r:id="rId37"/>
    <p:sldId id="371" r:id="rId38"/>
    <p:sldId id="372" r:id="rId39"/>
    <p:sldId id="427" r:id="rId40"/>
    <p:sldId id="375" r:id="rId41"/>
    <p:sldId id="601" r:id="rId42"/>
    <p:sldId id="602" r:id="rId43"/>
    <p:sldId id="603" r:id="rId44"/>
    <p:sldId id="376" r:id="rId45"/>
    <p:sldId id="377" r:id="rId46"/>
    <p:sldId id="378" r:id="rId47"/>
    <p:sldId id="379" r:id="rId48"/>
    <p:sldId id="380" r:id="rId49"/>
    <p:sldId id="381" r:id="rId50"/>
    <p:sldId id="382" r:id="rId51"/>
    <p:sldId id="383" r:id="rId52"/>
    <p:sldId id="384" r:id="rId53"/>
    <p:sldId id="385" r:id="rId54"/>
    <p:sldId id="386" r:id="rId55"/>
    <p:sldId id="387" r:id="rId56"/>
    <p:sldId id="388" r:id="rId57"/>
    <p:sldId id="390" r:id="rId58"/>
    <p:sldId id="391" r:id="rId59"/>
    <p:sldId id="392" r:id="rId60"/>
    <p:sldId id="297" r:id="rId61"/>
    <p:sldId id="298" r:id="rId62"/>
    <p:sldId id="393" r:id="rId63"/>
    <p:sldId id="394" r:id="rId64"/>
    <p:sldId id="395" r:id="rId65"/>
    <p:sldId id="396" r:id="rId66"/>
    <p:sldId id="397" r:id="rId67"/>
    <p:sldId id="398" r:id="rId68"/>
    <p:sldId id="399" r:id="rId69"/>
    <p:sldId id="400" r:id="rId70"/>
    <p:sldId id="401" r:id="rId71"/>
    <p:sldId id="402" r:id="rId72"/>
    <p:sldId id="403" r:id="rId73"/>
    <p:sldId id="404" r:id="rId74"/>
    <p:sldId id="405" r:id="rId75"/>
    <p:sldId id="406" r:id="rId76"/>
    <p:sldId id="518" r:id="rId77"/>
    <p:sldId id="407" r:id="rId78"/>
    <p:sldId id="408" r:id="rId79"/>
    <p:sldId id="605" r:id="rId80"/>
    <p:sldId id="606" r:id="rId81"/>
    <p:sldId id="409" r:id="rId82"/>
    <p:sldId id="410" r:id="rId83"/>
    <p:sldId id="411" r:id="rId84"/>
    <p:sldId id="412" r:id="rId85"/>
    <p:sldId id="320" r:id="rId86"/>
    <p:sldId id="413" r:id="rId87"/>
    <p:sldId id="414" r:id="rId88"/>
    <p:sldId id="415" r:id="rId89"/>
    <p:sldId id="416" r:id="rId90"/>
    <p:sldId id="417" r:id="rId91"/>
    <p:sldId id="418" r:id="rId92"/>
    <p:sldId id="419" r:id="rId93"/>
    <p:sldId id="420" r:id="rId94"/>
    <p:sldId id="421" r:id="rId95"/>
    <p:sldId id="422" r:id="rId96"/>
    <p:sldId id="423" r:id="rId97"/>
    <p:sldId id="424" r:id="rId98"/>
    <p:sldId id="519" r:id="rId99"/>
  </p:sldIdLst>
  <p:sldSz cx="9144000" cy="5143500" type="screen16x9"/>
  <p:notesSz cx="6858000" cy="9144000"/>
  <p:embeddedFontLst>
    <p:embeddedFont>
      <p:font typeface="微软雅黑" panose="020B0503020204020204" pitchFamily="34" charset="-122"/>
      <p:regular r:id="rId101"/>
      <p:bold r:id="rId102"/>
    </p:embeddedFont>
    <p:embeddedFont>
      <p:font typeface="Arial Rounded MT Bold" panose="020F0704030504030204" pitchFamily="34" charset="0"/>
      <p:regular r:id="rId103"/>
    </p:embeddedFont>
    <p:embeddedFont>
      <p:font typeface="Calibri" panose="020F0502020204030204" pitchFamily="34" charset="0"/>
      <p:regular r:id="rId104"/>
      <p:bold r:id="rId105"/>
      <p:italic r:id="rId106"/>
      <p:boldItalic r:id="rId107"/>
    </p:embeddedFont>
  </p:embeddedFontLst>
  <p:custDataLst>
    <p:tags r:id="rId108"/>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31" userDrawn="1">
          <p15:clr>
            <a:srgbClr val="A4A3A4"/>
          </p15:clr>
        </p15:guide>
        <p15:guide id="2" pos="287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00CC"/>
    <a:srgbClr val="B1D8F9"/>
    <a:srgbClr val="99FFCC"/>
    <a:srgbClr val="0000FF"/>
    <a:srgbClr val="000099"/>
    <a:srgbClr val="C3E3F9"/>
    <a:srgbClr val="FFFF99"/>
    <a:srgbClr val="FFFF00"/>
    <a:srgbClr val="FFFF66"/>
    <a:srgbClr val="00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DBED569-4797-4DF1-A0F4-6AAB3CD982D8}" styleName="浅色样式 3 - 强调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0909" autoAdjust="0"/>
  </p:normalViewPr>
  <p:slideViewPr>
    <p:cSldViewPr snapToGrid="0" showGuides="1">
      <p:cViewPr varScale="1">
        <p:scale>
          <a:sx n="135" d="100"/>
          <a:sy n="135" d="100"/>
        </p:scale>
        <p:origin x="380" y="88"/>
      </p:cViewPr>
      <p:guideLst>
        <p:guide orient="horz" pos="1631"/>
        <p:guide pos="2876"/>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slide" Target="slides/slide86.xml"/><Relationship Id="rId112" Type="http://schemas.openxmlformats.org/officeDocument/2006/relationships/tableStyles" Target="tableStyles.xml"/><Relationship Id="rId16" Type="http://schemas.openxmlformats.org/officeDocument/2006/relationships/slide" Target="slides/slide13.xml"/><Relationship Id="rId107" Type="http://schemas.openxmlformats.org/officeDocument/2006/relationships/font" Target="fonts/font7.fntdata"/><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102" Type="http://schemas.openxmlformats.org/officeDocument/2006/relationships/font" Target="fonts/font2.fntdata"/><Relationship Id="rId5" Type="http://schemas.openxmlformats.org/officeDocument/2006/relationships/slide" Target="slides/slide2.xml"/><Relationship Id="rId90" Type="http://schemas.openxmlformats.org/officeDocument/2006/relationships/slide" Target="slides/slide87.xml"/><Relationship Id="rId95" Type="http://schemas.openxmlformats.org/officeDocument/2006/relationships/slide" Target="slides/slide92.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80" Type="http://schemas.openxmlformats.org/officeDocument/2006/relationships/slide" Target="slides/slide77.xml"/><Relationship Id="rId85" Type="http://schemas.openxmlformats.org/officeDocument/2006/relationships/slide" Target="slides/slide82.xml"/><Relationship Id="rId12" Type="http://schemas.openxmlformats.org/officeDocument/2006/relationships/slide" Target="slides/slide9.xml"/><Relationship Id="rId17" Type="http://schemas.openxmlformats.org/officeDocument/2006/relationships/slide" Target="slides/slide14.xml"/><Relationship Id="rId33" Type="http://schemas.openxmlformats.org/officeDocument/2006/relationships/slide" Target="slides/slide30.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font" Target="fonts/font3.fntdata"/><Relationship Id="rId108" Type="http://schemas.openxmlformats.org/officeDocument/2006/relationships/tags" Target="tags/tag1.xml"/><Relationship Id="rId54" Type="http://schemas.openxmlformats.org/officeDocument/2006/relationships/slide" Target="slides/slide51.xml"/><Relationship Id="rId70" Type="http://schemas.openxmlformats.org/officeDocument/2006/relationships/slide" Target="slides/slide67.xml"/><Relationship Id="rId75" Type="http://schemas.openxmlformats.org/officeDocument/2006/relationships/slide" Target="slides/slide72.xml"/><Relationship Id="rId91" Type="http://schemas.openxmlformats.org/officeDocument/2006/relationships/slide" Target="slides/slide88.xml"/><Relationship Id="rId96" Type="http://schemas.openxmlformats.org/officeDocument/2006/relationships/slide" Target="slides/slide93.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6" Type="http://schemas.openxmlformats.org/officeDocument/2006/relationships/font" Target="fonts/font6.fntdata"/><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slide" Target="slides/slide83.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font" Target="fonts/font1.fntdata"/><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presProps" Target="presProps.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font" Target="fonts/font4.fntdata"/><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viewProps" Target="viewProps.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notesMaster" Target="notesMasters/notesMaster1.xml"/><Relationship Id="rId105" Type="http://schemas.openxmlformats.org/officeDocument/2006/relationships/font" Target="fonts/font5.fntdata"/><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slide" Target="slides/slide95.xml"/><Relationship Id="rId3" Type="http://schemas.openxmlformats.org/officeDocument/2006/relationships/slideMaster" Target="slideMasters/slideMaster3.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88" Type="http://schemas.openxmlformats.org/officeDocument/2006/relationships/slide" Target="slides/slide85.xml"/><Relationship Id="rId111"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3F7A0F7-AD19-4993-8574-730EC50C92A6}" type="datetimeFigureOut">
              <a:rPr lang="zh-CN" altLang="en-US" smtClean="0"/>
              <a:t>2024-3-4</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B14BD24-89E3-4C51-B736-BCCE6C13A884}"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B14BD24-89E3-4C51-B736-BCCE6C13A884}" type="slidenum">
              <a:rPr lang="zh-CN" altLang="en-US" smtClean="0"/>
              <a:t>2</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B14BD24-89E3-4C51-B736-BCCE6C13A884}" type="slidenum">
              <a:rPr lang="zh-CN" altLang="en-US" smtClean="0"/>
              <a:t>94</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B14BD24-89E3-4C51-B736-BCCE6C13A884}" type="slidenum">
              <a:rPr lang="zh-CN" altLang="en-US" smtClean="0"/>
              <a:t>96</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B14BD24-89E3-4C51-B736-BCCE6C13A884}" type="slidenum">
              <a:rPr lang="zh-CN" altLang="en-US" smtClean="0"/>
              <a:t>3</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B14BD24-89E3-4C51-B736-BCCE6C13A884}" type="slidenum">
              <a:rPr lang="zh-CN" altLang="en-US" smtClean="0"/>
              <a:t>10</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B14BD24-89E3-4C51-B736-BCCE6C13A884}" type="slidenum">
              <a:rPr lang="zh-CN" altLang="en-US" smtClean="0"/>
              <a:t>18</a:t>
            </a:fld>
            <a:endParaRPr lang="zh-CN" altLang="en-US"/>
          </a:p>
        </p:txBody>
      </p:sp>
    </p:spTree>
    <p:extLst>
      <p:ext uri="{BB962C8B-B14F-4D97-AF65-F5344CB8AC3E}">
        <p14:creationId xmlns:p14="http://schemas.microsoft.com/office/powerpoint/2010/main" val="23451491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4" name="灯片编号占位符 3"/>
          <p:cNvSpPr>
            <a:spLocks noGrp="1"/>
          </p:cNvSpPr>
          <p:nvPr>
            <p:ph type="sldNum" sz="quarter" idx="10"/>
          </p:nvPr>
        </p:nvSpPr>
        <p:spPr/>
        <p:txBody>
          <a:bodyPr/>
          <a:lstStyle/>
          <a:p>
            <a:fld id="{0B14BD24-89E3-4C51-B736-BCCE6C13A884}" type="slidenum">
              <a:rPr lang="zh-CN" altLang="en-US" smtClean="0"/>
              <a:t>26</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B14BD24-89E3-4C51-B736-BCCE6C13A884}" type="slidenum">
              <a:rPr lang="zh-CN" altLang="en-US" smtClean="0"/>
              <a:t>31</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B14BD24-89E3-4C51-B736-BCCE6C13A884}" type="slidenum">
              <a:rPr lang="zh-CN" altLang="en-US" smtClean="0"/>
              <a:t>47</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B14BD24-89E3-4C51-B736-BCCE6C13A884}" type="slidenum">
              <a:rPr lang="zh-CN" altLang="en-US" smtClean="0"/>
              <a:t>75</a:t>
            </a:fld>
            <a:endParaRPr lang="zh-CN" altLang="en-US"/>
          </a:p>
        </p:txBody>
      </p:sp>
    </p:spTree>
    <p:extLst>
      <p:ext uri="{BB962C8B-B14F-4D97-AF65-F5344CB8AC3E}">
        <p14:creationId xmlns:p14="http://schemas.microsoft.com/office/powerpoint/2010/main" val="13306132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B14BD24-89E3-4C51-B736-BCCE6C13A884}" type="slidenum">
              <a:rPr lang="zh-CN" altLang="en-US" smtClean="0"/>
              <a:t>77</a:t>
            </a:fld>
            <a:endParaRPr lang="zh-CN" altLang="en-US"/>
          </a:p>
        </p:txBody>
      </p:sp>
    </p:spTree>
    <p:extLst>
      <p:ext uri="{BB962C8B-B14F-4D97-AF65-F5344CB8AC3E}">
        <p14:creationId xmlns:p14="http://schemas.microsoft.com/office/powerpoint/2010/main" val="24601018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9"/>
            <a:ext cx="8229600" cy="857250"/>
          </a:xfrm>
          <a:prstGeom prst="rect">
            <a:avLst/>
          </a:prstGeo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151336"/>
            <a:ext cx="4040188" cy="47982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1631156"/>
            <a:ext cx="4040188" cy="2963466"/>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8" y="1151336"/>
            <a:ext cx="4041775" cy="47982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8" y="1631156"/>
            <a:ext cx="4041775" cy="2963466"/>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a:xfrm>
            <a:off x="457200" y="4767263"/>
            <a:ext cx="2133600" cy="274637"/>
          </a:xfrm>
          <a:prstGeom prst="rect">
            <a:avLst/>
          </a:prstGeom>
        </p:spPr>
        <p:txBody>
          <a:bodyPr/>
          <a:lstStyle>
            <a:lvl1pPr fontAlgn="auto">
              <a:spcBef>
                <a:spcPts val="0"/>
              </a:spcBef>
              <a:spcAft>
                <a:spcPts val="0"/>
              </a:spcAft>
              <a:defRPr>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A33B0D37-B650-4F36-9AF4-E0C58AC46186}" type="datetimeFigureOut">
              <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rPr>
              <a:t>2024-3-4</a:t>
            </a:fld>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8" name="页脚占位符 7"/>
          <p:cNvSpPr>
            <a:spLocks noGrp="1"/>
          </p:cNvSpPr>
          <p:nvPr>
            <p:ph type="ftr" sz="quarter" idx="11"/>
          </p:nvPr>
        </p:nvSpPr>
        <p:spPr>
          <a:xfrm>
            <a:off x="3124200" y="4767263"/>
            <a:ext cx="2895600" cy="274637"/>
          </a:xfrm>
          <a:prstGeom prst="rect">
            <a:avLst/>
          </a:prstGeom>
        </p:spPr>
        <p:txBody>
          <a:bodyPr/>
          <a:lstStyle>
            <a:lvl1pPr fontAlgn="auto">
              <a:spcBef>
                <a:spcPts val="0"/>
              </a:spcBef>
              <a:spcAft>
                <a:spcPts val="0"/>
              </a:spcAft>
              <a:defRPr>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9" name="灯片编号占位符 8"/>
          <p:cNvSpPr>
            <a:spLocks noGrp="1"/>
          </p:cNvSpPr>
          <p:nvPr>
            <p:ph type="sldNum" sz="quarter" idx="12"/>
          </p:nvPr>
        </p:nvSpPr>
        <p:spPr>
          <a:xfrm>
            <a:off x="6553200" y="4767263"/>
            <a:ext cx="2133600" cy="274637"/>
          </a:xfrm>
          <a:prstGeom prst="rect">
            <a:avLst/>
          </a:prstGeom>
        </p:spPr>
        <p:txBody>
          <a:bodyPr/>
          <a:lstStyle>
            <a:lvl1pPr fontAlgn="auto">
              <a:spcBef>
                <a:spcPts val="0"/>
              </a:spcBef>
              <a:spcAft>
                <a:spcPts val="0"/>
              </a:spcAft>
              <a:defRPr>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D030FB5E-FBC5-486C-B226-802E21D21F30}" type="slidenum">
              <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rPr>
              <a:t>‹#›</a:t>
            </a:fld>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9"/>
            <a:ext cx="8229600" cy="857250"/>
          </a:xfrm>
          <a:prstGeom prst="rect">
            <a:avLst/>
          </a:prstGeom>
        </p:spPr>
        <p:txBody>
          <a:bodyPr/>
          <a:lstStyle/>
          <a:p>
            <a:r>
              <a:rPr lang="zh-CN" altLang="en-US"/>
              <a:t>单击此处编辑母版标题样式</a:t>
            </a:r>
          </a:p>
        </p:txBody>
      </p:sp>
      <p:sp>
        <p:nvSpPr>
          <p:cNvPr id="3" name="日期占位符 2"/>
          <p:cNvSpPr>
            <a:spLocks noGrp="1"/>
          </p:cNvSpPr>
          <p:nvPr>
            <p:ph type="dt" sz="half" idx="10"/>
          </p:nvPr>
        </p:nvSpPr>
        <p:spPr>
          <a:xfrm>
            <a:off x="457200" y="4767263"/>
            <a:ext cx="2133600" cy="274637"/>
          </a:xfrm>
          <a:prstGeom prst="rect">
            <a:avLst/>
          </a:prstGeom>
        </p:spPr>
        <p:txBody>
          <a:bodyPr/>
          <a:lstStyle>
            <a:lvl1pPr fontAlgn="auto">
              <a:spcBef>
                <a:spcPts val="0"/>
              </a:spcBef>
              <a:spcAft>
                <a:spcPts val="0"/>
              </a:spcAft>
              <a:defRPr>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92E24AEA-74A9-4099-9A56-447F8443042D}" type="datetimeFigureOut">
              <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rPr>
              <a:t>2024-3-4</a:t>
            </a:fld>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4" name="页脚占位符 3"/>
          <p:cNvSpPr>
            <a:spLocks noGrp="1"/>
          </p:cNvSpPr>
          <p:nvPr>
            <p:ph type="ftr" sz="quarter" idx="11"/>
          </p:nvPr>
        </p:nvSpPr>
        <p:spPr>
          <a:xfrm>
            <a:off x="3124200" y="4767263"/>
            <a:ext cx="2895600" cy="274637"/>
          </a:xfrm>
          <a:prstGeom prst="rect">
            <a:avLst/>
          </a:prstGeom>
        </p:spPr>
        <p:txBody>
          <a:bodyPr/>
          <a:lstStyle>
            <a:lvl1pPr fontAlgn="auto">
              <a:spcBef>
                <a:spcPts val="0"/>
              </a:spcBef>
              <a:spcAft>
                <a:spcPts val="0"/>
              </a:spcAft>
              <a:defRPr>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5" name="灯片编号占位符 4"/>
          <p:cNvSpPr>
            <a:spLocks noGrp="1"/>
          </p:cNvSpPr>
          <p:nvPr>
            <p:ph type="sldNum" sz="quarter" idx="12"/>
          </p:nvPr>
        </p:nvSpPr>
        <p:spPr>
          <a:xfrm>
            <a:off x="6553200" y="4767263"/>
            <a:ext cx="2133600" cy="274637"/>
          </a:xfrm>
          <a:prstGeom prst="rect">
            <a:avLst/>
          </a:prstGeom>
        </p:spPr>
        <p:txBody>
          <a:bodyPr/>
          <a:lstStyle>
            <a:lvl1pPr fontAlgn="auto">
              <a:spcBef>
                <a:spcPts val="0"/>
              </a:spcBef>
              <a:spcAft>
                <a:spcPts val="0"/>
              </a:spcAft>
              <a:defRPr>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7B76FEC2-9CFF-4436-844D-2D5595FDF35B}" type="slidenum">
              <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rPr>
              <a:t>‹#›</a:t>
            </a:fld>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457200" y="4767263"/>
            <a:ext cx="2133600" cy="274637"/>
          </a:xfrm>
          <a:prstGeom prst="rect">
            <a:avLst/>
          </a:prstGeom>
        </p:spPr>
        <p:txBody>
          <a:bodyPr/>
          <a:lstStyle>
            <a:lvl1pPr fontAlgn="auto">
              <a:spcBef>
                <a:spcPts val="0"/>
              </a:spcBef>
              <a:spcAft>
                <a:spcPts val="0"/>
              </a:spcAft>
              <a:defRPr>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62F58448-F6D4-4566-AE9E-C49DFCCFFE79}" type="datetimeFigureOut">
              <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rPr>
              <a:t>2024-3-4</a:t>
            </a:fld>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3" name="页脚占位符 2"/>
          <p:cNvSpPr>
            <a:spLocks noGrp="1"/>
          </p:cNvSpPr>
          <p:nvPr>
            <p:ph type="ftr" sz="quarter" idx="11"/>
          </p:nvPr>
        </p:nvSpPr>
        <p:spPr>
          <a:xfrm>
            <a:off x="3124200" y="4767263"/>
            <a:ext cx="2895600" cy="274637"/>
          </a:xfrm>
          <a:prstGeom prst="rect">
            <a:avLst/>
          </a:prstGeom>
        </p:spPr>
        <p:txBody>
          <a:bodyPr/>
          <a:lstStyle>
            <a:lvl1pPr fontAlgn="auto">
              <a:spcBef>
                <a:spcPts val="0"/>
              </a:spcBef>
              <a:spcAft>
                <a:spcPts val="0"/>
              </a:spcAft>
              <a:defRPr>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4" name="灯片编号占位符 3"/>
          <p:cNvSpPr>
            <a:spLocks noGrp="1"/>
          </p:cNvSpPr>
          <p:nvPr>
            <p:ph type="sldNum" sz="quarter" idx="12"/>
          </p:nvPr>
        </p:nvSpPr>
        <p:spPr>
          <a:xfrm>
            <a:off x="6553200" y="4767263"/>
            <a:ext cx="2133600" cy="274637"/>
          </a:xfrm>
          <a:prstGeom prst="rect">
            <a:avLst/>
          </a:prstGeom>
        </p:spPr>
        <p:txBody>
          <a:bodyPr/>
          <a:lstStyle>
            <a:lvl1pPr fontAlgn="auto">
              <a:spcBef>
                <a:spcPts val="0"/>
              </a:spcBef>
              <a:spcAft>
                <a:spcPts val="0"/>
              </a:spcAft>
              <a:defRPr>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C2485B17-6DCC-4B80-BFD5-13BCBC683071}" type="slidenum">
              <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rPr>
              <a:t>‹#›</a:t>
            </a:fld>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3" y="204787"/>
            <a:ext cx="3008313" cy="871538"/>
          </a:xfrm>
          <a:prstGeom prst="rect">
            <a:avLst/>
          </a:prstGeo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04789"/>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3" y="1076327"/>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a:xfrm>
            <a:off x="457200" y="4767263"/>
            <a:ext cx="2133600" cy="274637"/>
          </a:xfrm>
          <a:prstGeom prst="rect">
            <a:avLst/>
          </a:prstGeom>
        </p:spPr>
        <p:txBody>
          <a:bodyPr/>
          <a:lstStyle>
            <a:lvl1pPr fontAlgn="auto">
              <a:spcBef>
                <a:spcPts val="0"/>
              </a:spcBef>
              <a:spcAft>
                <a:spcPts val="0"/>
              </a:spcAft>
              <a:defRPr>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3DA329A4-D27B-47FF-810D-EE065D85E4EC}" type="datetimeFigureOut">
              <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rPr>
              <a:t>2024-3-4</a:t>
            </a:fld>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6" name="页脚占位符 5"/>
          <p:cNvSpPr>
            <a:spLocks noGrp="1"/>
          </p:cNvSpPr>
          <p:nvPr>
            <p:ph type="ftr" sz="quarter" idx="11"/>
          </p:nvPr>
        </p:nvSpPr>
        <p:spPr>
          <a:xfrm>
            <a:off x="3124200" y="4767263"/>
            <a:ext cx="2895600" cy="274637"/>
          </a:xfrm>
          <a:prstGeom prst="rect">
            <a:avLst/>
          </a:prstGeom>
        </p:spPr>
        <p:txBody>
          <a:bodyPr/>
          <a:lstStyle>
            <a:lvl1pPr fontAlgn="auto">
              <a:spcBef>
                <a:spcPts val="0"/>
              </a:spcBef>
              <a:spcAft>
                <a:spcPts val="0"/>
              </a:spcAft>
              <a:defRPr>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7" name="灯片编号占位符 6"/>
          <p:cNvSpPr>
            <a:spLocks noGrp="1"/>
          </p:cNvSpPr>
          <p:nvPr>
            <p:ph type="sldNum" sz="quarter" idx="12"/>
          </p:nvPr>
        </p:nvSpPr>
        <p:spPr>
          <a:xfrm>
            <a:off x="6553200" y="4767263"/>
            <a:ext cx="2133600" cy="274637"/>
          </a:xfrm>
          <a:prstGeom prst="rect">
            <a:avLst/>
          </a:prstGeom>
        </p:spPr>
        <p:txBody>
          <a:bodyPr/>
          <a:lstStyle>
            <a:lvl1pPr fontAlgn="auto">
              <a:spcBef>
                <a:spcPts val="0"/>
              </a:spcBef>
              <a:spcAft>
                <a:spcPts val="0"/>
              </a:spcAft>
              <a:defRPr>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79BF8F64-AEEF-4EA5-B05C-A8B826AB69EE}" type="slidenum">
              <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rPr>
              <a:t>‹#›</a:t>
            </a:fld>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0"/>
            <a:ext cx="5486400" cy="425054"/>
          </a:xfrm>
          <a:prstGeom prst="rect">
            <a:avLst/>
          </a:prstGeo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459581"/>
            <a:ext cx="5486400" cy="30861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4025504"/>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a:xfrm>
            <a:off x="457200" y="4767263"/>
            <a:ext cx="2133600" cy="274637"/>
          </a:xfrm>
          <a:prstGeom prst="rect">
            <a:avLst/>
          </a:prstGeom>
        </p:spPr>
        <p:txBody>
          <a:bodyPr/>
          <a:lstStyle>
            <a:lvl1pPr fontAlgn="auto">
              <a:spcBef>
                <a:spcPts val="0"/>
              </a:spcBef>
              <a:spcAft>
                <a:spcPts val="0"/>
              </a:spcAft>
              <a:defRPr>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9A344629-E8D8-4FC9-B2F5-E1E23C54B76E}" type="datetimeFigureOut">
              <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rPr>
              <a:t>2024-3-4</a:t>
            </a:fld>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6" name="页脚占位符 5"/>
          <p:cNvSpPr>
            <a:spLocks noGrp="1"/>
          </p:cNvSpPr>
          <p:nvPr>
            <p:ph type="ftr" sz="quarter" idx="11"/>
          </p:nvPr>
        </p:nvSpPr>
        <p:spPr>
          <a:xfrm>
            <a:off x="3124200" y="4767263"/>
            <a:ext cx="2895600" cy="274637"/>
          </a:xfrm>
          <a:prstGeom prst="rect">
            <a:avLst/>
          </a:prstGeom>
        </p:spPr>
        <p:txBody>
          <a:bodyPr/>
          <a:lstStyle>
            <a:lvl1pPr fontAlgn="auto">
              <a:spcBef>
                <a:spcPts val="0"/>
              </a:spcBef>
              <a:spcAft>
                <a:spcPts val="0"/>
              </a:spcAft>
              <a:defRPr>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7" name="灯片编号占位符 6"/>
          <p:cNvSpPr>
            <a:spLocks noGrp="1"/>
          </p:cNvSpPr>
          <p:nvPr>
            <p:ph type="sldNum" sz="quarter" idx="12"/>
          </p:nvPr>
        </p:nvSpPr>
        <p:spPr>
          <a:xfrm>
            <a:off x="6553200" y="4767263"/>
            <a:ext cx="2133600" cy="274637"/>
          </a:xfrm>
          <a:prstGeom prst="rect">
            <a:avLst/>
          </a:prstGeom>
        </p:spPr>
        <p:txBody>
          <a:bodyPr/>
          <a:lstStyle>
            <a:lvl1pPr fontAlgn="auto">
              <a:spcBef>
                <a:spcPts val="0"/>
              </a:spcBef>
              <a:spcAft>
                <a:spcPts val="0"/>
              </a:spcAft>
              <a:defRPr>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9B92F815-478E-4E94-8CB1-4FA036D12C22}" type="slidenum">
              <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rPr>
              <a:t>‹#›</a:t>
            </a:fld>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9"/>
            <a:ext cx="8229600" cy="857250"/>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457200" y="1200152"/>
            <a:ext cx="8229600" cy="3394472"/>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457200" y="4767263"/>
            <a:ext cx="2133600" cy="274637"/>
          </a:xfrm>
          <a:prstGeom prst="rect">
            <a:avLst/>
          </a:prstGeom>
        </p:spPr>
        <p:txBody>
          <a:bodyPr/>
          <a:lstStyle>
            <a:lvl1pPr fontAlgn="auto">
              <a:spcBef>
                <a:spcPts val="0"/>
              </a:spcBef>
              <a:spcAft>
                <a:spcPts val="0"/>
              </a:spcAft>
              <a:defRPr>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C3271B62-ACE9-45FB-967E-7F3DF287A117}" type="datetimeFigureOut">
              <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rPr>
              <a:t>2024-3-4</a:t>
            </a:fld>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5" name="页脚占位符 4"/>
          <p:cNvSpPr>
            <a:spLocks noGrp="1"/>
          </p:cNvSpPr>
          <p:nvPr>
            <p:ph type="ftr" sz="quarter" idx="11"/>
          </p:nvPr>
        </p:nvSpPr>
        <p:spPr>
          <a:xfrm>
            <a:off x="3124200" y="4767263"/>
            <a:ext cx="2895600" cy="274637"/>
          </a:xfrm>
          <a:prstGeom prst="rect">
            <a:avLst/>
          </a:prstGeom>
        </p:spPr>
        <p:txBody>
          <a:bodyPr/>
          <a:lstStyle>
            <a:lvl1pPr fontAlgn="auto">
              <a:spcBef>
                <a:spcPts val="0"/>
              </a:spcBef>
              <a:spcAft>
                <a:spcPts val="0"/>
              </a:spcAft>
              <a:defRPr>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6" name="灯片编号占位符 5"/>
          <p:cNvSpPr>
            <a:spLocks noGrp="1"/>
          </p:cNvSpPr>
          <p:nvPr>
            <p:ph type="sldNum" sz="quarter" idx="12"/>
          </p:nvPr>
        </p:nvSpPr>
        <p:spPr>
          <a:xfrm>
            <a:off x="6553200" y="4767263"/>
            <a:ext cx="2133600" cy="274637"/>
          </a:xfrm>
          <a:prstGeom prst="rect">
            <a:avLst/>
          </a:prstGeom>
        </p:spPr>
        <p:txBody>
          <a:bodyPr/>
          <a:lstStyle>
            <a:lvl1pPr fontAlgn="auto">
              <a:spcBef>
                <a:spcPts val="0"/>
              </a:spcBef>
              <a:spcAft>
                <a:spcPts val="0"/>
              </a:spcAft>
              <a:defRPr>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8EDEBAC4-09E0-4CDA-BEAB-7114EA3C252E}" type="slidenum">
              <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rPr>
              <a:t>‹#›</a:t>
            </a:fld>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154781"/>
            <a:ext cx="2057400" cy="3290888"/>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154781"/>
            <a:ext cx="6019800" cy="3290888"/>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457200" y="4767263"/>
            <a:ext cx="2133600" cy="274637"/>
          </a:xfrm>
          <a:prstGeom prst="rect">
            <a:avLst/>
          </a:prstGeom>
        </p:spPr>
        <p:txBody>
          <a:bodyPr/>
          <a:lstStyle>
            <a:lvl1pPr fontAlgn="auto">
              <a:spcBef>
                <a:spcPts val="0"/>
              </a:spcBef>
              <a:spcAft>
                <a:spcPts val="0"/>
              </a:spcAft>
              <a:defRPr>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50D7647C-2BA5-490B-BA8F-200D31D2A377}" type="datetimeFigureOut">
              <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rPr>
              <a:t>2024-3-4</a:t>
            </a:fld>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5" name="页脚占位符 4"/>
          <p:cNvSpPr>
            <a:spLocks noGrp="1"/>
          </p:cNvSpPr>
          <p:nvPr>
            <p:ph type="ftr" sz="quarter" idx="11"/>
          </p:nvPr>
        </p:nvSpPr>
        <p:spPr>
          <a:xfrm>
            <a:off x="3124200" y="4767263"/>
            <a:ext cx="2895600" cy="274637"/>
          </a:xfrm>
          <a:prstGeom prst="rect">
            <a:avLst/>
          </a:prstGeom>
        </p:spPr>
        <p:txBody>
          <a:bodyPr/>
          <a:lstStyle>
            <a:lvl1pPr fontAlgn="auto">
              <a:spcBef>
                <a:spcPts val="0"/>
              </a:spcBef>
              <a:spcAft>
                <a:spcPts val="0"/>
              </a:spcAft>
              <a:defRPr>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6" name="灯片编号占位符 5"/>
          <p:cNvSpPr>
            <a:spLocks noGrp="1"/>
          </p:cNvSpPr>
          <p:nvPr>
            <p:ph type="sldNum" sz="quarter" idx="12"/>
          </p:nvPr>
        </p:nvSpPr>
        <p:spPr>
          <a:xfrm>
            <a:off x="6553200" y="4767263"/>
            <a:ext cx="2133600" cy="274637"/>
          </a:xfrm>
          <a:prstGeom prst="rect">
            <a:avLst/>
          </a:prstGeom>
        </p:spPr>
        <p:txBody>
          <a:bodyPr/>
          <a:lstStyle>
            <a:lvl1pPr fontAlgn="auto">
              <a:spcBef>
                <a:spcPts val="0"/>
              </a:spcBef>
              <a:spcAft>
                <a:spcPts val="0"/>
              </a:spcAft>
              <a:defRPr>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8A98C907-F5C8-4C51-A988-DD1AA919B615}" type="slidenum">
              <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rPr>
              <a:t>‹#›</a:t>
            </a:fld>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5176"/>
            <a:ext cx="7772400" cy="1021556"/>
          </a:xfrm>
          <a:prstGeom prst="rect">
            <a:avLst/>
          </a:prstGeo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180035"/>
            <a:ext cx="7772400" cy="1125140"/>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a:xfrm>
            <a:off x="457200" y="4767263"/>
            <a:ext cx="2133600" cy="273844"/>
          </a:xfrm>
          <a:prstGeom prst="rect">
            <a:avLst/>
          </a:prstGeom>
        </p:spPr>
        <p:txBody>
          <a:bodyPr/>
          <a:lstStyle/>
          <a:p>
            <a:fld id="{09A22D17-D596-48B2-ACBB-09058C344CC5}" type="datetimeFigureOut">
              <a:rPr lang="zh-CN" altLang="en-US" smtClean="0"/>
              <a:t>2024-3-4</a:t>
            </a:fld>
            <a:endParaRPr lang="zh-CN" altLang="en-US"/>
          </a:p>
        </p:txBody>
      </p:sp>
      <p:sp>
        <p:nvSpPr>
          <p:cNvPr id="5" name="页脚占位符 4"/>
          <p:cNvSpPr>
            <a:spLocks noGrp="1"/>
          </p:cNvSpPr>
          <p:nvPr>
            <p:ph type="ftr" sz="quarter" idx="11"/>
          </p:nvPr>
        </p:nvSpPr>
        <p:spPr>
          <a:xfrm>
            <a:off x="3124200" y="4767263"/>
            <a:ext cx="2895600" cy="273844"/>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6553200" y="4767263"/>
            <a:ext cx="2133600" cy="273844"/>
          </a:xfrm>
          <a:prstGeom prst="rect">
            <a:avLst/>
          </a:prstGeom>
        </p:spPr>
        <p:txBody>
          <a:bodyPr/>
          <a:lstStyle/>
          <a:p>
            <a:fld id="{C485880C-E2C3-4DAB-AE74-D9BE691626AC}"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4" name="AutoShape 5"/>
          <p:cNvSpPr>
            <a:spLocks noChangeArrowheads="1"/>
          </p:cNvSpPr>
          <p:nvPr/>
        </p:nvSpPr>
        <p:spPr bwMode="auto">
          <a:xfrm>
            <a:off x="466344" y="609273"/>
            <a:ext cx="8129016" cy="354012"/>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
        <p:nvSpPr>
          <p:cNvPr id="8" name="内容占位符 7"/>
          <p:cNvSpPr>
            <a:spLocks noGrp="1"/>
          </p:cNvSpPr>
          <p:nvPr>
            <p:ph sz="quarter" idx="10" hasCustomPrompt="1"/>
          </p:nvPr>
        </p:nvSpPr>
        <p:spPr>
          <a:xfrm>
            <a:off x="466344" y="963190"/>
            <a:ext cx="8129016" cy="3376990"/>
          </a:xfrm>
          <a:prstGeom prst="rect">
            <a:avLst/>
          </a:prstGeom>
        </p:spPr>
        <p:txBody>
          <a:bodyPr/>
          <a:lstStyle>
            <a:lvl1pPr marL="342900" indent="-342900">
              <a:lnSpc>
                <a:spcPts val="3000"/>
              </a:lnSpc>
              <a:spcBef>
                <a:spcPts val="0"/>
              </a:spcBef>
              <a:buClr>
                <a:srgbClr val="0066CC"/>
              </a:buClr>
              <a:buFont typeface="Wingdings" panose="05000000000000000000" pitchFamily="2" charset="2"/>
              <a:buChar char="l"/>
              <a:defRPr lang="zh-CN" altLang="en-US" sz="2000" b="1" kern="1200" dirty="0" smtClean="0">
                <a:solidFill>
                  <a:schemeClr val="tx1"/>
                </a:solidFill>
                <a:latin typeface="微软雅黑" panose="020B0503020204020204" pitchFamily="34" charset="-122"/>
                <a:ea typeface="微软雅黑" panose="020B0503020204020204" pitchFamily="34" charset="-122"/>
                <a:cs typeface="+mn-cs"/>
              </a:defRPr>
            </a:lvl1pPr>
            <a:lvl2pPr marL="742950" indent="-285750">
              <a:lnSpc>
                <a:spcPts val="3000"/>
              </a:lnSpc>
              <a:spcBef>
                <a:spcPts val="0"/>
              </a:spcBef>
              <a:buClr>
                <a:schemeClr val="accent6">
                  <a:lumMod val="50000"/>
                </a:schemeClr>
              </a:buClr>
              <a:buFont typeface="Wingdings" panose="05000000000000000000" pitchFamily="2" charset="2"/>
              <a:buChar char="u"/>
              <a:defRPr sz="1800" b="1">
                <a:latin typeface="微软雅黑" panose="020B0503020204020204" pitchFamily="34" charset="-122"/>
                <a:ea typeface="微软雅黑" panose="020B0503020204020204" pitchFamily="34" charset="-122"/>
              </a:defRPr>
            </a:lvl2pPr>
            <a:lvl3pPr marL="1143000" indent="-228600">
              <a:lnSpc>
                <a:spcPts val="3000"/>
              </a:lnSpc>
              <a:spcBef>
                <a:spcPts val="0"/>
              </a:spcBef>
              <a:buClr>
                <a:srgbClr val="006600"/>
              </a:buClr>
              <a:buFont typeface="Wingdings" panose="05000000000000000000" pitchFamily="2" charset="2"/>
              <a:buChar char="Ø"/>
              <a:defRPr sz="1600" b="1">
                <a:latin typeface="微软雅黑" panose="020B0503020204020204" pitchFamily="34" charset="-122"/>
                <a:ea typeface="微软雅黑" panose="020B0503020204020204" pitchFamily="34" charset="-122"/>
              </a:defRPr>
            </a:lvl3pPr>
            <a:lvl4pPr>
              <a:lnSpc>
                <a:spcPts val="3000"/>
              </a:lnSpc>
              <a:spcBef>
                <a:spcPts val="0"/>
              </a:spcBef>
              <a:defRPr sz="1400" b="1">
                <a:latin typeface="微软雅黑" panose="020B0503020204020204" pitchFamily="34" charset="-122"/>
                <a:ea typeface="微软雅黑" panose="020B0503020204020204" pitchFamily="34" charset="-122"/>
              </a:defRPr>
            </a:lvl4pPr>
            <a:lvl5pPr>
              <a:lnSpc>
                <a:spcPts val="3000"/>
              </a:lnSpc>
              <a:spcBef>
                <a:spcPts val="0"/>
              </a:spcBef>
              <a:defRPr sz="1400" b="1">
                <a:latin typeface="微软雅黑" panose="020B0503020204020204" pitchFamily="34" charset="-122"/>
                <a:ea typeface="微软雅黑" panose="020B0503020204020204" pitchFamily="34" charset="-122"/>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6" name="文本占位符 11"/>
          <p:cNvSpPr>
            <a:spLocks noGrp="1"/>
          </p:cNvSpPr>
          <p:nvPr>
            <p:ph type="body" sz="quarter" idx="11" hasCustomPrompt="1"/>
          </p:nvPr>
        </p:nvSpPr>
        <p:spPr>
          <a:xfrm>
            <a:off x="1249591" y="609273"/>
            <a:ext cx="6632575" cy="354012"/>
          </a:xfrm>
          <a:prstGeom prst="rect">
            <a:avLst/>
          </a:prstGeom>
        </p:spPr>
        <p:txBody>
          <a:bodyPr anchor="ctr"/>
          <a:lstStyle>
            <a:lvl1pPr marL="0" indent="0" algn="ctr">
              <a:buFontTx/>
              <a:buNone/>
              <a:defRPr sz="2000" b="1">
                <a:solidFill>
                  <a:schemeClr val="bg1"/>
                </a:solidFill>
                <a:latin typeface="微软雅黑" panose="020B0503020204020204" pitchFamily="34" charset="-122"/>
                <a:ea typeface="微软雅黑" panose="020B0503020204020204" pitchFamily="34" charset="-122"/>
              </a:defRPr>
            </a:lvl1pPr>
          </a:lstStyle>
          <a:p>
            <a:pPr lvl="0"/>
            <a:r>
              <a:rPr lang="zh-CN" altLang="en-US" dirty="0"/>
              <a:t>编辑母版文本样式</a:t>
            </a:r>
          </a:p>
        </p:txBody>
      </p:sp>
    </p:spTree>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9"/>
            <a:ext cx="8229600" cy="857250"/>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457200" y="900113"/>
            <a:ext cx="4038600" cy="2545556"/>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900113"/>
            <a:ext cx="4038600" cy="2545556"/>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a:xfrm>
            <a:off x="457200" y="4767263"/>
            <a:ext cx="2133600" cy="273844"/>
          </a:xfrm>
          <a:prstGeom prst="rect">
            <a:avLst/>
          </a:prstGeom>
        </p:spPr>
        <p:txBody>
          <a:bodyPr/>
          <a:lstStyle/>
          <a:p>
            <a:fld id="{09A22D17-D596-48B2-ACBB-09058C344CC5}" type="datetimeFigureOut">
              <a:rPr lang="zh-CN" altLang="en-US" smtClean="0"/>
              <a:t>2024-3-4</a:t>
            </a:fld>
            <a:endParaRPr lang="zh-CN" altLang="en-US"/>
          </a:p>
        </p:txBody>
      </p:sp>
      <p:sp>
        <p:nvSpPr>
          <p:cNvPr id="6" name="页脚占位符 5"/>
          <p:cNvSpPr>
            <a:spLocks noGrp="1"/>
          </p:cNvSpPr>
          <p:nvPr>
            <p:ph type="ftr" sz="quarter" idx="11"/>
          </p:nvPr>
        </p:nvSpPr>
        <p:spPr>
          <a:xfrm>
            <a:off x="3124200" y="4767263"/>
            <a:ext cx="2895600" cy="273844"/>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6553200" y="4767263"/>
            <a:ext cx="2133600" cy="273844"/>
          </a:xfrm>
          <a:prstGeom prst="rect">
            <a:avLst/>
          </a:prstGeom>
        </p:spPr>
        <p:txBody>
          <a:bodyPr/>
          <a:lstStyle/>
          <a:p>
            <a:fld id="{C485880C-E2C3-4DAB-AE74-D9BE691626AC}"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9"/>
            <a:ext cx="8229600" cy="857250"/>
          </a:xfrm>
          <a:prstGeom prst="rect">
            <a:avLst/>
          </a:prstGeo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151336"/>
            <a:ext cx="4040188" cy="47982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1631156"/>
            <a:ext cx="4040188" cy="2963466"/>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8" y="1151336"/>
            <a:ext cx="4041775" cy="47982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8" y="1631156"/>
            <a:ext cx="4041775" cy="2963466"/>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a:xfrm>
            <a:off x="457200" y="4767263"/>
            <a:ext cx="2133600" cy="273844"/>
          </a:xfrm>
          <a:prstGeom prst="rect">
            <a:avLst/>
          </a:prstGeom>
        </p:spPr>
        <p:txBody>
          <a:bodyPr/>
          <a:lstStyle/>
          <a:p>
            <a:fld id="{09A22D17-D596-48B2-ACBB-09058C344CC5}" type="datetimeFigureOut">
              <a:rPr lang="zh-CN" altLang="en-US" smtClean="0"/>
              <a:t>2024-3-4</a:t>
            </a:fld>
            <a:endParaRPr lang="zh-CN" altLang="en-US"/>
          </a:p>
        </p:txBody>
      </p:sp>
      <p:sp>
        <p:nvSpPr>
          <p:cNvPr id="8" name="页脚占位符 7"/>
          <p:cNvSpPr>
            <a:spLocks noGrp="1"/>
          </p:cNvSpPr>
          <p:nvPr>
            <p:ph type="ftr" sz="quarter" idx="11"/>
          </p:nvPr>
        </p:nvSpPr>
        <p:spPr>
          <a:xfrm>
            <a:off x="3124200" y="4767263"/>
            <a:ext cx="2895600" cy="273844"/>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6553200" y="4767263"/>
            <a:ext cx="2133600" cy="273844"/>
          </a:xfrm>
          <a:prstGeom prst="rect">
            <a:avLst/>
          </a:prstGeom>
        </p:spPr>
        <p:txBody>
          <a:bodyPr/>
          <a:lstStyle/>
          <a:p>
            <a:fld id="{C485880C-E2C3-4DAB-AE74-D9BE691626AC}"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9"/>
            <a:ext cx="8229600" cy="857250"/>
          </a:xfrm>
          <a:prstGeom prst="rect">
            <a:avLst/>
          </a:prstGeom>
        </p:spPr>
        <p:txBody>
          <a:bodyPr/>
          <a:lstStyle/>
          <a:p>
            <a:r>
              <a:rPr lang="zh-CN" altLang="en-US"/>
              <a:t>单击此处编辑母版标题样式</a:t>
            </a:r>
          </a:p>
        </p:txBody>
      </p:sp>
      <p:sp>
        <p:nvSpPr>
          <p:cNvPr id="3" name="日期占位符 2"/>
          <p:cNvSpPr>
            <a:spLocks noGrp="1"/>
          </p:cNvSpPr>
          <p:nvPr>
            <p:ph type="dt" sz="half" idx="10"/>
          </p:nvPr>
        </p:nvSpPr>
        <p:spPr>
          <a:xfrm>
            <a:off x="457200" y="4767263"/>
            <a:ext cx="2133600" cy="273844"/>
          </a:xfrm>
          <a:prstGeom prst="rect">
            <a:avLst/>
          </a:prstGeom>
        </p:spPr>
        <p:txBody>
          <a:bodyPr/>
          <a:lstStyle/>
          <a:p>
            <a:fld id="{09A22D17-D596-48B2-ACBB-09058C344CC5}" type="datetimeFigureOut">
              <a:rPr lang="zh-CN" altLang="en-US" smtClean="0"/>
              <a:t>2024-3-4</a:t>
            </a:fld>
            <a:endParaRPr lang="zh-CN" altLang="en-US"/>
          </a:p>
        </p:txBody>
      </p:sp>
      <p:sp>
        <p:nvSpPr>
          <p:cNvPr id="4" name="页脚占位符 3"/>
          <p:cNvSpPr>
            <a:spLocks noGrp="1"/>
          </p:cNvSpPr>
          <p:nvPr>
            <p:ph type="ftr" sz="quarter" idx="11"/>
          </p:nvPr>
        </p:nvSpPr>
        <p:spPr>
          <a:xfrm>
            <a:off x="3124200" y="4767263"/>
            <a:ext cx="2895600" cy="273844"/>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6553200" y="4767263"/>
            <a:ext cx="2133600" cy="273844"/>
          </a:xfrm>
          <a:prstGeom prst="rect">
            <a:avLst/>
          </a:prstGeom>
        </p:spPr>
        <p:txBody>
          <a:bodyPr/>
          <a:lstStyle/>
          <a:p>
            <a:fld id="{C485880C-E2C3-4DAB-AE74-D9BE691626AC}"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457200" y="4767263"/>
            <a:ext cx="2133600" cy="273844"/>
          </a:xfrm>
          <a:prstGeom prst="rect">
            <a:avLst/>
          </a:prstGeom>
        </p:spPr>
        <p:txBody>
          <a:bodyPr/>
          <a:lstStyle/>
          <a:p>
            <a:fld id="{09A22D17-D596-48B2-ACBB-09058C344CC5}" type="datetimeFigureOut">
              <a:rPr lang="zh-CN" altLang="en-US" smtClean="0"/>
              <a:t>2024-3-4</a:t>
            </a:fld>
            <a:endParaRPr lang="zh-CN" altLang="en-US"/>
          </a:p>
        </p:txBody>
      </p:sp>
      <p:sp>
        <p:nvSpPr>
          <p:cNvPr id="3" name="页脚占位符 2"/>
          <p:cNvSpPr>
            <a:spLocks noGrp="1"/>
          </p:cNvSpPr>
          <p:nvPr>
            <p:ph type="ftr" sz="quarter" idx="11"/>
          </p:nvPr>
        </p:nvSpPr>
        <p:spPr>
          <a:xfrm>
            <a:off x="3124200" y="4767263"/>
            <a:ext cx="2895600" cy="273844"/>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6553200" y="4767263"/>
            <a:ext cx="2133600" cy="273844"/>
          </a:xfrm>
          <a:prstGeom prst="rect">
            <a:avLst/>
          </a:prstGeom>
        </p:spPr>
        <p:txBody>
          <a:bodyPr/>
          <a:lstStyle/>
          <a:p>
            <a:fld id="{C485880C-E2C3-4DAB-AE74-D9BE691626AC}"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3" y="204787"/>
            <a:ext cx="3008313" cy="871538"/>
          </a:xfrm>
          <a:prstGeom prst="rect">
            <a:avLst/>
          </a:prstGeo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04789"/>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3" y="1076327"/>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a:xfrm>
            <a:off x="457200" y="4767263"/>
            <a:ext cx="2133600" cy="273844"/>
          </a:xfrm>
          <a:prstGeom prst="rect">
            <a:avLst/>
          </a:prstGeom>
        </p:spPr>
        <p:txBody>
          <a:bodyPr/>
          <a:lstStyle/>
          <a:p>
            <a:fld id="{09A22D17-D596-48B2-ACBB-09058C344CC5}" type="datetimeFigureOut">
              <a:rPr lang="zh-CN" altLang="en-US" smtClean="0"/>
              <a:t>2024-3-4</a:t>
            </a:fld>
            <a:endParaRPr lang="zh-CN" altLang="en-US"/>
          </a:p>
        </p:txBody>
      </p:sp>
      <p:sp>
        <p:nvSpPr>
          <p:cNvPr id="6" name="页脚占位符 5"/>
          <p:cNvSpPr>
            <a:spLocks noGrp="1"/>
          </p:cNvSpPr>
          <p:nvPr>
            <p:ph type="ftr" sz="quarter" idx="11"/>
          </p:nvPr>
        </p:nvSpPr>
        <p:spPr>
          <a:xfrm>
            <a:off x="3124200" y="4767263"/>
            <a:ext cx="2895600" cy="273844"/>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6553200" y="4767263"/>
            <a:ext cx="2133600" cy="273844"/>
          </a:xfrm>
          <a:prstGeom prst="rect">
            <a:avLst/>
          </a:prstGeom>
        </p:spPr>
        <p:txBody>
          <a:bodyPr/>
          <a:lstStyle/>
          <a:p>
            <a:fld id="{C485880C-E2C3-4DAB-AE74-D9BE691626AC}"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0"/>
            <a:ext cx="5486400" cy="425054"/>
          </a:xfrm>
          <a:prstGeom prst="rect">
            <a:avLst/>
          </a:prstGeo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459581"/>
            <a:ext cx="5486400" cy="30861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4025504"/>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a:xfrm>
            <a:off x="457200" y="4767263"/>
            <a:ext cx="2133600" cy="273844"/>
          </a:xfrm>
          <a:prstGeom prst="rect">
            <a:avLst/>
          </a:prstGeom>
        </p:spPr>
        <p:txBody>
          <a:bodyPr/>
          <a:lstStyle/>
          <a:p>
            <a:fld id="{09A22D17-D596-48B2-ACBB-09058C344CC5}" type="datetimeFigureOut">
              <a:rPr lang="zh-CN" altLang="en-US" smtClean="0"/>
              <a:t>2024-3-4</a:t>
            </a:fld>
            <a:endParaRPr lang="zh-CN" altLang="en-US"/>
          </a:p>
        </p:txBody>
      </p:sp>
      <p:sp>
        <p:nvSpPr>
          <p:cNvPr id="6" name="页脚占位符 5"/>
          <p:cNvSpPr>
            <a:spLocks noGrp="1"/>
          </p:cNvSpPr>
          <p:nvPr>
            <p:ph type="ftr" sz="quarter" idx="11"/>
          </p:nvPr>
        </p:nvSpPr>
        <p:spPr>
          <a:xfrm>
            <a:off x="3124200" y="4767263"/>
            <a:ext cx="2895600" cy="273844"/>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6553200" y="4767263"/>
            <a:ext cx="2133600" cy="273844"/>
          </a:xfrm>
          <a:prstGeom prst="rect">
            <a:avLst/>
          </a:prstGeom>
        </p:spPr>
        <p:txBody>
          <a:bodyPr/>
          <a:lstStyle/>
          <a:p>
            <a:fld id="{C485880C-E2C3-4DAB-AE74-D9BE691626AC}"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9"/>
            <a:ext cx="8229600" cy="857250"/>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457200" y="1200152"/>
            <a:ext cx="8229600" cy="3394472"/>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457200" y="4767263"/>
            <a:ext cx="2133600" cy="273844"/>
          </a:xfrm>
          <a:prstGeom prst="rect">
            <a:avLst/>
          </a:prstGeom>
        </p:spPr>
        <p:txBody>
          <a:bodyPr/>
          <a:lstStyle/>
          <a:p>
            <a:fld id="{09A22D17-D596-48B2-ACBB-09058C344CC5}" type="datetimeFigureOut">
              <a:rPr lang="zh-CN" altLang="en-US" smtClean="0"/>
              <a:t>2024-3-4</a:t>
            </a:fld>
            <a:endParaRPr lang="zh-CN" altLang="en-US"/>
          </a:p>
        </p:txBody>
      </p:sp>
      <p:sp>
        <p:nvSpPr>
          <p:cNvPr id="5" name="页脚占位符 4"/>
          <p:cNvSpPr>
            <a:spLocks noGrp="1"/>
          </p:cNvSpPr>
          <p:nvPr>
            <p:ph type="ftr" sz="quarter" idx="11"/>
          </p:nvPr>
        </p:nvSpPr>
        <p:spPr>
          <a:xfrm>
            <a:off x="3124200" y="4767263"/>
            <a:ext cx="2895600" cy="273844"/>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6553200" y="4767263"/>
            <a:ext cx="2133600" cy="273844"/>
          </a:xfrm>
          <a:prstGeom prst="rect">
            <a:avLst/>
          </a:prstGeom>
        </p:spPr>
        <p:txBody>
          <a:bodyPr/>
          <a:lstStyle/>
          <a:p>
            <a:fld id="{C485880C-E2C3-4DAB-AE74-D9BE691626AC}"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154781"/>
            <a:ext cx="2057400" cy="3290888"/>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154781"/>
            <a:ext cx="6019800" cy="3290888"/>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457200" y="4767263"/>
            <a:ext cx="2133600" cy="273844"/>
          </a:xfrm>
          <a:prstGeom prst="rect">
            <a:avLst/>
          </a:prstGeom>
        </p:spPr>
        <p:txBody>
          <a:bodyPr/>
          <a:lstStyle/>
          <a:p>
            <a:fld id="{09A22D17-D596-48B2-ACBB-09058C344CC5}" type="datetimeFigureOut">
              <a:rPr lang="zh-CN" altLang="en-US" smtClean="0"/>
              <a:t>2024-3-4</a:t>
            </a:fld>
            <a:endParaRPr lang="zh-CN" altLang="en-US"/>
          </a:p>
        </p:txBody>
      </p:sp>
      <p:sp>
        <p:nvSpPr>
          <p:cNvPr id="5" name="页脚占位符 4"/>
          <p:cNvSpPr>
            <a:spLocks noGrp="1"/>
          </p:cNvSpPr>
          <p:nvPr>
            <p:ph type="ftr" sz="quarter" idx="11"/>
          </p:nvPr>
        </p:nvSpPr>
        <p:spPr>
          <a:xfrm>
            <a:off x="3124200" y="4767263"/>
            <a:ext cx="2895600" cy="273844"/>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6553200" y="4767263"/>
            <a:ext cx="2133600" cy="273844"/>
          </a:xfrm>
          <a:prstGeom prst="rect">
            <a:avLst/>
          </a:prstGeom>
        </p:spPr>
        <p:txBody>
          <a:bodyPr/>
          <a:lstStyle/>
          <a:p>
            <a:fld id="{C485880C-E2C3-4DAB-AE74-D9BE691626AC}"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4" name="AutoShape 5"/>
          <p:cNvSpPr>
            <a:spLocks noChangeArrowheads="1"/>
          </p:cNvSpPr>
          <p:nvPr/>
        </p:nvSpPr>
        <p:spPr bwMode="auto">
          <a:xfrm>
            <a:off x="466344" y="609273"/>
            <a:ext cx="8129016" cy="354012"/>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
        <p:nvSpPr>
          <p:cNvPr id="8" name="内容占位符 7"/>
          <p:cNvSpPr>
            <a:spLocks noGrp="1"/>
          </p:cNvSpPr>
          <p:nvPr>
            <p:ph sz="quarter" idx="10" hasCustomPrompt="1"/>
          </p:nvPr>
        </p:nvSpPr>
        <p:spPr>
          <a:xfrm>
            <a:off x="466344" y="963190"/>
            <a:ext cx="8129016" cy="3376990"/>
          </a:xfrm>
          <a:prstGeom prst="rect">
            <a:avLst/>
          </a:prstGeom>
        </p:spPr>
        <p:txBody>
          <a:bodyPr/>
          <a:lstStyle>
            <a:lvl1pPr marL="342900" indent="-342900">
              <a:lnSpc>
                <a:spcPts val="3000"/>
              </a:lnSpc>
              <a:spcBef>
                <a:spcPts val="0"/>
              </a:spcBef>
              <a:buClr>
                <a:srgbClr val="0066CC"/>
              </a:buClr>
              <a:buFont typeface="Wingdings" panose="05000000000000000000" pitchFamily="2" charset="2"/>
              <a:buChar char="l"/>
              <a:defRPr lang="zh-CN" altLang="en-US" sz="2000" b="1" kern="1200" dirty="0" smtClean="0">
                <a:solidFill>
                  <a:schemeClr val="tx1"/>
                </a:solidFill>
                <a:latin typeface="微软雅黑" panose="020B0503020204020204" pitchFamily="34" charset="-122"/>
                <a:ea typeface="微软雅黑" panose="020B0503020204020204" pitchFamily="34" charset="-122"/>
                <a:cs typeface="+mn-cs"/>
              </a:defRPr>
            </a:lvl1pPr>
            <a:lvl2pPr marL="742950" indent="-285750">
              <a:lnSpc>
                <a:spcPts val="3000"/>
              </a:lnSpc>
              <a:spcBef>
                <a:spcPts val="0"/>
              </a:spcBef>
              <a:buClr>
                <a:schemeClr val="accent6">
                  <a:lumMod val="50000"/>
                </a:schemeClr>
              </a:buClr>
              <a:buFont typeface="Wingdings" panose="05000000000000000000" pitchFamily="2" charset="2"/>
              <a:buChar char="u"/>
              <a:defRPr sz="1800" b="1">
                <a:latin typeface="微软雅黑" panose="020B0503020204020204" pitchFamily="34" charset="-122"/>
                <a:ea typeface="微软雅黑" panose="020B0503020204020204" pitchFamily="34" charset="-122"/>
              </a:defRPr>
            </a:lvl2pPr>
            <a:lvl3pPr marL="1143000" indent="-228600">
              <a:lnSpc>
                <a:spcPts val="3000"/>
              </a:lnSpc>
              <a:spcBef>
                <a:spcPts val="0"/>
              </a:spcBef>
              <a:buClr>
                <a:srgbClr val="006600"/>
              </a:buClr>
              <a:buFont typeface="Wingdings" panose="05000000000000000000" pitchFamily="2" charset="2"/>
              <a:buChar char="Ø"/>
              <a:defRPr sz="1600" b="1">
                <a:latin typeface="微软雅黑" panose="020B0503020204020204" pitchFamily="34" charset="-122"/>
                <a:ea typeface="微软雅黑" panose="020B0503020204020204" pitchFamily="34" charset="-122"/>
              </a:defRPr>
            </a:lvl3pPr>
            <a:lvl4pPr>
              <a:lnSpc>
                <a:spcPts val="3000"/>
              </a:lnSpc>
              <a:spcBef>
                <a:spcPts val="0"/>
              </a:spcBef>
              <a:defRPr sz="1400" b="1">
                <a:latin typeface="微软雅黑" panose="020B0503020204020204" pitchFamily="34" charset="-122"/>
                <a:ea typeface="微软雅黑" panose="020B0503020204020204" pitchFamily="34" charset="-122"/>
              </a:defRPr>
            </a:lvl4pPr>
            <a:lvl5pPr>
              <a:lnSpc>
                <a:spcPts val="3000"/>
              </a:lnSpc>
              <a:spcBef>
                <a:spcPts val="0"/>
              </a:spcBef>
              <a:defRPr sz="1400" b="1">
                <a:latin typeface="微软雅黑" panose="020B0503020204020204" pitchFamily="34" charset="-122"/>
                <a:ea typeface="微软雅黑" panose="020B0503020204020204" pitchFamily="34" charset="-122"/>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6" name="文本占位符 11"/>
          <p:cNvSpPr>
            <a:spLocks noGrp="1"/>
          </p:cNvSpPr>
          <p:nvPr>
            <p:ph type="body" sz="quarter" idx="11" hasCustomPrompt="1"/>
          </p:nvPr>
        </p:nvSpPr>
        <p:spPr>
          <a:xfrm>
            <a:off x="1249591" y="609273"/>
            <a:ext cx="6632575" cy="354012"/>
          </a:xfrm>
          <a:prstGeom prst="rect">
            <a:avLst/>
          </a:prstGeom>
        </p:spPr>
        <p:txBody>
          <a:bodyPr anchor="ctr"/>
          <a:lstStyle>
            <a:lvl1pPr marL="0" indent="0" algn="ctr">
              <a:buFontTx/>
              <a:buNone/>
              <a:defRPr sz="2000" b="1">
                <a:solidFill>
                  <a:schemeClr val="bg1"/>
                </a:solidFill>
                <a:latin typeface="微软雅黑" panose="020B0503020204020204" pitchFamily="34" charset="-122"/>
                <a:ea typeface="微软雅黑" panose="020B0503020204020204" pitchFamily="34" charset="-122"/>
              </a:defRPr>
            </a:lvl1pPr>
          </a:lstStyle>
          <a:p>
            <a:pPr lvl="0"/>
            <a:r>
              <a:rPr lang="zh-CN" altLang="en-US" dirty="0"/>
              <a:t>编辑母版文本样式</a:t>
            </a:r>
          </a:p>
        </p:txBody>
      </p:sp>
    </p:spTree>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
        <p:nvSpPr>
          <p:cNvPr id="4" name="AutoShape 5"/>
          <p:cNvSpPr>
            <a:spLocks noChangeArrowheads="1"/>
          </p:cNvSpPr>
          <p:nvPr/>
        </p:nvSpPr>
        <p:spPr bwMode="auto">
          <a:xfrm>
            <a:off x="466344" y="609270"/>
            <a:ext cx="8129016" cy="354012"/>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
        <p:nvSpPr>
          <p:cNvPr id="6" name="文本占位符 11"/>
          <p:cNvSpPr>
            <a:spLocks noGrp="1"/>
          </p:cNvSpPr>
          <p:nvPr>
            <p:ph type="body" sz="quarter" idx="11" hasCustomPrompt="1"/>
          </p:nvPr>
        </p:nvSpPr>
        <p:spPr>
          <a:xfrm>
            <a:off x="1249591" y="609270"/>
            <a:ext cx="6632575" cy="354012"/>
          </a:xfrm>
          <a:prstGeom prst="rect">
            <a:avLst/>
          </a:prstGeom>
        </p:spPr>
        <p:txBody>
          <a:bodyPr anchor="ctr"/>
          <a:lstStyle>
            <a:lvl1pPr marL="0" indent="0" algn="ctr">
              <a:buFontTx/>
              <a:buNone/>
              <a:defRPr sz="2000" b="1">
                <a:solidFill>
                  <a:schemeClr val="bg1"/>
                </a:solidFill>
                <a:latin typeface="微软雅黑" panose="020B0503020204020204" pitchFamily="34" charset="-122"/>
                <a:ea typeface="微软雅黑" panose="020B0503020204020204" pitchFamily="34" charset="-122"/>
              </a:defRPr>
            </a:lvl1pPr>
          </a:lstStyle>
          <a:p>
            <a:pPr lvl="0"/>
            <a:r>
              <a:rPr lang="zh-CN" altLang="en-US" dirty="0"/>
              <a:t>编辑母版文本样式</a:t>
            </a:r>
          </a:p>
        </p:txBody>
      </p:sp>
    </p:spTree>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
        <p:nvSpPr>
          <p:cNvPr id="4" name="AutoShape 5"/>
          <p:cNvSpPr>
            <a:spLocks noChangeArrowheads="1"/>
          </p:cNvSpPr>
          <p:nvPr/>
        </p:nvSpPr>
        <p:spPr bwMode="auto">
          <a:xfrm>
            <a:off x="466344" y="609270"/>
            <a:ext cx="8129016" cy="354012"/>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
        <p:nvSpPr>
          <p:cNvPr id="6" name="文本占位符 11"/>
          <p:cNvSpPr>
            <a:spLocks noGrp="1"/>
          </p:cNvSpPr>
          <p:nvPr>
            <p:ph type="body" sz="quarter" idx="11" hasCustomPrompt="1"/>
          </p:nvPr>
        </p:nvSpPr>
        <p:spPr>
          <a:xfrm>
            <a:off x="1249591" y="609270"/>
            <a:ext cx="6632575" cy="354012"/>
          </a:xfrm>
          <a:prstGeom prst="rect">
            <a:avLst/>
          </a:prstGeom>
        </p:spPr>
        <p:txBody>
          <a:bodyPr anchor="ctr"/>
          <a:lstStyle>
            <a:lvl1pPr marL="0" indent="0" algn="ctr">
              <a:buFontTx/>
              <a:buNone/>
              <a:defRPr sz="2000" b="1">
                <a:solidFill>
                  <a:schemeClr val="bg1"/>
                </a:solidFill>
                <a:latin typeface="微软雅黑" panose="020B0503020204020204" pitchFamily="34" charset="-122"/>
                <a:ea typeface="微软雅黑" panose="020B0503020204020204" pitchFamily="34" charset="-122"/>
              </a:defRPr>
            </a:lvl1pPr>
          </a:lstStyle>
          <a:p>
            <a:pPr lvl="0"/>
            <a:r>
              <a:rPr lang="zh-CN" altLang="en-US" dirty="0"/>
              <a:t>编辑母版文本样式</a:t>
            </a:r>
          </a:p>
        </p:txBody>
      </p:sp>
    </p:spTree>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sp>
        <p:nvSpPr>
          <p:cNvPr id="16" name="AutoShape 12"/>
          <p:cNvSpPr>
            <a:spLocks noChangeArrowheads="1"/>
          </p:cNvSpPr>
          <p:nvPr userDrawn="1"/>
        </p:nvSpPr>
        <p:spPr bwMode="auto">
          <a:xfrm>
            <a:off x="466344" y="608394"/>
            <a:ext cx="8129016" cy="422275"/>
          </a:xfrm>
          <a:prstGeom prst="roundRect">
            <a:avLst>
              <a:gd name="adj" fmla="val 16667"/>
            </a:avLst>
          </a:prstGeom>
          <a:solidFill>
            <a:srgbClr val="0089F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
        <p:nvSpPr>
          <p:cNvPr id="17" name="文本占位符 11"/>
          <p:cNvSpPr>
            <a:spLocks noGrp="1"/>
          </p:cNvSpPr>
          <p:nvPr>
            <p:ph type="body" sz="quarter" idx="10" hasCustomPrompt="1"/>
          </p:nvPr>
        </p:nvSpPr>
        <p:spPr>
          <a:xfrm>
            <a:off x="1249591" y="637635"/>
            <a:ext cx="6632575" cy="367721"/>
          </a:xfrm>
          <a:prstGeom prst="rect">
            <a:avLst/>
          </a:prstGeom>
        </p:spPr>
        <p:txBody>
          <a:bodyPr anchor="ctr"/>
          <a:lstStyle>
            <a:lvl1pPr marL="0" indent="0" algn="ctr">
              <a:buFontTx/>
              <a:buNone/>
              <a:defRPr sz="2400" b="1">
                <a:solidFill>
                  <a:schemeClr val="bg1"/>
                </a:solidFill>
                <a:latin typeface="微软雅黑" panose="020B0503020204020204" pitchFamily="34" charset="-122"/>
                <a:ea typeface="微软雅黑" panose="020B0503020204020204" pitchFamily="34" charset="-122"/>
              </a:defRPr>
            </a:lvl1pPr>
          </a:lstStyle>
          <a:p>
            <a:pPr lvl="0"/>
            <a:r>
              <a:rPr lang="zh-CN" altLang="en-US" dirty="0"/>
              <a:t>编辑母版文本样式</a:t>
            </a:r>
          </a:p>
        </p:txBody>
      </p:sp>
    </p:spTree>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4_标题幻灯片">
    <p:spTree>
      <p:nvGrpSpPr>
        <p:cNvPr id="1" name=""/>
        <p:cNvGrpSpPr/>
        <p:nvPr/>
      </p:nvGrpSpPr>
      <p:grpSpPr>
        <a:xfrm>
          <a:off x="0" y="0"/>
          <a:ext cx="0" cy="0"/>
          <a:chOff x="0" y="0"/>
          <a:chExt cx="0" cy="0"/>
        </a:xfrm>
      </p:grpSpPr>
      <p:sp>
        <p:nvSpPr>
          <p:cNvPr id="8" name="AutoShape 12"/>
          <p:cNvSpPr>
            <a:spLocks noChangeArrowheads="1"/>
          </p:cNvSpPr>
          <p:nvPr userDrawn="1"/>
        </p:nvSpPr>
        <p:spPr bwMode="auto">
          <a:xfrm>
            <a:off x="466344" y="608394"/>
            <a:ext cx="8129016" cy="422275"/>
          </a:xfrm>
          <a:prstGeom prst="roundRect">
            <a:avLst>
              <a:gd name="adj" fmla="val 16667"/>
            </a:avLst>
          </a:prstGeom>
          <a:solidFill>
            <a:srgbClr val="0089F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
        <p:nvSpPr>
          <p:cNvPr id="12" name="文本占位符 11"/>
          <p:cNvSpPr>
            <a:spLocks noGrp="1"/>
          </p:cNvSpPr>
          <p:nvPr>
            <p:ph type="body" sz="quarter" idx="10" hasCustomPrompt="1"/>
          </p:nvPr>
        </p:nvSpPr>
        <p:spPr>
          <a:xfrm>
            <a:off x="1249591" y="637635"/>
            <a:ext cx="6632575" cy="367721"/>
          </a:xfrm>
          <a:prstGeom prst="rect">
            <a:avLst/>
          </a:prstGeom>
        </p:spPr>
        <p:txBody>
          <a:bodyPr anchor="ctr"/>
          <a:lstStyle>
            <a:lvl1pPr marL="0" indent="0" algn="ctr">
              <a:buFontTx/>
              <a:buNone/>
              <a:defRPr sz="2400" b="1">
                <a:solidFill>
                  <a:schemeClr val="bg1"/>
                </a:solidFill>
                <a:latin typeface="微软雅黑" panose="020B0503020204020204" pitchFamily="34" charset="-122"/>
                <a:ea typeface="微软雅黑" panose="020B0503020204020204" pitchFamily="34" charset="-122"/>
              </a:defRPr>
            </a:lvl1pPr>
          </a:lstStyle>
          <a:p>
            <a:pPr lvl="0"/>
            <a:r>
              <a:rPr lang="zh-CN" altLang="en-US" dirty="0"/>
              <a:t>编辑母版文本样式</a:t>
            </a:r>
          </a:p>
        </p:txBody>
      </p:sp>
      <p:sp>
        <p:nvSpPr>
          <p:cNvPr id="5" name="内容占位符 7"/>
          <p:cNvSpPr>
            <a:spLocks noGrp="1"/>
          </p:cNvSpPr>
          <p:nvPr>
            <p:ph sz="quarter" idx="11" hasCustomPrompt="1"/>
          </p:nvPr>
        </p:nvSpPr>
        <p:spPr>
          <a:xfrm>
            <a:off x="466344" y="1027580"/>
            <a:ext cx="8129016" cy="3312600"/>
          </a:xfrm>
          <a:prstGeom prst="rect">
            <a:avLst/>
          </a:prstGeom>
        </p:spPr>
        <p:txBody>
          <a:bodyPr/>
          <a:lstStyle>
            <a:lvl1pPr marL="342900" indent="-342900">
              <a:lnSpc>
                <a:spcPts val="3000"/>
              </a:lnSpc>
              <a:spcBef>
                <a:spcPts val="0"/>
              </a:spcBef>
              <a:spcAft>
                <a:spcPts val="0"/>
              </a:spcAft>
              <a:buClr>
                <a:srgbClr val="0066CC"/>
              </a:buClr>
              <a:buFont typeface="Wingdings" panose="05000000000000000000" pitchFamily="2" charset="2"/>
              <a:buChar char="l"/>
              <a:defRPr lang="zh-CN" altLang="en-US" sz="2000" b="1" kern="1200" dirty="0" smtClean="0">
                <a:solidFill>
                  <a:schemeClr val="tx1"/>
                </a:solidFill>
                <a:latin typeface="微软雅黑" panose="020B0503020204020204" pitchFamily="34" charset="-122"/>
                <a:ea typeface="微软雅黑" panose="020B0503020204020204" pitchFamily="34" charset="-122"/>
                <a:cs typeface="+mn-cs"/>
              </a:defRPr>
            </a:lvl1pPr>
            <a:lvl2pPr marL="742950" indent="-285750">
              <a:lnSpc>
                <a:spcPts val="3000"/>
              </a:lnSpc>
              <a:spcBef>
                <a:spcPts val="0"/>
              </a:spcBef>
              <a:spcAft>
                <a:spcPts val="0"/>
              </a:spcAft>
              <a:buClr>
                <a:schemeClr val="accent6">
                  <a:lumMod val="50000"/>
                </a:schemeClr>
              </a:buClr>
              <a:buFont typeface="Wingdings" panose="05000000000000000000" pitchFamily="2" charset="2"/>
              <a:buChar char="u"/>
              <a:defRPr sz="1800" b="1">
                <a:latin typeface="微软雅黑" panose="020B0503020204020204" pitchFamily="34" charset="-122"/>
                <a:ea typeface="微软雅黑" panose="020B0503020204020204" pitchFamily="34" charset="-122"/>
              </a:defRPr>
            </a:lvl2pPr>
            <a:lvl3pPr marL="1143000" indent="-228600">
              <a:lnSpc>
                <a:spcPts val="3000"/>
              </a:lnSpc>
              <a:spcBef>
                <a:spcPts val="0"/>
              </a:spcBef>
              <a:spcAft>
                <a:spcPts val="0"/>
              </a:spcAft>
              <a:buClr>
                <a:srgbClr val="006600"/>
              </a:buClr>
              <a:buFont typeface="Wingdings" panose="05000000000000000000" pitchFamily="2" charset="2"/>
              <a:buChar char="Ø"/>
              <a:defRPr sz="1600" b="1">
                <a:latin typeface="微软雅黑" panose="020B0503020204020204" pitchFamily="34" charset="-122"/>
                <a:ea typeface="微软雅黑" panose="020B0503020204020204" pitchFamily="34" charset="-122"/>
              </a:defRPr>
            </a:lvl3pPr>
            <a:lvl4pPr>
              <a:lnSpc>
                <a:spcPts val="3000"/>
              </a:lnSpc>
              <a:spcBef>
                <a:spcPts val="0"/>
              </a:spcBef>
              <a:spcAft>
                <a:spcPts val="0"/>
              </a:spcAft>
              <a:defRPr sz="1400" b="1">
                <a:latin typeface="微软雅黑" panose="020B0503020204020204" pitchFamily="34" charset="-122"/>
                <a:ea typeface="微软雅黑" panose="020B0503020204020204" pitchFamily="34" charset="-122"/>
              </a:defRPr>
            </a:lvl4pPr>
            <a:lvl5pPr>
              <a:lnSpc>
                <a:spcPts val="3000"/>
              </a:lnSpc>
              <a:spcBef>
                <a:spcPts val="0"/>
              </a:spcBef>
              <a:spcAft>
                <a:spcPts val="0"/>
              </a:spcAft>
              <a:defRPr sz="1400" b="1">
                <a:latin typeface="微软雅黑" panose="020B0503020204020204" pitchFamily="34" charset="-122"/>
                <a:ea typeface="微软雅黑" panose="020B0503020204020204" pitchFamily="34" charset="-122"/>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5_标题幻灯片">
    <p:spTree>
      <p:nvGrpSpPr>
        <p:cNvPr id="1" name=""/>
        <p:cNvGrpSpPr/>
        <p:nvPr/>
      </p:nvGrpSpPr>
      <p:grpSpPr>
        <a:xfrm>
          <a:off x="0" y="0"/>
          <a:ext cx="0" cy="0"/>
          <a:chOff x="0" y="0"/>
          <a:chExt cx="0" cy="0"/>
        </a:xfrm>
      </p:grpSpPr>
      <p:sp>
        <p:nvSpPr>
          <p:cNvPr id="8" name="AutoShape 12"/>
          <p:cNvSpPr>
            <a:spLocks noChangeArrowheads="1"/>
          </p:cNvSpPr>
          <p:nvPr userDrawn="1"/>
        </p:nvSpPr>
        <p:spPr bwMode="auto">
          <a:xfrm>
            <a:off x="466344" y="608394"/>
            <a:ext cx="8129016" cy="422275"/>
          </a:xfrm>
          <a:prstGeom prst="roundRect">
            <a:avLst>
              <a:gd name="adj" fmla="val 16667"/>
            </a:avLst>
          </a:prstGeom>
          <a:solidFill>
            <a:srgbClr val="0070C0"/>
          </a:solidFill>
          <a:ln>
            <a:noFill/>
          </a:ln>
          <a:effectLst/>
          <a:scene3d>
            <a:camera prst="orthographicFront">
              <a:rot lat="0" lon="0" rev="0"/>
            </a:camera>
            <a:lightRig rig="glow" dir="t">
              <a:rot lat="0" lon="0" rev="14100000"/>
            </a:lightRig>
          </a:scene3d>
          <a:sp3d prstMaterial="softEdge">
            <a:bevelT h="25400" prst="artDeco"/>
          </a:sp3d>
          <a:extLs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auto" latinLnBrk="0" hangingPunct="0">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宋体" panose="02010600030101010101" pitchFamily="2" charset="-122"/>
              <a:ea typeface="宋体" panose="02010600030101010101" pitchFamily="2" charset="-122"/>
              <a:cs typeface="+mn-cs"/>
            </a:endParaRPr>
          </a:p>
        </p:txBody>
      </p:sp>
      <p:sp>
        <p:nvSpPr>
          <p:cNvPr id="12" name="文本占位符 11"/>
          <p:cNvSpPr>
            <a:spLocks noGrp="1"/>
          </p:cNvSpPr>
          <p:nvPr>
            <p:ph type="body" sz="quarter" idx="10" hasCustomPrompt="1"/>
          </p:nvPr>
        </p:nvSpPr>
        <p:spPr>
          <a:xfrm>
            <a:off x="1249591" y="647422"/>
            <a:ext cx="6632575" cy="334292"/>
          </a:xfrm>
          <a:prstGeom prst="rect">
            <a:avLst/>
          </a:prstGeom>
        </p:spPr>
        <p:txBody>
          <a:bodyPr anchor="ctr"/>
          <a:lstStyle>
            <a:lvl1pPr marL="0" indent="0" algn="ctr">
              <a:buFontTx/>
              <a:buNone/>
              <a:defRPr sz="2400" b="1">
                <a:solidFill>
                  <a:schemeClr val="bg1"/>
                </a:solidFill>
                <a:latin typeface="微软雅黑" panose="020B0503020204020204" pitchFamily="34" charset="-122"/>
                <a:ea typeface="微软雅黑" panose="020B0503020204020204" pitchFamily="34" charset="-122"/>
              </a:defRPr>
            </a:lvl1pPr>
          </a:lstStyle>
          <a:p>
            <a:pPr lvl="0"/>
            <a:r>
              <a:rPr lang="zh-CN" altLang="en-US" dirty="0"/>
              <a:t>编辑母版文本样式</a:t>
            </a:r>
          </a:p>
        </p:txBody>
      </p:sp>
      <p:sp>
        <p:nvSpPr>
          <p:cNvPr id="5" name="内容占位符 7"/>
          <p:cNvSpPr>
            <a:spLocks noGrp="1"/>
          </p:cNvSpPr>
          <p:nvPr>
            <p:ph sz="quarter" idx="11" hasCustomPrompt="1"/>
          </p:nvPr>
        </p:nvSpPr>
        <p:spPr>
          <a:xfrm>
            <a:off x="466344" y="1034021"/>
            <a:ext cx="8129016" cy="3319038"/>
          </a:xfrm>
          <a:prstGeom prst="rect">
            <a:avLst/>
          </a:prstGeom>
        </p:spPr>
        <p:txBody>
          <a:bodyPr/>
          <a:lstStyle>
            <a:lvl1pPr marL="342900" indent="-342900">
              <a:lnSpc>
                <a:spcPts val="3000"/>
              </a:lnSpc>
              <a:spcBef>
                <a:spcPts val="0"/>
              </a:spcBef>
              <a:spcAft>
                <a:spcPts val="0"/>
              </a:spcAft>
              <a:buClr>
                <a:srgbClr val="0066CC"/>
              </a:buClr>
              <a:buFont typeface="Wingdings" panose="05000000000000000000" pitchFamily="2" charset="2"/>
              <a:buChar char="l"/>
              <a:defRPr lang="zh-CN" altLang="en-US" sz="2000" b="1" kern="1200" dirty="0" smtClean="0">
                <a:solidFill>
                  <a:schemeClr val="tx1"/>
                </a:solidFill>
                <a:latin typeface="微软雅黑" panose="020B0503020204020204" pitchFamily="34" charset="-122"/>
                <a:ea typeface="微软雅黑" panose="020B0503020204020204" pitchFamily="34" charset="-122"/>
                <a:cs typeface="+mn-cs"/>
              </a:defRPr>
            </a:lvl1pPr>
            <a:lvl2pPr marL="742950" indent="-285750">
              <a:lnSpc>
                <a:spcPts val="3000"/>
              </a:lnSpc>
              <a:spcBef>
                <a:spcPts val="0"/>
              </a:spcBef>
              <a:spcAft>
                <a:spcPts val="0"/>
              </a:spcAft>
              <a:buClr>
                <a:schemeClr val="accent6">
                  <a:lumMod val="50000"/>
                </a:schemeClr>
              </a:buClr>
              <a:buFont typeface="Wingdings" panose="05000000000000000000" pitchFamily="2" charset="2"/>
              <a:buChar char="u"/>
              <a:defRPr sz="1800" b="1">
                <a:latin typeface="微软雅黑" panose="020B0503020204020204" pitchFamily="34" charset="-122"/>
                <a:ea typeface="微软雅黑" panose="020B0503020204020204" pitchFamily="34" charset="-122"/>
              </a:defRPr>
            </a:lvl2pPr>
            <a:lvl3pPr marL="1143000" indent="-228600">
              <a:lnSpc>
                <a:spcPts val="3000"/>
              </a:lnSpc>
              <a:spcBef>
                <a:spcPts val="0"/>
              </a:spcBef>
              <a:spcAft>
                <a:spcPts val="0"/>
              </a:spcAft>
              <a:buClr>
                <a:srgbClr val="006600"/>
              </a:buClr>
              <a:buFont typeface="Wingdings" panose="05000000000000000000" pitchFamily="2" charset="2"/>
              <a:buChar char="Ø"/>
              <a:defRPr sz="1600" b="1">
                <a:latin typeface="微软雅黑" panose="020B0503020204020204" pitchFamily="34" charset="-122"/>
                <a:ea typeface="微软雅黑" panose="020B0503020204020204" pitchFamily="34" charset="-122"/>
              </a:defRPr>
            </a:lvl3pPr>
            <a:lvl4pPr>
              <a:lnSpc>
                <a:spcPts val="3000"/>
              </a:lnSpc>
              <a:spcBef>
                <a:spcPts val="0"/>
              </a:spcBef>
              <a:spcAft>
                <a:spcPts val="0"/>
              </a:spcAft>
              <a:defRPr sz="1400" b="1">
                <a:latin typeface="微软雅黑" panose="020B0503020204020204" pitchFamily="34" charset="-122"/>
                <a:ea typeface="微软雅黑" panose="020B0503020204020204" pitchFamily="34" charset="-122"/>
              </a:defRPr>
            </a:lvl4pPr>
            <a:lvl5pPr>
              <a:lnSpc>
                <a:spcPts val="3000"/>
              </a:lnSpc>
              <a:spcBef>
                <a:spcPts val="0"/>
              </a:spcBef>
              <a:spcAft>
                <a:spcPts val="0"/>
              </a:spcAft>
              <a:defRPr sz="1400" b="1">
                <a:latin typeface="微软雅黑" panose="020B0503020204020204" pitchFamily="34" charset="-122"/>
                <a:ea typeface="微软雅黑" panose="020B0503020204020204" pitchFamily="34" charset="-122"/>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5176"/>
            <a:ext cx="7772400" cy="1021556"/>
          </a:xfrm>
          <a:prstGeom prst="rect">
            <a:avLst/>
          </a:prstGeo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180035"/>
            <a:ext cx="7772400" cy="1125140"/>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a:xfrm>
            <a:off x="457200" y="4767263"/>
            <a:ext cx="2133600" cy="274637"/>
          </a:xfrm>
          <a:prstGeom prst="rect">
            <a:avLst/>
          </a:prstGeom>
        </p:spPr>
        <p:txBody>
          <a:bodyPr/>
          <a:lstStyle>
            <a:lvl1pPr fontAlgn="auto">
              <a:spcBef>
                <a:spcPts val="0"/>
              </a:spcBef>
              <a:spcAft>
                <a:spcPts val="0"/>
              </a:spcAft>
              <a:defRPr>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0FECE22F-C5C5-4781-A914-564AC8604FFF}" type="datetimeFigureOut">
              <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rPr>
              <a:t>2024-3-4</a:t>
            </a:fld>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5" name="页脚占位符 4"/>
          <p:cNvSpPr>
            <a:spLocks noGrp="1"/>
          </p:cNvSpPr>
          <p:nvPr>
            <p:ph type="ftr" sz="quarter" idx="11"/>
          </p:nvPr>
        </p:nvSpPr>
        <p:spPr>
          <a:xfrm>
            <a:off x="3124200" y="4767263"/>
            <a:ext cx="2895600" cy="274637"/>
          </a:xfrm>
          <a:prstGeom prst="rect">
            <a:avLst/>
          </a:prstGeom>
        </p:spPr>
        <p:txBody>
          <a:bodyPr/>
          <a:lstStyle>
            <a:lvl1pPr fontAlgn="auto">
              <a:spcBef>
                <a:spcPts val="0"/>
              </a:spcBef>
              <a:spcAft>
                <a:spcPts val="0"/>
              </a:spcAft>
              <a:defRPr>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6" name="灯片编号占位符 5"/>
          <p:cNvSpPr>
            <a:spLocks noGrp="1"/>
          </p:cNvSpPr>
          <p:nvPr>
            <p:ph type="sldNum" sz="quarter" idx="12"/>
          </p:nvPr>
        </p:nvSpPr>
        <p:spPr>
          <a:xfrm>
            <a:off x="6553200" y="4767263"/>
            <a:ext cx="2133600" cy="274637"/>
          </a:xfrm>
          <a:prstGeom prst="rect">
            <a:avLst/>
          </a:prstGeom>
        </p:spPr>
        <p:txBody>
          <a:bodyPr/>
          <a:lstStyle>
            <a:lvl1pPr fontAlgn="auto">
              <a:spcBef>
                <a:spcPts val="0"/>
              </a:spcBef>
              <a:spcAft>
                <a:spcPts val="0"/>
              </a:spcAft>
              <a:defRPr>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19141D5B-6DFE-4544-AB12-B62DBE9FF1FE}" type="slidenum">
              <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rPr>
              <a:t>‹#›</a:t>
            </a:fld>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9"/>
            <a:ext cx="8229600" cy="857250"/>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457200" y="900113"/>
            <a:ext cx="4038600" cy="2545556"/>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900113"/>
            <a:ext cx="4038600" cy="2545556"/>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a:xfrm>
            <a:off x="457200" y="4767263"/>
            <a:ext cx="2133600" cy="274637"/>
          </a:xfrm>
          <a:prstGeom prst="rect">
            <a:avLst/>
          </a:prstGeom>
        </p:spPr>
        <p:txBody>
          <a:bodyPr/>
          <a:lstStyle>
            <a:lvl1pPr fontAlgn="auto">
              <a:spcBef>
                <a:spcPts val="0"/>
              </a:spcBef>
              <a:spcAft>
                <a:spcPts val="0"/>
              </a:spcAft>
              <a:defRPr>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423E13FE-D74E-4681-86EE-8605341373C1}" type="datetimeFigureOut">
              <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rPr>
              <a:t>2024-3-4</a:t>
            </a:fld>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6" name="页脚占位符 5"/>
          <p:cNvSpPr>
            <a:spLocks noGrp="1"/>
          </p:cNvSpPr>
          <p:nvPr>
            <p:ph type="ftr" sz="quarter" idx="11"/>
          </p:nvPr>
        </p:nvSpPr>
        <p:spPr>
          <a:xfrm>
            <a:off x="3124200" y="4767263"/>
            <a:ext cx="2895600" cy="274637"/>
          </a:xfrm>
          <a:prstGeom prst="rect">
            <a:avLst/>
          </a:prstGeom>
        </p:spPr>
        <p:txBody>
          <a:bodyPr/>
          <a:lstStyle>
            <a:lvl1pPr fontAlgn="auto">
              <a:spcBef>
                <a:spcPts val="0"/>
              </a:spcBef>
              <a:spcAft>
                <a:spcPts val="0"/>
              </a:spcAft>
              <a:defRPr>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7" name="灯片编号占位符 6"/>
          <p:cNvSpPr>
            <a:spLocks noGrp="1"/>
          </p:cNvSpPr>
          <p:nvPr>
            <p:ph type="sldNum" sz="quarter" idx="12"/>
          </p:nvPr>
        </p:nvSpPr>
        <p:spPr>
          <a:xfrm>
            <a:off x="6553200" y="4767263"/>
            <a:ext cx="2133600" cy="274637"/>
          </a:xfrm>
          <a:prstGeom prst="rect">
            <a:avLst/>
          </a:prstGeom>
        </p:spPr>
        <p:txBody>
          <a:bodyPr/>
          <a:lstStyle>
            <a:lvl1pPr fontAlgn="auto">
              <a:spcBef>
                <a:spcPts val="0"/>
              </a:spcBef>
              <a:spcAft>
                <a:spcPts val="0"/>
              </a:spcAft>
              <a:defRPr>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2B4B2D38-9BBB-44EE-A7EC-0C73C7AF765F}" type="slidenum">
              <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rPr>
              <a:t>‹#›</a:t>
            </a:fld>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9"/>
            <a:ext cx="8229600" cy="857250"/>
          </a:xfrm>
          <a:prstGeom prst="rect">
            <a:avLst/>
          </a:prstGeo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151336"/>
            <a:ext cx="4040188" cy="47982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1631156"/>
            <a:ext cx="4040188" cy="2963466"/>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8" y="1151336"/>
            <a:ext cx="4041775" cy="47982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8" y="1631156"/>
            <a:ext cx="4041775" cy="2963466"/>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a:xfrm>
            <a:off x="457200" y="4767263"/>
            <a:ext cx="2133600" cy="274637"/>
          </a:xfrm>
          <a:prstGeom prst="rect">
            <a:avLst/>
          </a:prstGeom>
        </p:spPr>
        <p:txBody>
          <a:bodyPr/>
          <a:lstStyle>
            <a:lvl1pPr fontAlgn="auto">
              <a:spcBef>
                <a:spcPts val="0"/>
              </a:spcBef>
              <a:spcAft>
                <a:spcPts val="0"/>
              </a:spcAft>
              <a:defRPr>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A33B0D37-B650-4F36-9AF4-E0C58AC46186}" type="datetimeFigureOut">
              <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rPr>
              <a:t>2024-3-4</a:t>
            </a:fld>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8" name="页脚占位符 7"/>
          <p:cNvSpPr>
            <a:spLocks noGrp="1"/>
          </p:cNvSpPr>
          <p:nvPr>
            <p:ph type="ftr" sz="quarter" idx="11"/>
          </p:nvPr>
        </p:nvSpPr>
        <p:spPr>
          <a:xfrm>
            <a:off x="3124200" y="4767263"/>
            <a:ext cx="2895600" cy="274637"/>
          </a:xfrm>
          <a:prstGeom prst="rect">
            <a:avLst/>
          </a:prstGeom>
        </p:spPr>
        <p:txBody>
          <a:bodyPr/>
          <a:lstStyle>
            <a:lvl1pPr fontAlgn="auto">
              <a:spcBef>
                <a:spcPts val="0"/>
              </a:spcBef>
              <a:spcAft>
                <a:spcPts val="0"/>
              </a:spcAft>
              <a:defRPr>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9" name="灯片编号占位符 8"/>
          <p:cNvSpPr>
            <a:spLocks noGrp="1"/>
          </p:cNvSpPr>
          <p:nvPr>
            <p:ph type="sldNum" sz="quarter" idx="12"/>
          </p:nvPr>
        </p:nvSpPr>
        <p:spPr>
          <a:xfrm>
            <a:off x="6553200" y="4767263"/>
            <a:ext cx="2133600" cy="274637"/>
          </a:xfrm>
          <a:prstGeom prst="rect">
            <a:avLst/>
          </a:prstGeom>
        </p:spPr>
        <p:txBody>
          <a:bodyPr/>
          <a:lstStyle>
            <a:lvl1pPr fontAlgn="auto">
              <a:spcBef>
                <a:spcPts val="0"/>
              </a:spcBef>
              <a:spcAft>
                <a:spcPts val="0"/>
              </a:spcAft>
              <a:defRPr>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D030FB5E-FBC5-486C-B226-802E21D21F30}" type="slidenum">
              <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rPr>
              <a:t>‹#›</a:t>
            </a:fld>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9"/>
            <a:ext cx="8229600" cy="857250"/>
          </a:xfrm>
          <a:prstGeom prst="rect">
            <a:avLst/>
          </a:prstGeom>
        </p:spPr>
        <p:txBody>
          <a:bodyPr/>
          <a:lstStyle/>
          <a:p>
            <a:r>
              <a:rPr lang="zh-CN" altLang="en-US"/>
              <a:t>单击此处编辑母版标题样式</a:t>
            </a:r>
          </a:p>
        </p:txBody>
      </p:sp>
      <p:sp>
        <p:nvSpPr>
          <p:cNvPr id="3" name="日期占位符 2"/>
          <p:cNvSpPr>
            <a:spLocks noGrp="1"/>
          </p:cNvSpPr>
          <p:nvPr>
            <p:ph type="dt" sz="half" idx="10"/>
          </p:nvPr>
        </p:nvSpPr>
        <p:spPr>
          <a:xfrm>
            <a:off x="457200" y="4767263"/>
            <a:ext cx="2133600" cy="274637"/>
          </a:xfrm>
          <a:prstGeom prst="rect">
            <a:avLst/>
          </a:prstGeom>
        </p:spPr>
        <p:txBody>
          <a:bodyPr/>
          <a:lstStyle>
            <a:lvl1pPr fontAlgn="auto">
              <a:spcBef>
                <a:spcPts val="0"/>
              </a:spcBef>
              <a:spcAft>
                <a:spcPts val="0"/>
              </a:spcAft>
              <a:defRPr>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92E24AEA-74A9-4099-9A56-447F8443042D}" type="datetimeFigureOut">
              <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rPr>
              <a:t>2024-3-4</a:t>
            </a:fld>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4" name="页脚占位符 3"/>
          <p:cNvSpPr>
            <a:spLocks noGrp="1"/>
          </p:cNvSpPr>
          <p:nvPr>
            <p:ph type="ftr" sz="quarter" idx="11"/>
          </p:nvPr>
        </p:nvSpPr>
        <p:spPr>
          <a:xfrm>
            <a:off x="3124200" y="4767263"/>
            <a:ext cx="2895600" cy="274637"/>
          </a:xfrm>
          <a:prstGeom prst="rect">
            <a:avLst/>
          </a:prstGeom>
        </p:spPr>
        <p:txBody>
          <a:bodyPr/>
          <a:lstStyle>
            <a:lvl1pPr fontAlgn="auto">
              <a:spcBef>
                <a:spcPts val="0"/>
              </a:spcBef>
              <a:spcAft>
                <a:spcPts val="0"/>
              </a:spcAft>
              <a:defRPr>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5" name="灯片编号占位符 4"/>
          <p:cNvSpPr>
            <a:spLocks noGrp="1"/>
          </p:cNvSpPr>
          <p:nvPr>
            <p:ph type="sldNum" sz="quarter" idx="12"/>
          </p:nvPr>
        </p:nvSpPr>
        <p:spPr>
          <a:xfrm>
            <a:off x="6553200" y="4767263"/>
            <a:ext cx="2133600" cy="274637"/>
          </a:xfrm>
          <a:prstGeom prst="rect">
            <a:avLst/>
          </a:prstGeom>
        </p:spPr>
        <p:txBody>
          <a:bodyPr/>
          <a:lstStyle>
            <a:lvl1pPr fontAlgn="auto">
              <a:spcBef>
                <a:spcPts val="0"/>
              </a:spcBef>
              <a:spcAft>
                <a:spcPts val="0"/>
              </a:spcAft>
              <a:defRPr>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7B76FEC2-9CFF-4436-844D-2D5595FDF35B}" type="slidenum">
              <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rPr>
              <a:t>‹#›</a:t>
            </a:fld>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457200" y="4767263"/>
            <a:ext cx="2133600" cy="274637"/>
          </a:xfrm>
          <a:prstGeom prst="rect">
            <a:avLst/>
          </a:prstGeom>
        </p:spPr>
        <p:txBody>
          <a:bodyPr/>
          <a:lstStyle>
            <a:lvl1pPr fontAlgn="auto">
              <a:spcBef>
                <a:spcPts val="0"/>
              </a:spcBef>
              <a:spcAft>
                <a:spcPts val="0"/>
              </a:spcAft>
              <a:defRPr>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62F58448-F6D4-4566-AE9E-C49DFCCFFE79}" type="datetimeFigureOut">
              <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rPr>
              <a:t>2024-3-4</a:t>
            </a:fld>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3" name="页脚占位符 2"/>
          <p:cNvSpPr>
            <a:spLocks noGrp="1"/>
          </p:cNvSpPr>
          <p:nvPr>
            <p:ph type="ftr" sz="quarter" idx="11"/>
          </p:nvPr>
        </p:nvSpPr>
        <p:spPr>
          <a:xfrm>
            <a:off x="3124200" y="4767263"/>
            <a:ext cx="2895600" cy="274637"/>
          </a:xfrm>
          <a:prstGeom prst="rect">
            <a:avLst/>
          </a:prstGeom>
        </p:spPr>
        <p:txBody>
          <a:bodyPr/>
          <a:lstStyle>
            <a:lvl1pPr fontAlgn="auto">
              <a:spcBef>
                <a:spcPts val="0"/>
              </a:spcBef>
              <a:spcAft>
                <a:spcPts val="0"/>
              </a:spcAft>
              <a:defRPr>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4" name="灯片编号占位符 3"/>
          <p:cNvSpPr>
            <a:spLocks noGrp="1"/>
          </p:cNvSpPr>
          <p:nvPr>
            <p:ph type="sldNum" sz="quarter" idx="12"/>
          </p:nvPr>
        </p:nvSpPr>
        <p:spPr>
          <a:xfrm>
            <a:off x="6553200" y="4767263"/>
            <a:ext cx="2133600" cy="274637"/>
          </a:xfrm>
          <a:prstGeom prst="rect">
            <a:avLst/>
          </a:prstGeom>
        </p:spPr>
        <p:txBody>
          <a:bodyPr/>
          <a:lstStyle>
            <a:lvl1pPr fontAlgn="auto">
              <a:spcBef>
                <a:spcPts val="0"/>
              </a:spcBef>
              <a:spcAft>
                <a:spcPts val="0"/>
              </a:spcAft>
              <a:defRPr>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C2485B17-6DCC-4B80-BFD5-13BCBC683071}" type="slidenum">
              <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rPr>
              <a:t>‹#›</a:t>
            </a:fld>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sp>
        <p:nvSpPr>
          <p:cNvPr id="16" name="AutoShape 12"/>
          <p:cNvSpPr>
            <a:spLocks noChangeArrowheads="1"/>
          </p:cNvSpPr>
          <p:nvPr userDrawn="1"/>
        </p:nvSpPr>
        <p:spPr bwMode="auto">
          <a:xfrm>
            <a:off x="466344" y="608394"/>
            <a:ext cx="8129016" cy="422275"/>
          </a:xfrm>
          <a:prstGeom prst="roundRect">
            <a:avLst>
              <a:gd name="adj" fmla="val 16667"/>
            </a:avLst>
          </a:prstGeom>
          <a:solidFill>
            <a:srgbClr val="0089F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
        <p:nvSpPr>
          <p:cNvPr id="17" name="文本占位符 11"/>
          <p:cNvSpPr>
            <a:spLocks noGrp="1"/>
          </p:cNvSpPr>
          <p:nvPr>
            <p:ph type="body" sz="quarter" idx="10" hasCustomPrompt="1"/>
          </p:nvPr>
        </p:nvSpPr>
        <p:spPr>
          <a:xfrm>
            <a:off x="1249591" y="637635"/>
            <a:ext cx="6632575" cy="367721"/>
          </a:xfrm>
          <a:prstGeom prst="rect">
            <a:avLst/>
          </a:prstGeom>
        </p:spPr>
        <p:txBody>
          <a:bodyPr anchor="ctr"/>
          <a:lstStyle>
            <a:lvl1pPr marL="0" indent="0" algn="ctr">
              <a:buFontTx/>
              <a:buNone/>
              <a:defRPr sz="2400" b="1">
                <a:solidFill>
                  <a:schemeClr val="bg1"/>
                </a:solidFill>
                <a:latin typeface="微软雅黑" panose="020B0503020204020204" pitchFamily="34" charset="-122"/>
                <a:ea typeface="微软雅黑" panose="020B0503020204020204" pitchFamily="34" charset="-122"/>
              </a:defRPr>
            </a:lvl1pPr>
          </a:lstStyle>
          <a:p>
            <a:pPr lvl="0"/>
            <a:r>
              <a:rPr lang="zh-CN" altLang="en-US" dirty="0"/>
              <a:t>编辑母版文本样式</a:t>
            </a:r>
          </a:p>
        </p:txBody>
      </p:sp>
    </p:spTree>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3" y="204787"/>
            <a:ext cx="3008313" cy="871538"/>
          </a:xfrm>
          <a:prstGeom prst="rect">
            <a:avLst/>
          </a:prstGeo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04789"/>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3" y="1076327"/>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a:xfrm>
            <a:off x="457200" y="4767263"/>
            <a:ext cx="2133600" cy="274637"/>
          </a:xfrm>
          <a:prstGeom prst="rect">
            <a:avLst/>
          </a:prstGeom>
        </p:spPr>
        <p:txBody>
          <a:bodyPr/>
          <a:lstStyle>
            <a:lvl1pPr fontAlgn="auto">
              <a:spcBef>
                <a:spcPts val="0"/>
              </a:spcBef>
              <a:spcAft>
                <a:spcPts val="0"/>
              </a:spcAft>
              <a:defRPr>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3DA329A4-D27B-47FF-810D-EE065D85E4EC}" type="datetimeFigureOut">
              <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rPr>
              <a:t>2024-3-4</a:t>
            </a:fld>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6" name="页脚占位符 5"/>
          <p:cNvSpPr>
            <a:spLocks noGrp="1"/>
          </p:cNvSpPr>
          <p:nvPr>
            <p:ph type="ftr" sz="quarter" idx="11"/>
          </p:nvPr>
        </p:nvSpPr>
        <p:spPr>
          <a:xfrm>
            <a:off x="3124200" y="4767263"/>
            <a:ext cx="2895600" cy="274637"/>
          </a:xfrm>
          <a:prstGeom prst="rect">
            <a:avLst/>
          </a:prstGeom>
        </p:spPr>
        <p:txBody>
          <a:bodyPr/>
          <a:lstStyle>
            <a:lvl1pPr fontAlgn="auto">
              <a:spcBef>
                <a:spcPts val="0"/>
              </a:spcBef>
              <a:spcAft>
                <a:spcPts val="0"/>
              </a:spcAft>
              <a:defRPr>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7" name="灯片编号占位符 6"/>
          <p:cNvSpPr>
            <a:spLocks noGrp="1"/>
          </p:cNvSpPr>
          <p:nvPr>
            <p:ph type="sldNum" sz="quarter" idx="12"/>
          </p:nvPr>
        </p:nvSpPr>
        <p:spPr>
          <a:xfrm>
            <a:off x="6553200" y="4767263"/>
            <a:ext cx="2133600" cy="274637"/>
          </a:xfrm>
          <a:prstGeom prst="rect">
            <a:avLst/>
          </a:prstGeom>
        </p:spPr>
        <p:txBody>
          <a:bodyPr/>
          <a:lstStyle>
            <a:lvl1pPr fontAlgn="auto">
              <a:spcBef>
                <a:spcPts val="0"/>
              </a:spcBef>
              <a:spcAft>
                <a:spcPts val="0"/>
              </a:spcAft>
              <a:defRPr>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79BF8F64-AEEF-4EA5-B05C-A8B826AB69EE}" type="slidenum">
              <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rPr>
              <a:t>‹#›</a:t>
            </a:fld>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0"/>
            <a:ext cx="5486400" cy="425054"/>
          </a:xfrm>
          <a:prstGeom prst="rect">
            <a:avLst/>
          </a:prstGeo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459581"/>
            <a:ext cx="5486400" cy="30861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4025504"/>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a:xfrm>
            <a:off x="457200" y="4767263"/>
            <a:ext cx="2133600" cy="274637"/>
          </a:xfrm>
          <a:prstGeom prst="rect">
            <a:avLst/>
          </a:prstGeom>
        </p:spPr>
        <p:txBody>
          <a:bodyPr/>
          <a:lstStyle>
            <a:lvl1pPr fontAlgn="auto">
              <a:spcBef>
                <a:spcPts val="0"/>
              </a:spcBef>
              <a:spcAft>
                <a:spcPts val="0"/>
              </a:spcAft>
              <a:defRPr>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9A344629-E8D8-4FC9-B2F5-E1E23C54B76E}" type="datetimeFigureOut">
              <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rPr>
              <a:t>2024-3-4</a:t>
            </a:fld>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6" name="页脚占位符 5"/>
          <p:cNvSpPr>
            <a:spLocks noGrp="1"/>
          </p:cNvSpPr>
          <p:nvPr>
            <p:ph type="ftr" sz="quarter" idx="11"/>
          </p:nvPr>
        </p:nvSpPr>
        <p:spPr>
          <a:xfrm>
            <a:off x="3124200" y="4767263"/>
            <a:ext cx="2895600" cy="274637"/>
          </a:xfrm>
          <a:prstGeom prst="rect">
            <a:avLst/>
          </a:prstGeom>
        </p:spPr>
        <p:txBody>
          <a:bodyPr/>
          <a:lstStyle>
            <a:lvl1pPr fontAlgn="auto">
              <a:spcBef>
                <a:spcPts val="0"/>
              </a:spcBef>
              <a:spcAft>
                <a:spcPts val="0"/>
              </a:spcAft>
              <a:defRPr>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7" name="灯片编号占位符 6"/>
          <p:cNvSpPr>
            <a:spLocks noGrp="1"/>
          </p:cNvSpPr>
          <p:nvPr>
            <p:ph type="sldNum" sz="quarter" idx="12"/>
          </p:nvPr>
        </p:nvSpPr>
        <p:spPr>
          <a:xfrm>
            <a:off x="6553200" y="4767263"/>
            <a:ext cx="2133600" cy="274637"/>
          </a:xfrm>
          <a:prstGeom prst="rect">
            <a:avLst/>
          </a:prstGeom>
        </p:spPr>
        <p:txBody>
          <a:bodyPr/>
          <a:lstStyle>
            <a:lvl1pPr fontAlgn="auto">
              <a:spcBef>
                <a:spcPts val="0"/>
              </a:spcBef>
              <a:spcAft>
                <a:spcPts val="0"/>
              </a:spcAft>
              <a:defRPr>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9B92F815-478E-4E94-8CB1-4FA036D12C22}" type="slidenum">
              <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rPr>
              <a:t>‹#›</a:t>
            </a:fld>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9"/>
            <a:ext cx="8229600" cy="857250"/>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457200" y="1200152"/>
            <a:ext cx="8229600" cy="3394472"/>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457200" y="4767263"/>
            <a:ext cx="2133600" cy="274637"/>
          </a:xfrm>
          <a:prstGeom prst="rect">
            <a:avLst/>
          </a:prstGeom>
        </p:spPr>
        <p:txBody>
          <a:bodyPr/>
          <a:lstStyle>
            <a:lvl1pPr fontAlgn="auto">
              <a:spcBef>
                <a:spcPts val="0"/>
              </a:spcBef>
              <a:spcAft>
                <a:spcPts val="0"/>
              </a:spcAft>
              <a:defRPr>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C3271B62-ACE9-45FB-967E-7F3DF287A117}" type="datetimeFigureOut">
              <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rPr>
              <a:t>2024-3-4</a:t>
            </a:fld>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5" name="页脚占位符 4"/>
          <p:cNvSpPr>
            <a:spLocks noGrp="1"/>
          </p:cNvSpPr>
          <p:nvPr>
            <p:ph type="ftr" sz="quarter" idx="11"/>
          </p:nvPr>
        </p:nvSpPr>
        <p:spPr>
          <a:xfrm>
            <a:off x="3124200" y="4767263"/>
            <a:ext cx="2895600" cy="274637"/>
          </a:xfrm>
          <a:prstGeom prst="rect">
            <a:avLst/>
          </a:prstGeom>
        </p:spPr>
        <p:txBody>
          <a:bodyPr/>
          <a:lstStyle>
            <a:lvl1pPr fontAlgn="auto">
              <a:spcBef>
                <a:spcPts val="0"/>
              </a:spcBef>
              <a:spcAft>
                <a:spcPts val="0"/>
              </a:spcAft>
              <a:defRPr>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6" name="灯片编号占位符 5"/>
          <p:cNvSpPr>
            <a:spLocks noGrp="1"/>
          </p:cNvSpPr>
          <p:nvPr>
            <p:ph type="sldNum" sz="quarter" idx="12"/>
          </p:nvPr>
        </p:nvSpPr>
        <p:spPr>
          <a:xfrm>
            <a:off x="6553200" y="4767263"/>
            <a:ext cx="2133600" cy="274637"/>
          </a:xfrm>
          <a:prstGeom prst="rect">
            <a:avLst/>
          </a:prstGeom>
        </p:spPr>
        <p:txBody>
          <a:bodyPr/>
          <a:lstStyle>
            <a:lvl1pPr fontAlgn="auto">
              <a:spcBef>
                <a:spcPts val="0"/>
              </a:spcBef>
              <a:spcAft>
                <a:spcPts val="0"/>
              </a:spcAft>
              <a:defRPr>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8EDEBAC4-09E0-4CDA-BEAB-7114EA3C252E}" type="slidenum">
              <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rPr>
              <a:t>‹#›</a:t>
            </a:fld>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154781"/>
            <a:ext cx="2057400" cy="3290888"/>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154781"/>
            <a:ext cx="6019800" cy="3290888"/>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457200" y="4767263"/>
            <a:ext cx="2133600" cy="274637"/>
          </a:xfrm>
          <a:prstGeom prst="rect">
            <a:avLst/>
          </a:prstGeom>
        </p:spPr>
        <p:txBody>
          <a:bodyPr/>
          <a:lstStyle>
            <a:lvl1pPr fontAlgn="auto">
              <a:spcBef>
                <a:spcPts val="0"/>
              </a:spcBef>
              <a:spcAft>
                <a:spcPts val="0"/>
              </a:spcAft>
              <a:defRPr>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50D7647C-2BA5-490B-BA8F-200D31D2A377}" type="datetimeFigureOut">
              <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rPr>
              <a:t>2024-3-4</a:t>
            </a:fld>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5" name="页脚占位符 4"/>
          <p:cNvSpPr>
            <a:spLocks noGrp="1"/>
          </p:cNvSpPr>
          <p:nvPr>
            <p:ph type="ftr" sz="quarter" idx="11"/>
          </p:nvPr>
        </p:nvSpPr>
        <p:spPr>
          <a:xfrm>
            <a:off x="3124200" y="4767263"/>
            <a:ext cx="2895600" cy="274637"/>
          </a:xfrm>
          <a:prstGeom prst="rect">
            <a:avLst/>
          </a:prstGeom>
        </p:spPr>
        <p:txBody>
          <a:bodyPr/>
          <a:lstStyle>
            <a:lvl1pPr fontAlgn="auto">
              <a:spcBef>
                <a:spcPts val="0"/>
              </a:spcBef>
              <a:spcAft>
                <a:spcPts val="0"/>
              </a:spcAft>
              <a:defRPr>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6" name="灯片编号占位符 5"/>
          <p:cNvSpPr>
            <a:spLocks noGrp="1"/>
          </p:cNvSpPr>
          <p:nvPr>
            <p:ph type="sldNum" sz="quarter" idx="12"/>
          </p:nvPr>
        </p:nvSpPr>
        <p:spPr>
          <a:xfrm>
            <a:off x="6553200" y="4767263"/>
            <a:ext cx="2133600" cy="274637"/>
          </a:xfrm>
          <a:prstGeom prst="rect">
            <a:avLst/>
          </a:prstGeom>
        </p:spPr>
        <p:txBody>
          <a:bodyPr/>
          <a:lstStyle>
            <a:lvl1pPr fontAlgn="auto">
              <a:spcBef>
                <a:spcPts val="0"/>
              </a:spcBef>
              <a:spcAft>
                <a:spcPts val="0"/>
              </a:spcAft>
              <a:defRPr>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8A98C907-F5C8-4C51-A988-DD1AA919B615}" type="slidenum">
              <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rPr>
              <a:t>‹#›</a:t>
            </a:fld>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标题幻灯片">
    <p:spTree>
      <p:nvGrpSpPr>
        <p:cNvPr id="1" name=""/>
        <p:cNvGrpSpPr/>
        <p:nvPr/>
      </p:nvGrpSpPr>
      <p:grpSpPr>
        <a:xfrm>
          <a:off x="0" y="0"/>
          <a:ext cx="0" cy="0"/>
          <a:chOff x="0" y="0"/>
          <a:chExt cx="0" cy="0"/>
        </a:xfrm>
      </p:grpSpPr>
      <p:sp>
        <p:nvSpPr>
          <p:cNvPr id="8" name="AutoShape 12"/>
          <p:cNvSpPr>
            <a:spLocks noChangeArrowheads="1"/>
          </p:cNvSpPr>
          <p:nvPr userDrawn="1"/>
        </p:nvSpPr>
        <p:spPr bwMode="auto">
          <a:xfrm>
            <a:off x="466344" y="608394"/>
            <a:ext cx="8129016" cy="422275"/>
          </a:xfrm>
          <a:prstGeom prst="roundRect">
            <a:avLst>
              <a:gd name="adj" fmla="val 16667"/>
            </a:avLst>
          </a:prstGeom>
          <a:solidFill>
            <a:srgbClr val="0089F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
        <p:nvSpPr>
          <p:cNvPr id="12" name="文本占位符 11"/>
          <p:cNvSpPr>
            <a:spLocks noGrp="1"/>
          </p:cNvSpPr>
          <p:nvPr>
            <p:ph type="body" sz="quarter" idx="10" hasCustomPrompt="1"/>
          </p:nvPr>
        </p:nvSpPr>
        <p:spPr>
          <a:xfrm>
            <a:off x="1249591" y="637635"/>
            <a:ext cx="6632575" cy="367721"/>
          </a:xfrm>
          <a:prstGeom prst="rect">
            <a:avLst/>
          </a:prstGeom>
        </p:spPr>
        <p:txBody>
          <a:bodyPr anchor="ctr"/>
          <a:lstStyle>
            <a:lvl1pPr marL="0" indent="0" algn="ctr">
              <a:buFontTx/>
              <a:buNone/>
              <a:defRPr sz="2400" b="1">
                <a:solidFill>
                  <a:schemeClr val="bg1"/>
                </a:solidFill>
                <a:latin typeface="微软雅黑" panose="020B0503020204020204" pitchFamily="34" charset="-122"/>
                <a:ea typeface="微软雅黑" panose="020B0503020204020204" pitchFamily="34" charset="-122"/>
              </a:defRPr>
            </a:lvl1pPr>
          </a:lstStyle>
          <a:p>
            <a:pPr lvl="0"/>
            <a:r>
              <a:rPr lang="zh-CN" altLang="en-US" dirty="0"/>
              <a:t>编辑母版文本样式</a:t>
            </a:r>
          </a:p>
        </p:txBody>
      </p:sp>
      <p:sp>
        <p:nvSpPr>
          <p:cNvPr id="5" name="内容占位符 7"/>
          <p:cNvSpPr>
            <a:spLocks noGrp="1"/>
          </p:cNvSpPr>
          <p:nvPr>
            <p:ph sz="quarter" idx="11" hasCustomPrompt="1"/>
          </p:nvPr>
        </p:nvSpPr>
        <p:spPr>
          <a:xfrm>
            <a:off x="466344" y="1027580"/>
            <a:ext cx="8129016" cy="3312600"/>
          </a:xfrm>
          <a:prstGeom prst="rect">
            <a:avLst/>
          </a:prstGeom>
        </p:spPr>
        <p:txBody>
          <a:bodyPr/>
          <a:lstStyle>
            <a:lvl1pPr marL="342900" indent="-342900">
              <a:lnSpc>
                <a:spcPts val="3000"/>
              </a:lnSpc>
              <a:spcBef>
                <a:spcPts val="0"/>
              </a:spcBef>
              <a:spcAft>
                <a:spcPts val="0"/>
              </a:spcAft>
              <a:buClr>
                <a:srgbClr val="0066CC"/>
              </a:buClr>
              <a:buFont typeface="Wingdings" panose="05000000000000000000" pitchFamily="2" charset="2"/>
              <a:buChar char="l"/>
              <a:defRPr lang="zh-CN" altLang="en-US" sz="2000" b="1" kern="1200" dirty="0" smtClean="0">
                <a:solidFill>
                  <a:schemeClr val="tx1"/>
                </a:solidFill>
                <a:latin typeface="微软雅黑" panose="020B0503020204020204" pitchFamily="34" charset="-122"/>
                <a:ea typeface="微软雅黑" panose="020B0503020204020204" pitchFamily="34" charset="-122"/>
                <a:cs typeface="+mn-cs"/>
              </a:defRPr>
            </a:lvl1pPr>
            <a:lvl2pPr marL="742950" indent="-285750">
              <a:lnSpc>
                <a:spcPts val="3000"/>
              </a:lnSpc>
              <a:spcBef>
                <a:spcPts val="0"/>
              </a:spcBef>
              <a:spcAft>
                <a:spcPts val="0"/>
              </a:spcAft>
              <a:buClr>
                <a:schemeClr val="accent6">
                  <a:lumMod val="50000"/>
                </a:schemeClr>
              </a:buClr>
              <a:buFont typeface="Wingdings" panose="05000000000000000000" pitchFamily="2" charset="2"/>
              <a:buChar char="u"/>
              <a:defRPr sz="1800" b="1">
                <a:latin typeface="微软雅黑" panose="020B0503020204020204" pitchFamily="34" charset="-122"/>
                <a:ea typeface="微软雅黑" panose="020B0503020204020204" pitchFamily="34" charset="-122"/>
              </a:defRPr>
            </a:lvl2pPr>
            <a:lvl3pPr marL="1143000" indent="-228600">
              <a:lnSpc>
                <a:spcPts val="3000"/>
              </a:lnSpc>
              <a:spcBef>
                <a:spcPts val="0"/>
              </a:spcBef>
              <a:spcAft>
                <a:spcPts val="0"/>
              </a:spcAft>
              <a:buClr>
                <a:srgbClr val="006600"/>
              </a:buClr>
              <a:buFont typeface="Wingdings" panose="05000000000000000000" pitchFamily="2" charset="2"/>
              <a:buChar char="Ø"/>
              <a:defRPr sz="1600" b="1">
                <a:latin typeface="微软雅黑" panose="020B0503020204020204" pitchFamily="34" charset="-122"/>
                <a:ea typeface="微软雅黑" panose="020B0503020204020204" pitchFamily="34" charset="-122"/>
              </a:defRPr>
            </a:lvl3pPr>
            <a:lvl4pPr>
              <a:lnSpc>
                <a:spcPts val="3000"/>
              </a:lnSpc>
              <a:spcBef>
                <a:spcPts val="0"/>
              </a:spcBef>
              <a:spcAft>
                <a:spcPts val="0"/>
              </a:spcAft>
              <a:defRPr sz="1400" b="1">
                <a:latin typeface="微软雅黑" panose="020B0503020204020204" pitchFamily="34" charset="-122"/>
                <a:ea typeface="微软雅黑" panose="020B0503020204020204" pitchFamily="34" charset="-122"/>
              </a:defRPr>
            </a:lvl4pPr>
            <a:lvl5pPr>
              <a:lnSpc>
                <a:spcPts val="3000"/>
              </a:lnSpc>
              <a:spcBef>
                <a:spcPts val="0"/>
              </a:spcBef>
              <a:spcAft>
                <a:spcPts val="0"/>
              </a:spcAft>
              <a:defRPr sz="1400" b="1">
                <a:latin typeface="微软雅黑" panose="020B0503020204020204" pitchFamily="34" charset="-122"/>
                <a:ea typeface="微软雅黑" panose="020B0503020204020204" pitchFamily="34" charset="-122"/>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5_标题幻灯片">
    <p:spTree>
      <p:nvGrpSpPr>
        <p:cNvPr id="1" name=""/>
        <p:cNvGrpSpPr/>
        <p:nvPr/>
      </p:nvGrpSpPr>
      <p:grpSpPr>
        <a:xfrm>
          <a:off x="0" y="0"/>
          <a:ext cx="0" cy="0"/>
          <a:chOff x="0" y="0"/>
          <a:chExt cx="0" cy="0"/>
        </a:xfrm>
      </p:grpSpPr>
      <p:sp>
        <p:nvSpPr>
          <p:cNvPr id="8" name="AutoShape 12"/>
          <p:cNvSpPr>
            <a:spLocks noChangeArrowheads="1"/>
          </p:cNvSpPr>
          <p:nvPr userDrawn="1"/>
        </p:nvSpPr>
        <p:spPr bwMode="auto">
          <a:xfrm>
            <a:off x="466344" y="608394"/>
            <a:ext cx="8129016" cy="422275"/>
          </a:xfrm>
          <a:prstGeom prst="roundRect">
            <a:avLst>
              <a:gd name="adj" fmla="val 16667"/>
            </a:avLst>
          </a:prstGeom>
          <a:solidFill>
            <a:srgbClr val="0070C0"/>
          </a:solidFill>
          <a:ln>
            <a:noFill/>
          </a:ln>
          <a:effectLst/>
          <a:scene3d>
            <a:camera prst="orthographicFront">
              <a:rot lat="0" lon="0" rev="0"/>
            </a:camera>
            <a:lightRig rig="glow" dir="t">
              <a:rot lat="0" lon="0" rev="14100000"/>
            </a:lightRig>
          </a:scene3d>
          <a:sp3d prstMaterial="softEdge">
            <a:bevelT h="25400" prst="artDeco"/>
          </a:sp3d>
          <a:extLs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auto" latinLnBrk="0" hangingPunct="0">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宋体" panose="02010600030101010101" pitchFamily="2" charset="-122"/>
              <a:ea typeface="宋体" panose="02010600030101010101" pitchFamily="2" charset="-122"/>
              <a:cs typeface="+mn-cs"/>
            </a:endParaRPr>
          </a:p>
        </p:txBody>
      </p:sp>
      <p:sp>
        <p:nvSpPr>
          <p:cNvPr id="12" name="文本占位符 11"/>
          <p:cNvSpPr>
            <a:spLocks noGrp="1"/>
          </p:cNvSpPr>
          <p:nvPr>
            <p:ph type="body" sz="quarter" idx="10" hasCustomPrompt="1"/>
          </p:nvPr>
        </p:nvSpPr>
        <p:spPr>
          <a:xfrm>
            <a:off x="1249591" y="647422"/>
            <a:ext cx="6632575" cy="334292"/>
          </a:xfrm>
          <a:prstGeom prst="rect">
            <a:avLst/>
          </a:prstGeom>
        </p:spPr>
        <p:txBody>
          <a:bodyPr anchor="ctr"/>
          <a:lstStyle>
            <a:lvl1pPr marL="0" indent="0" algn="ctr">
              <a:buFontTx/>
              <a:buNone/>
              <a:defRPr sz="2400" b="1">
                <a:solidFill>
                  <a:schemeClr val="bg1"/>
                </a:solidFill>
                <a:latin typeface="微软雅黑" panose="020B0503020204020204" pitchFamily="34" charset="-122"/>
                <a:ea typeface="微软雅黑" panose="020B0503020204020204" pitchFamily="34" charset="-122"/>
              </a:defRPr>
            </a:lvl1pPr>
          </a:lstStyle>
          <a:p>
            <a:pPr lvl="0"/>
            <a:r>
              <a:rPr lang="zh-CN" altLang="en-US" dirty="0"/>
              <a:t>编辑母版文本样式</a:t>
            </a:r>
          </a:p>
        </p:txBody>
      </p:sp>
      <p:sp>
        <p:nvSpPr>
          <p:cNvPr id="5" name="内容占位符 7"/>
          <p:cNvSpPr>
            <a:spLocks noGrp="1"/>
          </p:cNvSpPr>
          <p:nvPr>
            <p:ph sz="quarter" idx="11" hasCustomPrompt="1"/>
          </p:nvPr>
        </p:nvSpPr>
        <p:spPr>
          <a:xfrm>
            <a:off x="466344" y="1034021"/>
            <a:ext cx="8129016" cy="3319038"/>
          </a:xfrm>
          <a:prstGeom prst="rect">
            <a:avLst/>
          </a:prstGeom>
        </p:spPr>
        <p:txBody>
          <a:bodyPr/>
          <a:lstStyle>
            <a:lvl1pPr marL="342900" indent="-342900">
              <a:lnSpc>
                <a:spcPts val="3000"/>
              </a:lnSpc>
              <a:spcBef>
                <a:spcPts val="0"/>
              </a:spcBef>
              <a:spcAft>
                <a:spcPts val="0"/>
              </a:spcAft>
              <a:buClr>
                <a:srgbClr val="0066CC"/>
              </a:buClr>
              <a:buFont typeface="Wingdings" panose="05000000000000000000" pitchFamily="2" charset="2"/>
              <a:buChar char="l"/>
              <a:defRPr lang="zh-CN" altLang="en-US" sz="2000" b="1" kern="1200" dirty="0" smtClean="0">
                <a:solidFill>
                  <a:schemeClr val="tx1"/>
                </a:solidFill>
                <a:latin typeface="微软雅黑" panose="020B0503020204020204" pitchFamily="34" charset="-122"/>
                <a:ea typeface="微软雅黑" panose="020B0503020204020204" pitchFamily="34" charset="-122"/>
                <a:cs typeface="+mn-cs"/>
              </a:defRPr>
            </a:lvl1pPr>
            <a:lvl2pPr marL="742950" indent="-285750">
              <a:lnSpc>
                <a:spcPts val="3000"/>
              </a:lnSpc>
              <a:spcBef>
                <a:spcPts val="0"/>
              </a:spcBef>
              <a:spcAft>
                <a:spcPts val="0"/>
              </a:spcAft>
              <a:buClr>
                <a:schemeClr val="accent6">
                  <a:lumMod val="50000"/>
                </a:schemeClr>
              </a:buClr>
              <a:buFont typeface="Wingdings" panose="05000000000000000000" pitchFamily="2" charset="2"/>
              <a:buChar char="u"/>
              <a:defRPr sz="1800" b="1">
                <a:latin typeface="微软雅黑" panose="020B0503020204020204" pitchFamily="34" charset="-122"/>
                <a:ea typeface="微软雅黑" panose="020B0503020204020204" pitchFamily="34" charset="-122"/>
              </a:defRPr>
            </a:lvl2pPr>
            <a:lvl3pPr marL="1143000" indent="-228600">
              <a:lnSpc>
                <a:spcPts val="3000"/>
              </a:lnSpc>
              <a:spcBef>
                <a:spcPts val="0"/>
              </a:spcBef>
              <a:spcAft>
                <a:spcPts val="0"/>
              </a:spcAft>
              <a:buClr>
                <a:srgbClr val="006600"/>
              </a:buClr>
              <a:buFont typeface="Wingdings" panose="05000000000000000000" pitchFamily="2" charset="2"/>
              <a:buChar char="Ø"/>
              <a:defRPr sz="1600" b="1">
                <a:latin typeface="微软雅黑" panose="020B0503020204020204" pitchFamily="34" charset="-122"/>
                <a:ea typeface="微软雅黑" panose="020B0503020204020204" pitchFamily="34" charset="-122"/>
              </a:defRPr>
            </a:lvl3pPr>
            <a:lvl4pPr>
              <a:lnSpc>
                <a:spcPts val="3000"/>
              </a:lnSpc>
              <a:spcBef>
                <a:spcPts val="0"/>
              </a:spcBef>
              <a:spcAft>
                <a:spcPts val="0"/>
              </a:spcAft>
              <a:defRPr sz="1400" b="1">
                <a:latin typeface="微软雅黑" panose="020B0503020204020204" pitchFamily="34" charset="-122"/>
                <a:ea typeface="微软雅黑" panose="020B0503020204020204" pitchFamily="34" charset="-122"/>
              </a:defRPr>
            </a:lvl4pPr>
            <a:lvl5pPr>
              <a:lnSpc>
                <a:spcPts val="3000"/>
              </a:lnSpc>
              <a:spcBef>
                <a:spcPts val="0"/>
              </a:spcBef>
              <a:spcAft>
                <a:spcPts val="0"/>
              </a:spcAft>
              <a:defRPr sz="1400" b="1">
                <a:latin typeface="微软雅黑" panose="020B0503020204020204" pitchFamily="34" charset="-122"/>
                <a:ea typeface="微软雅黑" panose="020B0503020204020204" pitchFamily="34" charset="-122"/>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5176"/>
            <a:ext cx="7772400" cy="1021556"/>
          </a:xfrm>
          <a:prstGeom prst="rect">
            <a:avLst/>
          </a:prstGeo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180035"/>
            <a:ext cx="7772400" cy="1125140"/>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a:xfrm>
            <a:off x="457200" y="4767263"/>
            <a:ext cx="2133600" cy="274637"/>
          </a:xfrm>
          <a:prstGeom prst="rect">
            <a:avLst/>
          </a:prstGeom>
        </p:spPr>
        <p:txBody>
          <a:bodyPr/>
          <a:lstStyle>
            <a:lvl1pPr fontAlgn="auto">
              <a:spcBef>
                <a:spcPts val="0"/>
              </a:spcBef>
              <a:spcAft>
                <a:spcPts val="0"/>
              </a:spcAft>
              <a:defRPr>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0FECE22F-C5C5-4781-A914-564AC8604FFF}" type="datetimeFigureOut">
              <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rPr>
              <a:t>2024-3-4</a:t>
            </a:fld>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5" name="页脚占位符 4"/>
          <p:cNvSpPr>
            <a:spLocks noGrp="1"/>
          </p:cNvSpPr>
          <p:nvPr>
            <p:ph type="ftr" sz="quarter" idx="11"/>
          </p:nvPr>
        </p:nvSpPr>
        <p:spPr>
          <a:xfrm>
            <a:off x="3124200" y="4767263"/>
            <a:ext cx="2895600" cy="274637"/>
          </a:xfrm>
          <a:prstGeom prst="rect">
            <a:avLst/>
          </a:prstGeom>
        </p:spPr>
        <p:txBody>
          <a:bodyPr/>
          <a:lstStyle>
            <a:lvl1pPr fontAlgn="auto">
              <a:spcBef>
                <a:spcPts val="0"/>
              </a:spcBef>
              <a:spcAft>
                <a:spcPts val="0"/>
              </a:spcAft>
              <a:defRPr>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6" name="灯片编号占位符 5"/>
          <p:cNvSpPr>
            <a:spLocks noGrp="1"/>
          </p:cNvSpPr>
          <p:nvPr>
            <p:ph type="sldNum" sz="quarter" idx="12"/>
          </p:nvPr>
        </p:nvSpPr>
        <p:spPr>
          <a:xfrm>
            <a:off x="6553200" y="4767263"/>
            <a:ext cx="2133600" cy="274637"/>
          </a:xfrm>
          <a:prstGeom prst="rect">
            <a:avLst/>
          </a:prstGeom>
        </p:spPr>
        <p:txBody>
          <a:bodyPr/>
          <a:lstStyle>
            <a:lvl1pPr fontAlgn="auto">
              <a:spcBef>
                <a:spcPts val="0"/>
              </a:spcBef>
              <a:spcAft>
                <a:spcPts val="0"/>
              </a:spcAft>
              <a:defRPr>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19141D5B-6DFE-4544-AB12-B62DBE9FF1FE}" type="slidenum">
              <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rPr>
              <a:t>‹#›</a:t>
            </a:fld>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9"/>
            <a:ext cx="8229600" cy="857250"/>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457200" y="900113"/>
            <a:ext cx="4038600" cy="2545556"/>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900113"/>
            <a:ext cx="4038600" cy="2545556"/>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a:xfrm>
            <a:off x="457200" y="4767263"/>
            <a:ext cx="2133600" cy="274637"/>
          </a:xfrm>
          <a:prstGeom prst="rect">
            <a:avLst/>
          </a:prstGeom>
        </p:spPr>
        <p:txBody>
          <a:bodyPr/>
          <a:lstStyle>
            <a:lvl1pPr fontAlgn="auto">
              <a:spcBef>
                <a:spcPts val="0"/>
              </a:spcBef>
              <a:spcAft>
                <a:spcPts val="0"/>
              </a:spcAft>
              <a:defRPr>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423E13FE-D74E-4681-86EE-8605341373C1}" type="datetimeFigureOut">
              <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rPr>
              <a:t>2024-3-4</a:t>
            </a:fld>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6" name="页脚占位符 5"/>
          <p:cNvSpPr>
            <a:spLocks noGrp="1"/>
          </p:cNvSpPr>
          <p:nvPr>
            <p:ph type="ftr" sz="quarter" idx="11"/>
          </p:nvPr>
        </p:nvSpPr>
        <p:spPr>
          <a:xfrm>
            <a:off x="3124200" y="4767263"/>
            <a:ext cx="2895600" cy="274637"/>
          </a:xfrm>
          <a:prstGeom prst="rect">
            <a:avLst/>
          </a:prstGeom>
        </p:spPr>
        <p:txBody>
          <a:bodyPr/>
          <a:lstStyle>
            <a:lvl1pPr fontAlgn="auto">
              <a:spcBef>
                <a:spcPts val="0"/>
              </a:spcBef>
              <a:spcAft>
                <a:spcPts val="0"/>
              </a:spcAft>
              <a:defRPr>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7" name="灯片编号占位符 6"/>
          <p:cNvSpPr>
            <a:spLocks noGrp="1"/>
          </p:cNvSpPr>
          <p:nvPr>
            <p:ph type="sldNum" sz="quarter" idx="12"/>
          </p:nvPr>
        </p:nvSpPr>
        <p:spPr>
          <a:xfrm>
            <a:off x="6553200" y="4767263"/>
            <a:ext cx="2133600" cy="274637"/>
          </a:xfrm>
          <a:prstGeom prst="rect">
            <a:avLst/>
          </a:prstGeom>
        </p:spPr>
        <p:txBody>
          <a:bodyPr/>
          <a:lstStyle>
            <a:lvl1pPr fontAlgn="auto">
              <a:spcBef>
                <a:spcPts val="0"/>
              </a:spcBef>
              <a:spcAft>
                <a:spcPts val="0"/>
              </a:spcAft>
              <a:defRPr>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2B4B2D38-9BBB-44EE-A7EC-0C73C7AF765F}" type="slidenum">
              <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rPr>
              <a:t>‹#›</a:t>
            </a:fld>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theme" Target="../theme/theme2.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slideLayout" Target="../slideLayouts/slideLayout40.xml"/><Relationship Id="rId3" Type="http://schemas.openxmlformats.org/officeDocument/2006/relationships/slideLayout" Target="../slideLayouts/slideLayout30.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17" Type="http://schemas.openxmlformats.org/officeDocument/2006/relationships/theme" Target="../theme/theme3.xml"/><Relationship Id="rId2" Type="http://schemas.openxmlformats.org/officeDocument/2006/relationships/slideLayout" Target="../slideLayouts/slideLayout29.xml"/><Relationship Id="rId16" Type="http://schemas.openxmlformats.org/officeDocument/2006/relationships/slideLayout" Target="../slideLayouts/slideLayout43.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5" Type="http://schemas.openxmlformats.org/officeDocument/2006/relationships/slideLayout" Target="../slideLayouts/slideLayout32.xml"/><Relationship Id="rId15" Type="http://schemas.openxmlformats.org/officeDocument/2006/relationships/slideLayout" Target="../slideLayouts/slideLayout42.xml"/><Relationship Id="rId10" Type="http://schemas.openxmlformats.org/officeDocument/2006/relationships/slideLayout" Target="../slideLayouts/slideLayout37.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29" name="Line 3"/>
          <p:cNvSpPr>
            <a:spLocks noChangeShapeType="1"/>
          </p:cNvSpPr>
          <p:nvPr userDrawn="1"/>
        </p:nvSpPr>
        <p:spPr bwMode="auto">
          <a:xfrm>
            <a:off x="0" y="300990"/>
            <a:ext cx="3427095" cy="1270"/>
          </a:xfrm>
          <a:prstGeom prst="line">
            <a:avLst/>
          </a:prstGeom>
          <a:noFill/>
          <a:ln w="12700" algn="ctr">
            <a:solidFill>
              <a:srgbClr val="00CC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
        <p:nvSpPr>
          <p:cNvPr id="1031" name="Rectangle 5"/>
          <p:cNvSpPr>
            <a:spLocks noChangeArrowheads="1"/>
          </p:cNvSpPr>
          <p:nvPr userDrawn="1"/>
        </p:nvSpPr>
        <p:spPr bwMode="auto">
          <a:xfrm>
            <a:off x="3465438" y="165100"/>
            <a:ext cx="1009650" cy="260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r" defTabSz="914400" rtl="0" eaLnBrk="0" fontAlgn="base" latinLnBrk="0" hangingPunct="0">
              <a:lnSpc>
                <a:spcPct val="100000"/>
              </a:lnSpc>
              <a:spcBef>
                <a:spcPct val="0"/>
              </a:spcBef>
              <a:spcAft>
                <a:spcPct val="0"/>
              </a:spcAft>
              <a:buClrTx/>
              <a:buSzTx/>
              <a:buFontTx/>
              <a:buNone/>
              <a:defRPr/>
            </a:pPr>
            <a:r>
              <a:rPr kumimoji="0" lang="zh-CN" sz="11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rPr>
              <a:t>第</a:t>
            </a:r>
            <a:r>
              <a:rPr kumimoji="0" lang="en-US" altLang="zh-CN" sz="11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rPr>
              <a:t>2</a:t>
            </a:r>
            <a:r>
              <a:rPr kumimoji="0" lang="zh-CN" altLang="en-US" sz="11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rPr>
              <a:t>章</a:t>
            </a:r>
            <a:r>
              <a:rPr kumimoji="0" lang="en-US" altLang="zh-CN" sz="11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rPr>
              <a:t> </a:t>
            </a:r>
            <a:r>
              <a:rPr kumimoji="0" lang="zh-CN" altLang="en-US" sz="11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rPr>
              <a:t>物理层</a:t>
            </a:r>
          </a:p>
        </p:txBody>
      </p:sp>
      <p:sp>
        <p:nvSpPr>
          <p:cNvPr id="1032" name="椭圆 11"/>
          <p:cNvSpPr>
            <a:spLocks noChangeArrowheads="1"/>
          </p:cNvSpPr>
          <p:nvPr userDrawn="1"/>
        </p:nvSpPr>
        <p:spPr bwMode="auto">
          <a:xfrm>
            <a:off x="3426778" y="251778"/>
            <a:ext cx="85725" cy="85725"/>
          </a:xfrm>
          <a:prstGeom prst="ellipse">
            <a:avLst/>
          </a:prstGeom>
          <a:solidFill>
            <a:schemeClr val="bg1"/>
          </a:solidFill>
          <a:ln w="12700" algn="ctr">
            <a:solidFill>
              <a:srgbClr val="00B050"/>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
        <p:nvSpPr>
          <p:cNvPr id="1033" name="Line 3"/>
          <p:cNvSpPr>
            <a:spLocks noChangeShapeType="1"/>
          </p:cNvSpPr>
          <p:nvPr userDrawn="1"/>
        </p:nvSpPr>
        <p:spPr bwMode="auto">
          <a:xfrm>
            <a:off x="4500245" y="300990"/>
            <a:ext cx="4643755" cy="1270"/>
          </a:xfrm>
          <a:prstGeom prst="line">
            <a:avLst/>
          </a:prstGeom>
          <a:noFill/>
          <a:ln w="12700" algn="ctr">
            <a:solidFill>
              <a:srgbClr val="00CC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
        <p:nvSpPr>
          <p:cNvPr id="1034" name="椭圆 13"/>
          <p:cNvSpPr>
            <a:spLocks noChangeArrowheads="1"/>
          </p:cNvSpPr>
          <p:nvPr userDrawn="1"/>
        </p:nvSpPr>
        <p:spPr bwMode="auto">
          <a:xfrm>
            <a:off x="4412223" y="251778"/>
            <a:ext cx="85725" cy="85725"/>
          </a:xfrm>
          <a:prstGeom prst="ellipse">
            <a:avLst/>
          </a:prstGeom>
          <a:solidFill>
            <a:schemeClr val="bg1"/>
          </a:solidFill>
          <a:ln w="12700" algn="ctr">
            <a:solidFill>
              <a:srgbClr val="00B050"/>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
        <p:nvSpPr>
          <p:cNvPr id="12" name="Line 3"/>
          <p:cNvSpPr>
            <a:spLocks noChangeShapeType="1"/>
          </p:cNvSpPr>
          <p:nvPr userDrawn="1"/>
        </p:nvSpPr>
        <p:spPr bwMode="auto">
          <a:xfrm flipV="1">
            <a:off x="0" y="4812030"/>
            <a:ext cx="9144000" cy="8255"/>
          </a:xfrm>
          <a:prstGeom prst="line">
            <a:avLst/>
          </a:prstGeom>
          <a:noFill/>
          <a:ln w="19050" algn="ctr">
            <a:solidFill>
              <a:srgbClr val="85D1F7"/>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
        <p:nvSpPr>
          <p:cNvPr id="1027" name="Line 3"/>
          <p:cNvSpPr>
            <a:spLocks noChangeShapeType="1"/>
          </p:cNvSpPr>
          <p:nvPr userDrawn="1"/>
        </p:nvSpPr>
        <p:spPr bwMode="auto">
          <a:xfrm>
            <a:off x="0" y="428625"/>
            <a:ext cx="9144000" cy="0"/>
          </a:xfrm>
          <a:prstGeom prst="line">
            <a:avLst/>
          </a:prstGeom>
          <a:noFill/>
          <a:ln w="25400" algn="ctr">
            <a:solidFill>
              <a:srgbClr val="85D1F7"/>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2pPr>
      <a:lvl3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3pPr>
      <a:lvl4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4pPr>
      <a:lvl5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5pPr>
      <a:lvl6pPr marL="4572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6pPr>
      <a:lvl7pPr marL="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7pPr>
      <a:lvl8pPr marL="13716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8pPr>
      <a:lvl9pPr marL="18288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9" name="Line 3"/>
          <p:cNvSpPr>
            <a:spLocks noChangeShapeType="1"/>
          </p:cNvSpPr>
          <p:nvPr userDrawn="1"/>
        </p:nvSpPr>
        <p:spPr bwMode="auto">
          <a:xfrm>
            <a:off x="0" y="428092"/>
            <a:ext cx="9144000" cy="0"/>
          </a:xfrm>
          <a:prstGeom prst="line">
            <a:avLst/>
          </a:prstGeom>
          <a:noFill/>
          <a:ln w="25400" algn="ctr">
            <a:solidFill>
              <a:srgbClr val="85D1F7"/>
            </a:solidFill>
            <a:round/>
          </a:ln>
          <a:extLst>
            <a:ext uri="{909E8E84-426E-40DD-AFC4-6F175D3DCCD1}">
              <a14:hiddenFill xmlns:a14="http://schemas.microsoft.com/office/drawing/2010/main">
                <a:noFill/>
              </a14:hiddenFill>
            </a:ext>
          </a:extLst>
        </p:spPr>
        <p:txBody>
          <a:bodyPr/>
          <a:lstStyle/>
          <a:p>
            <a:endParaRPr lang="zh-CN" altLang="en-US"/>
          </a:p>
        </p:txBody>
      </p:sp>
      <p:sp>
        <p:nvSpPr>
          <p:cNvPr id="21" name="Line 3"/>
          <p:cNvSpPr>
            <a:spLocks noChangeShapeType="1"/>
          </p:cNvSpPr>
          <p:nvPr userDrawn="1"/>
        </p:nvSpPr>
        <p:spPr bwMode="auto">
          <a:xfrm>
            <a:off x="0" y="301625"/>
            <a:ext cx="3462655" cy="635"/>
          </a:xfrm>
          <a:prstGeom prst="line">
            <a:avLst/>
          </a:prstGeom>
          <a:noFill/>
          <a:ln w="12700" algn="ctr">
            <a:solidFill>
              <a:srgbClr val="00CC00"/>
            </a:solidFill>
            <a:round/>
          </a:ln>
          <a:extLst>
            <a:ext uri="{909E8E84-426E-40DD-AFC4-6F175D3DCCD1}">
              <a14:hiddenFill xmlns:a14="http://schemas.microsoft.com/office/drawing/2010/main">
                <a:noFill/>
              </a14:hiddenFill>
            </a:ext>
          </a:extLst>
        </p:spPr>
        <p:txBody>
          <a:bodyPr/>
          <a:lstStyle/>
          <a:p>
            <a:pPr lvl="0"/>
            <a:endParaRPr lang="zh-CN" altLang="en-US"/>
          </a:p>
        </p:txBody>
      </p:sp>
      <p:sp>
        <p:nvSpPr>
          <p:cNvPr id="23" name="Rectangle 5"/>
          <p:cNvSpPr>
            <a:spLocks noChangeArrowheads="1"/>
          </p:cNvSpPr>
          <p:nvPr userDrawn="1"/>
        </p:nvSpPr>
        <p:spPr bwMode="auto">
          <a:xfrm>
            <a:off x="3500140" y="164857"/>
            <a:ext cx="1009650" cy="260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eaLnBrk="0" hangingPunct="0"/>
            <a:r>
              <a:rPr lang="zh-CN" altLang="fr-FR" sz="1100" b="1" dirty="0">
                <a:solidFill>
                  <a:srgbClr val="0070C0"/>
                </a:solidFill>
                <a:latin typeface="微软雅黑" panose="020B0503020204020204" pitchFamily="34" charset="-122"/>
                <a:ea typeface="微软雅黑" panose="020B0503020204020204" pitchFamily="34" charset="-122"/>
              </a:rPr>
              <a:t>第</a:t>
            </a:r>
            <a:r>
              <a:rPr lang="en-US" altLang="zh-CN" sz="1100" b="1" dirty="0">
                <a:solidFill>
                  <a:srgbClr val="0070C0"/>
                </a:solidFill>
                <a:latin typeface="微软雅黑" panose="020B0503020204020204" pitchFamily="34" charset="-122"/>
                <a:ea typeface="微软雅黑" panose="020B0503020204020204" pitchFamily="34" charset="-122"/>
              </a:rPr>
              <a:t>2</a:t>
            </a:r>
            <a:r>
              <a:rPr lang="zh-CN" altLang="en-US" sz="1100" b="1" dirty="0">
                <a:solidFill>
                  <a:srgbClr val="0070C0"/>
                </a:solidFill>
                <a:latin typeface="微软雅黑" panose="020B0503020204020204" pitchFamily="34" charset="-122"/>
                <a:ea typeface="微软雅黑" panose="020B0503020204020204" pitchFamily="34" charset="-122"/>
              </a:rPr>
              <a:t>章</a:t>
            </a:r>
            <a:r>
              <a:rPr lang="en-US" altLang="zh-CN" sz="1100" b="1" dirty="0">
                <a:solidFill>
                  <a:srgbClr val="0070C0"/>
                </a:solidFill>
                <a:latin typeface="微软雅黑" panose="020B0503020204020204" pitchFamily="34" charset="-122"/>
                <a:ea typeface="微软雅黑" panose="020B0503020204020204" pitchFamily="34" charset="-122"/>
              </a:rPr>
              <a:t> </a:t>
            </a:r>
            <a:r>
              <a:rPr lang="zh-CN" altLang="en-US" sz="1100" b="1" dirty="0">
                <a:solidFill>
                  <a:srgbClr val="0070C0"/>
                </a:solidFill>
                <a:latin typeface="微软雅黑" panose="020B0503020204020204" pitchFamily="34" charset="-122"/>
                <a:ea typeface="微软雅黑" panose="020B0503020204020204" pitchFamily="34" charset="-122"/>
              </a:rPr>
              <a:t>物理层</a:t>
            </a:r>
          </a:p>
        </p:txBody>
      </p:sp>
      <p:sp>
        <p:nvSpPr>
          <p:cNvPr id="24" name="椭圆 23"/>
          <p:cNvSpPr/>
          <p:nvPr userDrawn="1"/>
        </p:nvSpPr>
        <p:spPr>
          <a:xfrm>
            <a:off x="3462110" y="259181"/>
            <a:ext cx="84698" cy="84698"/>
          </a:xfrm>
          <a:prstGeom prst="ellipse">
            <a:avLst/>
          </a:prstGeom>
          <a:solidFill>
            <a:schemeClr val="bg1"/>
          </a:solidFill>
          <a:ln w="12700" algn="ctr">
            <a:solidFill>
              <a:srgbClr val="00B050"/>
            </a:solidFill>
            <a:round/>
          </a:ln>
        </p:spPr>
        <p:txBody>
          <a:bodyPr/>
          <a:lstStyle/>
          <a:p>
            <a:pPr lvl="0"/>
            <a:endParaRPr lang="zh-CN" altLang="en-US">
              <a:solidFill>
                <a:schemeClr val="tx1"/>
              </a:solidFill>
              <a:latin typeface="Arial" panose="020B0604020202020204" pitchFamily="34" charset="0"/>
              <a:ea typeface="宋体" panose="02010600030101010101" pitchFamily="2" charset="-122"/>
            </a:endParaRPr>
          </a:p>
        </p:txBody>
      </p:sp>
      <p:sp>
        <p:nvSpPr>
          <p:cNvPr id="25" name="Line 3"/>
          <p:cNvSpPr>
            <a:spLocks noChangeShapeType="1"/>
          </p:cNvSpPr>
          <p:nvPr userDrawn="1"/>
        </p:nvSpPr>
        <p:spPr bwMode="auto">
          <a:xfrm>
            <a:off x="4547870" y="301625"/>
            <a:ext cx="4596130" cy="635"/>
          </a:xfrm>
          <a:prstGeom prst="line">
            <a:avLst/>
          </a:prstGeom>
          <a:noFill/>
          <a:ln w="12700" algn="ctr">
            <a:solidFill>
              <a:srgbClr val="00CC00"/>
            </a:solidFill>
            <a:round/>
          </a:ln>
          <a:extLst>
            <a:ext uri="{909E8E84-426E-40DD-AFC4-6F175D3DCCD1}">
              <a14:hiddenFill xmlns:a14="http://schemas.microsoft.com/office/drawing/2010/main">
                <a:noFill/>
              </a14:hiddenFill>
            </a:ext>
          </a:extLst>
        </p:spPr>
        <p:txBody>
          <a:bodyPr/>
          <a:lstStyle/>
          <a:p>
            <a:pPr lvl="0"/>
            <a:endParaRPr lang="zh-CN" altLang="en-US"/>
          </a:p>
        </p:txBody>
      </p:sp>
      <p:sp>
        <p:nvSpPr>
          <p:cNvPr id="26" name="椭圆 25"/>
          <p:cNvSpPr/>
          <p:nvPr userDrawn="1"/>
        </p:nvSpPr>
        <p:spPr>
          <a:xfrm>
            <a:off x="4449339" y="259181"/>
            <a:ext cx="84698" cy="84698"/>
          </a:xfrm>
          <a:prstGeom prst="ellipse">
            <a:avLst/>
          </a:prstGeom>
          <a:solidFill>
            <a:schemeClr val="bg1"/>
          </a:solidFill>
          <a:ln w="12700" algn="ctr">
            <a:solidFill>
              <a:srgbClr val="00B050"/>
            </a:solidFill>
            <a:round/>
          </a:ln>
        </p:spPr>
        <p:txBody>
          <a:bodyPr/>
          <a:lstStyle/>
          <a:p>
            <a:pPr lvl="0"/>
            <a:endParaRPr lang="zh-CN" altLang="en-US">
              <a:solidFill>
                <a:schemeClr val="tx1"/>
              </a:solidFill>
              <a:latin typeface="Arial" panose="020B0604020202020204" pitchFamily="34" charset="0"/>
              <a:ea typeface="宋体" panose="02010600030101010101" pitchFamily="2" charset="-122"/>
            </a:endParaRPr>
          </a:p>
        </p:txBody>
      </p:sp>
      <p:sp>
        <p:nvSpPr>
          <p:cNvPr id="12" name="Line 3"/>
          <p:cNvSpPr>
            <a:spLocks noChangeShapeType="1"/>
          </p:cNvSpPr>
          <p:nvPr userDrawn="1"/>
        </p:nvSpPr>
        <p:spPr bwMode="auto">
          <a:xfrm flipV="1">
            <a:off x="0" y="4772025"/>
            <a:ext cx="9144000" cy="31750"/>
          </a:xfrm>
          <a:prstGeom prst="line">
            <a:avLst/>
          </a:prstGeom>
          <a:noFill/>
          <a:ln w="19050" algn="ctr">
            <a:solidFill>
              <a:srgbClr val="85D1F7"/>
            </a:solidFill>
            <a:round/>
          </a:ln>
          <a:extLst>
            <a:ext uri="{909E8E84-426E-40DD-AFC4-6F175D3DCCD1}">
              <a14:hiddenFill xmlns:a14="http://schemas.microsoft.com/office/drawing/2010/main">
                <a:noFill/>
              </a14:hiddenFill>
            </a:ext>
          </a:extLst>
        </p:spPr>
        <p:txBody>
          <a:bodyPr/>
          <a:lstStyle/>
          <a:p>
            <a:endParaRPr lang="zh-CN" altLang="en-US"/>
          </a:p>
        </p:txBody>
      </p:sp>
    </p:spTree>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Lst>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29" name="Line 3"/>
          <p:cNvSpPr>
            <a:spLocks noChangeShapeType="1"/>
          </p:cNvSpPr>
          <p:nvPr userDrawn="1"/>
        </p:nvSpPr>
        <p:spPr bwMode="auto">
          <a:xfrm>
            <a:off x="0" y="300990"/>
            <a:ext cx="3427095" cy="1270"/>
          </a:xfrm>
          <a:prstGeom prst="line">
            <a:avLst/>
          </a:prstGeom>
          <a:noFill/>
          <a:ln w="12700" algn="ctr">
            <a:solidFill>
              <a:srgbClr val="00CC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
        <p:nvSpPr>
          <p:cNvPr id="1031" name="Rectangle 5"/>
          <p:cNvSpPr>
            <a:spLocks noChangeArrowheads="1"/>
          </p:cNvSpPr>
          <p:nvPr userDrawn="1"/>
        </p:nvSpPr>
        <p:spPr bwMode="auto">
          <a:xfrm>
            <a:off x="3465438" y="165100"/>
            <a:ext cx="1009650" cy="260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r" defTabSz="914400" rtl="0" eaLnBrk="0" fontAlgn="base" latinLnBrk="0" hangingPunct="0">
              <a:lnSpc>
                <a:spcPct val="100000"/>
              </a:lnSpc>
              <a:spcBef>
                <a:spcPct val="0"/>
              </a:spcBef>
              <a:spcAft>
                <a:spcPct val="0"/>
              </a:spcAft>
              <a:buClrTx/>
              <a:buSzTx/>
              <a:buFontTx/>
              <a:buNone/>
              <a:defRPr/>
            </a:pPr>
            <a:r>
              <a:rPr kumimoji="0" lang="zh-CN" sz="11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rPr>
              <a:t>第</a:t>
            </a:r>
            <a:r>
              <a:rPr kumimoji="0" lang="en-US" altLang="zh-CN" sz="11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rPr>
              <a:t>2</a:t>
            </a:r>
            <a:r>
              <a:rPr kumimoji="0" lang="zh-CN" altLang="en-US" sz="11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rPr>
              <a:t>章</a:t>
            </a:r>
            <a:r>
              <a:rPr kumimoji="0" lang="en-US" altLang="zh-CN" sz="11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rPr>
              <a:t> </a:t>
            </a:r>
            <a:r>
              <a:rPr kumimoji="0" lang="zh-CN" altLang="en-US" sz="11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rPr>
              <a:t>物理层</a:t>
            </a:r>
          </a:p>
        </p:txBody>
      </p:sp>
      <p:sp>
        <p:nvSpPr>
          <p:cNvPr id="1032" name="椭圆 11"/>
          <p:cNvSpPr>
            <a:spLocks noChangeArrowheads="1"/>
          </p:cNvSpPr>
          <p:nvPr userDrawn="1"/>
        </p:nvSpPr>
        <p:spPr bwMode="auto">
          <a:xfrm>
            <a:off x="3426778" y="251778"/>
            <a:ext cx="85725" cy="85725"/>
          </a:xfrm>
          <a:prstGeom prst="ellipse">
            <a:avLst/>
          </a:prstGeom>
          <a:solidFill>
            <a:schemeClr val="bg1"/>
          </a:solidFill>
          <a:ln w="12700" algn="ctr">
            <a:solidFill>
              <a:srgbClr val="00B050"/>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
        <p:nvSpPr>
          <p:cNvPr id="1033" name="Line 3"/>
          <p:cNvSpPr>
            <a:spLocks noChangeShapeType="1"/>
          </p:cNvSpPr>
          <p:nvPr userDrawn="1"/>
        </p:nvSpPr>
        <p:spPr bwMode="auto">
          <a:xfrm>
            <a:off x="4500245" y="300990"/>
            <a:ext cx="4643755" cy="1270"/>
          </a:xfrm>
          <a:prstGeom prst="line">
            <a:avLst/>
          </a:prstGeom>
          <a:noFill/>
          <a:ln w="12700" algn="ctr">
            <a:solidFill>
              <a:srgbClr val="00CC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
        <p:nvSpPr>
          <p:cNvPr id="1034" name="椭圆 13"/>
          <p:cNvSpPr>
            <a:spLocks noChangeArrowheads="1"/>
          </p:cNvSpPr>
          <p:nvPr userDrawn="1"/>
        </p:nvSpPr>
        <p:spPr bwMode="auto">
          <a:xfrm>
            <a:off x="4412223" y="251778"/>
            <a:ext cx="85725" cy="85725"/>
          </a:xfrm>
          <a:prstGeom prst="ellipse">
            <a:avLst/>
          </a:prstGeom>
          <a:solidFill>
            <a:schemeClr val="bg1"/>
          </a:solidFill>
          <a:ln w="12700" algn="ctr">
            <a:solidFill>
              <a:srgbClr val="00B050"/>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
        <p:nvSpPr>
          <p:cNvPr id="12" name="Line 3"/>
          <p:cNvSpPr>
            <a:spLocks noChangeShapeType="1"/>
          </p:cNvSpPr>
          <p:nvPr userDrawn="1"/>
        </p:nvSpPr>
        <p:spPr bwMode="auto">
          <a:xfrm flipV="1">
            <a:off x="0" y="4812030"/>
            <a:ext cx="9144000" cy="8255"/>
          </a:xfrm>
          <a:prstGeom prst="line">
            <a:avLst/>
          </a:prstGeom>
          <a:noFill/>
          <a:ln w="19050" algn="ctr">
            <a:solidFill>
              <a:srgbClr val="85D1F7"/>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
        <p:nvSpPr>
          <p:cNvPr id="1027" name="Line 3"/>
          <p:cNvSpPr>
            <a:spLocks noChangeShapeType="1"/>
          </p:cNvSpPr>
          <p:nvPr userDrawn="1"/>
        </p:nvSpPr>
        <p:spPr bwMode="auto">
          <a:xfrm>
            <a:off x="0" y="428625"/>
            <a:ext cx="9144000" cy="0"/>
          </a:xfrm>
          <a:prstGeom prst="line">
            <a:avLst/>
          </a:prstGeom>
          <a:noFill/>
          <a:ln w="25400" algn="ctr">
            <a:solidFill>
              <a:srgbClr val="85D1F7"/>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 id="2147483691" r:id="rId14"/>
    <p:sldLayoutId id="2147483692" r:id="rId15"/>
    <p:sldLayoutId id="2147483693" r:id="rId16"/>
  </p:sldLayoutIdLst>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2pPr>
      <a:lvl3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3pPr>
      <a:lvl4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4pPr>
      <a:lvl5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5pPr>
      <a:lvl6pPr marL="4572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6pPr>
      <a:lvl7pPr marL="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7pPr>
      <a:lvl8pPr marL="13716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8pPr>
      <a:lvl9pPr marL="18288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3.jpe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image" Target="../media/image21.jpe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wmf"/></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22.wmf"/><Relationship Id="rId2" Type="http://schemas.openxmlformats.org/officeDocument/2006/relationships/oleObject" Target="../embeddings/oleObject2.bin"/><Relationship Id="rId1" Type="http://schemas.openxmlformats.org/officeDocument/2006/relationships/slideLayout" Target="../slideLayouts/slideLayout3.xml"/><Relationship Id="rId5" Type="http://schemas.openxmlformats.org/officeDocument/2006/relationships/hyperlink" Target="https://haokan.baidu.com/v?pd=wisenatural&amp;vid=11220254633419394183" TargetMode="External"/><Relationship Id="rId4" Type="http://schemas.openxmlformats.org/officeDocument/2006/relationships/image" Target="../media/image23.png"/></Relationships>
</file>

<file path=ppt/slides/_rels/slide57.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wmf"/><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27.wmf"/><Relationship Id="rId7" Type="http://schemas.openxmlformats.org/officeDocument/2006/relationships/image" Target="../media/image29.wmf"/><Relationship Id="rId2" Type="http://schemas.openxmlformats.org/officeDocument/2006/relationships/oleObject" Target="../embeddings/oleObject3.bin"/><Relationship Id="rId1" Type="http://schemas.openxmlformats.org/officeDocument/2006/relationships/slideLayout" Target="../slideLayouts/slideLayout2.xml"/><Relationship Id="rId6" Type="http://schemas.openxmlformats.org/officeDocument/2006/relationships/oleObject" Target="../embeddings/oleObject5.bin"/><Relationship Id="rId5" Type="http://schemas.openxmlformats.org/officeDocument/2006/relationships/image" Target="../media/image28.wmf"/><Relationship Id="rId4" Type="http://schemas.openxmlformats.org/officeDocument/2006/relationships/oleObject" Target="../embeddings/oleObject4.bin"/></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7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35.wmf"/><Relationship Id="rId2" Type="http://schemas.openxmlformats.org/officeDocument/2006/relationships/image" Target="../media/image34.png"/><Relationship Id="rId1" Type="http://schemas.openxmlformats.org/officeDocument/2006/relationships/slideLayout" Target="../slideLayouts/slideLayout3.xml"/><Relationship Id="rId5" Type="http://schemas.openxmlformats.org/officeDocument/2006/relationships/image" Target="../media/image37.png"/><Relationship Id="rId4" Type="http://schemas.openxmlformats.org/officeDocument/2006/relationships/image" Target="../media/image36.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35.wmf"/><Relationship Id="rId1" Type="http://schemas.openxmlformats.org/officeDocument/2006/relationships/slideLayout" Target="../slideLayouts/slideLayout5.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7" name="矩形 6"/>
          <p:cNvSpPr/>
          <p:nvPr/>
        </p:nvSpPr>
        <p:spPr>
          <a:xfrm>
            <a:off x="4992742" y="2219222"/>
            <a:ext cx="2483372" cy="938719"/>
          </a:xfrm>
          <a:prstGeom prst="rect">
            <a:avLst/>
          </a:prstGeom>
        </p:spPr>
        <p:txBody>
          <a:bodyPr wrap="none">
            <a:spAutoFit/>
          </a:bodyPr>
          <a:lstStyle/>
          <a:p>
            <a:pPr algn="ctr" eaLnBrk="0" hangingPunct="0"/>
            <a:r>
              <a:rPr lang="zh-CN" altLang="en-US" sz="5500" b="1" dirty="0">
                <a:solidFill>
                  <a:schemeClr val="bg1"/>
                </a:solidFill>
                <a:latin typeface="微软雅黑" panose="020B0503020204020204" pitchFamily="34" charset="-122"/>
                <a:ea typeface="微软雅黑" panose="020B0503020204020204" pitchFamily="34" charset="-122"/>
              </a:rPr>
              <a:t>物</a:t>
            </a:r>
            <a:r>
              <a:rPr lang="zh-CN" altLang="en-US" sz="2400" b="1" dirty="0">
                <a:solidFill>
                  <a:schemeClr val="bg1"/>
                </a:solidFill>
                <a:latin typeface="微软雅黑" panose="020B0503020204020204" pitchFamily="34" charset="-122"/>
                <a:ea typeface="微软雅黑" panose="020B0503020204020204" pitchFamily="34" charset="-122"/>
              </a:rPr>
              <a:t> </a:t>
            </a:r>
            <a:r>
              <a:rPr lang="zh-CN" altLang="en-US" sz="5500" b="1" dirty="0">
                <a:solidFill>
                  <a:schemeClr val="bg1"/>
                </a:solidFill>
                <a:latin typeface="微软雅黑" panose="020B0503020204020204" pitchFamily="34" charset="-122"/>
                <a:ea typeface="微软雅黑" panose="020B0503020204020204" pitchFamily="34" charset="-122"/>
              </a:rPr>
              <a:t>理</a:t>
            </a:r>
            <a:r>
              <a:rPr lang="zh-CN" altLang="en-US" sz="2400" b="1" dirty="0">
                <a:solidFill>
                  <a:schemeClr val="bg1"/>
                </a:solidFill>
                <a:latin typeface="微软雅黑" panose="020B0503020204020204" pitchFamily="34" charset="-122"/>
                <a:ea typeface="微软雅黑" panose="020B0503020204020204" pitchFamily="34" charset="-122"/>
              </a:rPr>
              <a:t> </a:t>
            </a:r>
            <a:r>
              <a:rPr lang="zh-CN" altLang="en-US" sz="5500" b="1" dirty="0">
                <a:solidFill>
                  <a:schemeClr val="bg1"/>
                </a:solidFill>
                <a:latin typeface="微软雅黑" panose="020B0503020204020204" pitchFamily="34" charset="-122"/>
                <a:ea typeface="微软雅黑" panose="020B0503020204020204" pitchFamily="34" charset="-122"/>
              </a:rPr>
              <a:t>层</a:t>
            </a:r>
            <a:endParaRPr lang="fr-FR" altLang="zh-CN" sz="5500" b="1" dirty="0">
              <a:solidFill>
                <a:schemeClr val="bg1"/>
              </a:solidFill>
              <a:latin typeface="微软雅黑" panose="020B0503020204020204" pitchFamily="34" charset="-122"/>
              <a:ea typeface="微软雅黑" panose="020B0503020204020204" pitchFamily="34" charset="-122"/>
            </a:endParaRPr>
          </a:p>
        </p:txBody>
      </p:sp>
      <p:sp>
        <p:nvSpPr>
          <p:cNvPr id="8" name="矩形 7"/>
          <p:cNvSpPr/>
          <p:nvPr/>
        </p:nvSpPr>
        <p:spPr>
          <a:xfrm>
            <a:off x="5565012" y="1736604"/>
            <a:ext cx="1338828" cy="523220"/>
          </a:xfrm>
          <a:prstGeom prst="rect">
            <a:avLst/>
          </a:prstGeom>
        </p:spPr>
        <p:txBody>
          <a:bodyPr wrap="none">
            <a:spAutoFit/>
          </a:bodyPr>
          <a:lstStyle/>
          <a:p>
            <a:pPr algn="ctr" eaLnBrk="0" hangingPunct="0"/>
            <a:r>
              <a:rPr lang="fr-FR" altLang="zh-CN" sz="2800" b="1" dirty="0">
                <a:solidFill>
                  <a:schemeClr val="bg1"/>
                </a:solidFill>
                <a:latin typeface="微软雅黑" panose="020B0503020204020204" pitchFamily="34" charset="-122"/>
                <a:ea typeface="微软雅黑" panose="020B0503020204020204" pitchFamily="34" charset="-122"/>
              </a:rPr>
              <a:t>第 2 章</a:t>
            </a:r>
          </a:p>
        </p:txBody>
      </p:sp>
      <p:sp>
        <p:nvSpPr>
          <p:cNvPr id="11" name="Rectangle 4"/>
          <p:cNvSpPr>
            <a:spLocks noChangeArrowheads="1"/>
          </p:cNvSpPr>
          <p:nvPr/>
        </p:nvSpPr>
        <p:spPr bwMode="auto">
          <a:xfrm>
            <a:off x="663253" y="2583673"/>
            <a:ext cx="1206500" cy="2762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fr-FR" sz="1200" b="1" dirty="0">
                <a:solidFill>
                  <a:srgbClr val="00B0F0"/>
                </a:solidFill>
                <a:latin typeface="微软雅黑" panose="020B0503020204020204" pitchFamily="34" charset="-122"/>
                <a:ea typeface="微软雅黑" panose="020B0503020204020204" pitchFamily="34" charset="-122"/>
              </a:rPr>
              <a:t>谢希仁  编著</a:t>
            </a:r>
          </a:p>
        </p:txBody>
      </p:sp>
      <p:sp>
        <p:nvSpPr>
          <p:cNvPr id="12" name="Rectangle 6"/>
          <p:cNvSpPr>
            <a:spLocks noChangeArrowheads="1"/>
          </p:cNvSpPr>
          <p:nvPr/>
        </p:nvSpPr>
        <p:spPr bwMode="auto">
          <a:xfrm>
            <a:off x="10302" y="2239963"/>
            <a:ext cx="2512403" cy="3381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r" eaLnBrk="0" hangingPunct="0">
              <a:spcBef>
                <a:spcPts val="1000"/>
              </a:spcBef>
            </a:pPr>
            <a:r>
              <a:rPr lang="fr-FR" sz="1600" b="1" dirty="0">
                <a:solidFill>
                  <a:srgbClr val="00B0F0"/>
                </a:solidFill>
                <a:latin typeface="微软雅黑" panose="020B0503020204020204" pitchFamily="34" charset="-122"/>
                <a:ea typeface="微软雅黑" panose="020B0503020204020204" pitchFamily="34" charset="-122"/>
              </a:rPr>
              <a:t>计算机网络（第 8 版）</a:t>
            </a:r>
          </a:p>
        </p:txBody>
      </p:sp>
      <p:cxnSp>
        <p:nvCxnSpPr>
          <p:cNvPr id="13" name="直接连接符 12"/>
          <p:cNvCxnSpPr/>
          <p:nvPr/>
        </p:nvCxnSpPr>
        <p:spPr>
          <a:xfrm>
            <a:off x="0" y="2236788"/>
            <a:ext cx="2749685" cy="3175"/>
          </a:xfrm>
          <a:prstGeom prst="line">
            <a:avLst/>
          </a:prstGeom>
          <a:ln w="19050">
            <a:solidFill>
              <a:srgbClr val="6DAAE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lang="en-US" altLang="zh-CN" dirty="0"/>
              <a:t>2.2.2  </a:t>
            </a:r>
            <a:r>
              <a:rPr lang="zh-CN" altLang="en-US" dirty="0"/>
              <a:t>有关信道的几个基本概念</a:t>
            </a:r>
          </a:p>
        </p:txBody>
      </p:sp>
      <p:sp>
        <p:nvSpPr>
          <p:cNvPr id="5" name="内容占位符 4"/>
          <p:cNvSpPr>
            <a:spLocks noGrp="1"/>
          </p:cNvSpPr>
          <p:nvPr>
            <p:ph sz="quarter" idx="11"/>
          </p:nvPr>
        </p:nvSpPr>
        <p:spPr>
          <a:xfrm>
            <a:off x="466344" y="1036710"/>
            <a:ext cx="8099686" cy="3172691"/>
          </a:xfrm>
        </p:spPr>
        <p:txBody>
          <a:bodyPr/>
          <a:lstStyle/>
          <a:p>
            <a:pPr marL="285750" indent="-285750">
              <a:buClr>
                <a:srgbClr val="0070C0"/>
              </a:buClr>
            </a:pPr>
            <a:r>
              <a:rPr lang="zh-CN" altLang="en-US" dirty="0">
                <a:solidFill>
                  <a:srgbClr val="0000FF"/>
                </a:solidFill>
              </a:rPr>
              <a:t>信道：</a:t>
            </a:r>
            <a:r>
              <a:rPr lang="zh-CN" altLang="en-US" dirty="0"/>
              <a:t>一般用来表示向某一个方向传送信息的媒体。</a:t>
            </a:r>
          </a:p>
        </p:txBody>
      </p:sp>
      <p:sp>
        <p:nvSpPr>
          <p:cNvPr id="6" name="内容占位符 4"/>
          <p:cNvSpPr txBox="1"/>
          <p:nvPr/>
        </p:nvSpPr>
        <p:spPr>
          <a:xfrm>
            <a:off x="466343" y="1519624"/>
            <a:ext cx="5448997" cy="3172691"/>
          </a:xfrm>
          <a:prstGeom prst="rect">
            <a:avLst/>
          </a:prstGeom>
        </p:spPr>
        <p:txBody>
          <a:bodyPr/>
          <a:lstStyle>
            <a:lvl1pPr marL="342900" indent="-342900" algn="l" rtl="0" fontAlgn="base">
              <a:lnSpc>
                <a:spcPts val="3000"/>
              </a:lnSpc>
              <a:spcBef>
                <a:spcPts val="0"/>
              </a:spcBef>
              <a:spcAft>
                <a:spcPts val="0"/>
              </a:spcAft>
              <a:buClr>
                <a:srgbClr val="0066CC"/>
              </a:buClr>
              <a:buFont typeface="Wingdings" panose="05000000000000000000" pitchFamily="2" charset="2"/>
              <a:buChar char="l"/>
              <a:defRPr lang="zh-CN" altLang="en-US" sz="2000" b="1" kern="1200" dirty="0" smtClean="0">
                <a:solidFill>
                  <a:schemeClr val="tx1"/>
                </a:solidFill>
                <a:latin typeface="微软雅黑" panose="020B0503020204020204" pitchFamily="34" charset="-122"/>
                <a:ea typeface="微软雅黑" panose="020B0503020204020204" pitchFamily="34" charset="-122"/>
                <a:cs typeface="+mn-cs"/>
              </a:defRPr>
            </a:lvl1pPr>
            <a:lvl2pPr marL="742950" indent="-285750" algn="l" rtl="0" fontAlgn="base">
              <a:lnSpc>
                <a:spcPts val="3000"/>
              </a:lnSpc>
              <a:spcBef>
                <a:spcPts val="0"/>
              </a:spcBef>
              <a:spcAft>
                <a:spcPts val="0"/>
              </a:spcAft>
              <a:buClr>
                <a:schemeClr val="accent6">
                  <a:lumMod val="50000"/>
                </a:schemeClr>
              </a:buClr>
              <a:buFont typeface="Wingdings" panose="05000000000000000000" pitchFamily="2" charset="2"/>
              <a:buChar char="u"/>
              <a:defRPr sz="1800" b="1"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rtl="0" fontAlgn="base">
              <a:lnSpc>
                <a:spcPts val="3000"/>
              </a:lnSpc>
              <a:spcBef>
                <a:spcPts val="0"/>
              </a:spcBef>
              <a:spcAft>
                <a:spcPts val="0"/>
              </a:spcAft>
              <a:buClr>
                <a:srgbClr val="006600"/>
              </a:buClr>
              <a:buFont typeface="Wingdings" panose="05000000000000000000" pitchFamily="2" charset="2"/>
              <a:buChar char="Ø"/>
              <a:defRPr sz="1600" b="1"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rtl="0" fontAlgn="base">
              <a:lnSpc>
                <a:spcPts val="3000"/>
              </a:lnSpc>
              <a:spcBef>
                <a:spcPts val="0"/>
              </a:spcBef>
              <a:spcAft>
                <a:spcPts val="0"/>
              </a:spcAft>
              <a:buFont typeface="Arial" panose="020B0604020202020204" pitchFamily="34" charset="0"/>
              <a:buChar char="–"/>
              <a:defRPr sz="1400" b="1"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rtl="0" fontAlgn="base">
              <a:lnSpc>
                <a:spcPts val="3000"/>
              </a:lnSpc>
              <a:spcBef>
                <a:spcPts val="0"/>
              </a:spcBef>
              <a:spcAft>
                <a:spcPts val="0"/>
              </a:spcAft>
              <a:buFont typeface="Arial" panose="020B0604020202020204" pitchFamily="34" charset="0"/>
              <a:buChar char="»"/>
              <a:defRPr sz="1400" b="1"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285750" indent="-285750">
              <a:buClr>
                <a:srgbClr val="0070C0"/>
              </a:buClr>
            </a:pPr>
            <a:r>
              <a:rPr lang="zh-CN" altLang="en-US" dirty="0">
                <a:solidFill>
                  <a:srgbClr val="0000FF"/>
                </a:solidFill>
              </a:rPr>
              <a:t>单向通信（单工通信）：</a:t>
            </a:r>
            <a:r>
              <a:rPr lang="zh-CN" altLang="en-US" dirty="0">
                <a:solidFill>
                  <a:srgbClr val="C00000"/>
                </a:solidFill>
              </a:rPr>
              <a:t>只能有一个方向</a:t>
            </a:r>
            <a:r>
              <a:rPr lang="zh-CN" altLang="en-US" dirty="0"/>
              <a:t>的通信，没有反方向的交互。</a:t>
            </a:r>
            <a:r>
              <a:rPr lang="zh-CN" altLang="en-US" sz="1400" dirty="0"/>
              <a:t>（电视剧、广播）</a:t>
            </a:r>
            <a:endParaRPr lang="zh-CN" altLang="en-US" dirty="0"/>
          </a:p>
          <a:p>
            <a:pPr marL="285750" indent="-285750">
              <a:buClr>
                <a:srgbClr val="0070C0"/>
              </a:buClr>
            </a:pPr>
            <a:r>
              <a:rPr lang="zh-CN" altLang="en-US" dirty="0">
                <a:solidFill>
                  <a:srgbClr val="0000FF"/>
                </a:solidFill>
              </a:rPr>
              <a:t>双向交替通信（半双工通信）：</a:t>
            </a:r>
            <a:r>
              <a:rPr lang="zh-CN" altLang="en-US" dirty="0"/>
              <a:t>通信的双方都可以发送信息，但双方</a:t>
            </a:r>
            <a:r>
              <a:rPr lang="zh-CN" altLang="en-US" dirty="0">
                <a:solidFill>
                  <a:srgbClr val="C00000"/>
                </a:solidFill>
              </a:rPr>
              <a:t>不能同时</a:t>
            </a:r>
            <a:r>
              <a:rPr lang="zh-CN" altLang="en-US" dirty="0"/>
              <a:t>发送（当然也就不能同时接收）。</a:t>
            </a:r>
            <a:r>
              <a:rPr lang="zh-CN" altLang="en-US" sz="1400" dirty="0"/>
              <a:t>（对讲机）</a:t>
            </a:r>
            <a:endParaRPr lang="zh-CN" altLang="en-US" dirty="0"/>
          </a:p>
          <a:p>
            <a:pPr marL="285750" indent="-285750">
              <a:buClr>
                <a:srgbClr val="0070C0"/>
              </a:buClr>
            </a:pPr>
            <a:r>
              <a:rPr lang="zh-CN" altLang="en-US" dirty="0">
                <a:solidFill>
                  <a:srgbClr val="0000FF"/>
                </a:solidFill>
              </a:rPr>
              <a:t>双向同时通信（全双工通信）：</a:t>
            </a:r>
            <a:r>
              <a:rPr lang="zh-CN" altLang="en-US" dirty="0"/>
              <a:t>通信的双方可以</a:t>
            </a:r>
            <a:r>
              <a:rPr lang="zh-CN" altLang="en-US" dirty="0">
                <a:solidFill>
                  <a:srgbClr val="C00000"/>
                </a:solidFill>
              </a:rPr>
              <a:t>同时发送和接收</a:t>
            </a:r>
            <a:r>
              <a:rPr lang="zh-CN" altLang="en-US" dirty="0"/>
              <a:t>信息。 </a:t>
            </a:r>
            <a:r>
              <a:rPr lang="zh-CN" altLang="en-US" sz="1400" dirty="0"/>
              <a:t>（电话）</a:t>
            </a:r>
            <a:endParaRPr lang="zh-CN" altLang="en-US" dirty="0"/>
          </a:p>
          <a:p>
            <a:endParaRPr lang="zh-CN" altLang="en-US" dirty="0"/>
          </a:p>
        </p:txBody>
      </p:sp>
      <p:sp>
        <p:nvSpPr>
          <p:cNvPr id="23" name="圆柱形 22"/>
          <p:cNvSpPr/>
          <p:nvPr/>
        </p:nvSpPr>
        <p:spPr>
          <a:xfrm rot="5400000">
            <a:off x="6812766" y="584494"/>
            <a:ext cx="444006" cy="2424168"/>
          </a:xfrm>
          <a:prstGeom prst="can">
            <a:avLst>
              <a:gd name="adj" fmla="val 44365"/>
            </a:avLst>
          </a:prstGeom>
          <a:solidFill>
            <a:schemeClr val="bg1">
              <a:lumMod val="85000"/>
            </a:schemeClr>
          </a:solidFill>
          <a:ln w="12700">
            <a:solidFill>
              <a:schemeClr val="tx1"/>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9" name="组合 18"/>
          <p:cNvGrpSpPr/>
          <p:nvPr/>
        </p:nvGrpSpPr>
        <p:grpSpPr>
          <a:xfrm>
            <a:off x="6021238" y="1600451"/>
            <a:ext cx="1860928" cy="383623"/>
            <a:chOff x="6021238" y="1911003"/>
            <a:chExt cx="1860928" cy="383623"/>
          </a:xfrm>
        </p:grpSpPr>
        <p:sp>
          <p:nvSpPr>
            <p:cNvPr id="7" name="右箭头 6"/>
            <p:cNvSpPr/>
            <p:nvPr/>
          </p:nvSpPr>
          <p:spPr>
            <a:xfrm>
              <a:off x="6021238" y="1911003"/>
              <a:ext cx="1860928" cy="383623"/>
            </a:xfrm>
            <a:prstGeom prst="rightArrow">
              <a:avLst/>
            </a:prstGeom>
            <a:solidFill>
              <a:srgbClr val="00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6616039" y="1952772"/>
              <a:ext cx="492443" cy="276999"/>
            </a:xfrm>
            <a:prstGeom prst="rect">
              <a:avLst/>
            </a:prstGeom>
            <a:noFill/>
          </p:spPr>
          <p:txBody>
            <a:bodyPr wrap="none" rtlCol="0">
              <a:spAutoFit/>
            </a:bodyPr>
            <a:lstStyle/>
            <a:p>
              <a:r>
                <a:rPr lang="zh-CN" altLang="en-US" sz="1200" b="1" dirty="0">
                  <a:solidFill>
                    <a:schemeClr val="bg1"/>
                  </a:solidFill>
                  <a:latin typeface="微软雅黑" panose="020B0503020204020204" pitchFamily="34" charset="-122"/>
                  <a:ea typeface="微软雅黑" panose="020B0503020204020204" pitchFamily="34" charset="-122"/>
                </a:rPr>
                <a:t>数据</a:t>
              </a:r>
            </a:p>
          </p:txBody>
        </p:sp>
      </p:grpSp>
      <p:sp>
        <p:nvSpPr>
          <p:cNvPr id="25" name="圆柱形 24"/>
          <p:cNvSpPr/>
          <p:nvPr/>
        </p:nvSpPr>
        <p:spPr>
          <a:xfrm rot="5400000">
            <a:off x="6812766" y="2885454"/>
            <a:ext cx="444006" cy="2424168"/>
          </a:xfrm>
          <a:prstGeom prst="can">
            <a:avLst>
              <a:gd name="adj" fmla="val 44365"/>
            </a:avLst>
          </a:prstGeom>
          <a:solidFill>
            <a:schemeClr val="bg1">
              <a:lumMod val="85000"/>
            </a:schemeClr>
          </a:solidFill>
          <a:ln w="12700">
            <a:solidFill>
              <a:schemeClr val="tx1"/>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p:cNvGrpSpPr/>
          <p:nvPr/>
        </p:nvGrpSpPr>
        <p:grpSpPr>
          <a:xfrm>
            <a:off x="6021238" y="3899132"/>
            <a:ext cx="1860928" cy="396815"/>
            <a:chOff x="6021238" y="3812872"/>
            <a:chExt cx="1860928" cy="396815"/>
          </a:xfrm>
        </p:grpSpPr>
        <p:sp>
          <p:nvSpPr>
            <p:cNvPr id="11" name="左右箭头 10"/>
            <p:cNvSpPr/>
            <p:nvPr/>
          </p:nvSpPr>
          <p:spPr>
            <a:xfrm>
              <a:off x="6021238" y="3812872"/>
              <a:ext cx="1860928" cy="396815"/>
            </a:xfrm>
            <a:prstGeom prst="leftRightArrow">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p:cNvSpPr txBox="1"/>
            <p:nvPr/>
          </p:nvSpPr>
          <p:spPr>
            <a:xfrm>
              <a:off x="6616039" y="3872779"/>
              <a:ext cx="492443" cy="276999"/>
            </a:xfrm>
            <a:prstGeom prst="rect">
              <a:avLst/>
            </a:prstGeom>
            <a:noFill/>
          </p:spPr>
          <p:txBody>
            <a:bodyPr wrap="none" rtlCol="0">
              <a:spAutoFit/>
            </a:bodyPr>
            <a:lstStyle/>
            <a:p>
              <a:r>
                <a:rPr lang="zh-CN" altLang="en-US" sz="1200" b="1" dirty="0">
                  <a:solidFill>
                    <a:schemeClr val="bg1"/>
                  </a:solidFill>
                  <a:latin typeface="微软雅黑" panose="020B0503020204020204" pitchFamily="34" charset="-122"/>
                  <a:ea typeface="微软雅黑" panose="020B0503020204020204" pitchFamily="34" charset="-122"/>
                </a:rPr>
                <a:t>数据</a:t>
              </a:r>
            </a:p>
          </p:txBody>
        </p:sp>
      </p:grpSp>
      <p:sp>
        <p:nvSpPr>
          <p:cNvPr id="26" name="圆柱形 25"/>
          <p:cNvSpPr/>
          <p:nvPr/>
        </p:nvSpPr>
        <p:spPr>
          <a:xfrm rot="5400000">
            <a:off x="6659877" y="1821698"/>
            <a:ext cx="767039" cy="2458675"/>
          </a:xfrm>
          <a:prstGeom prst="can">
            <a:avLst>
              <a:gd name="adj" fmla="val 36492"/>
            </a:avLst>
          </a:prstGeom>
          <a:solidFill>
            <a:schemeClr val="bg1">
              <a:lumMod val="85000"/>
            </a:schemeClr>
          </a:solidFill>
          <a:ln w="12700">
            <a:solidFill>
              <a:schemeClr val="tx1"/>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9" name="组合 28"/>
          <p:cNvGrpSpPr/>
          <p:nvPr/>
        </p:nvGrpSpPr>
        <p:grpSpPr>
          <a:xfrm>
            <a:off x="6021238" y="2680444"/>
            <a:ext cx="2889703" cy="736856"/>
            <a:chOff x="6021238" y="2680444"/>
            <a:chExt cx="2889703" cy="736856"/>
          </a:xfrm>
        </p:grpSpPr>
        <p:sp>
          <p:nvSpPr>
            <p:cNvPr id="10" name="右弧形箭头 9"/>
            <p:cNvSpPr/>
            <p:nvPr/>
          </p:nvSpPr>
          <p:spPr>
            <a:xfrm>
              <a:off x="8074326" y="2826106"/>
              <a:ext cx="370933" cy="453306"/>
            </a:xfrm>
            <a:prstGeom prst="curvedLeftArrow">
              <a:avLst>
                <a:gd name="adj1" fmla="val 25000"/>
                <a:gd name="adj2" fmla="val 46748"/>
                <a:gd name="adj3" fmla="val 25000"/>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2" name="文本框 11"/>
            <p:cNvSpPr txBox="1"/>
            <p:nvPr/>
          </p:nvSpPr>
          <p:spPr>
            <a:xfrm>
              <a:off x="8367202" y="2787135"/>
              <a:ext cx="543739" cy="523220"/>
            </a:xfrm>
            <a:prstGeom prst="rect">
              <a:avLst/>
            </a:prstGeom>
            <a:noFill/>
          </p:spPr>
          <p:txBody>
            <a:bodyPr wrap="none" rtlCol="0">
              <a:spAutoFit/>
            </a:bodyPr>
            <a:lstStyle/>
            <a:p>
              <a:r>
                <a:rPr lang="zh-CN" altLang="en-US" sz="1400" b="1" dirty="0">
                  <a:latin typeface="微软雅黑" panose="020B0503020204020204" pitchFamily="34" charset="-122"/>
                  <a:ea typeface="微软雅黑" panose="020B0503020204020204" pitchFamily="34" charset="-122"/>
                </a:rPr>
                <a:t>切换</a:t>
              </a:r>
              <a:endParaRPr lang="en-US" altLang="zh-CN" sz="1400" b="1" dirty="0">
                <a:latin typeface="微软雅黑" panose="020B0503020204020204" pitchFamily="34" charset="-122"/>
                <a:ea typeface="微软雅黑" panose="020B0503020204020204" pitchFamily="34" charset="-122"/>
              </a:endParaRPr>
            </a:p>
            <a:p>
              <a:r>
                <a:rPr lang="zh-CN" altLang="en-US" sz="1400" b="1" dirty="0">
                  <a:latin typeface="微软雅黑" panose="020B0503020204020204" pitchFamily="34" charset="-122"/>
                  <a:ea typeface="微软雅黑" panose="020B0503020204020204" pitchFamily="34" charset="-122"/>
                </a:rPr>
                <a:t>方向</a:t>
              </a:r>
            </a:p>
          </p:txBody>
        </p:sp>
        <p:grpSp>
          <p:nvGrpSpPr>
            <p:cNvPr id="20" name="组合 19"/>
            <p:cNvGrpSpPr/>
            <p:nvPr/>
          </p:nvGrpSpPr>
          <p:grpSpPr>
            <a:xfrm>
              <a:off x="6021238" y="2680444"/>
              <a:ext cx="1860928" cy="383623"/>
              <a:chOff x="6021238" y="2602810"/>
              <a:chExt cx="1860928" cy="383623"/>
            </a:xfrm>
          </p:grpSpPr>
          <p:sp>
            <p:nvSpPr>
              <p:cNvPr id="8" name="右箭头 7"/>
              <p:cNvSpPr/>
              <p:nvPr/>
            </p:nvSpPr>
            <p:spPr>
              <a:xfrm>
                <a:off x="6021238" y="2602810"/>
                <a:ext cx="1860928" cy="383623"/>
              </a:xfrm>
              <a:prstGeom prst="rightArrow">
                <a:avLst/>
              </a:prstGeom>
              <a:solidFill>
                <a:srgbClr val="00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6616039" y="2659429"/>
                <a:ext cx="492443" cy="276999"/>
              </a:xfrm>
              <a:prstGeom prst="rect">
                <a:avLst/>
              </a:prstGeom>
              <a:noFill/>
            </p:spPr>
            <p:txBody>
              <a:bodyPr wrap="none" rtlCol="0">
                <a:spAutoFit/>
              </a:bodyPr>
              <a:lstStyle/>
              <a:p>
                <a:r>
                  <a:rPr lang="zh-CN" altLang="en-US" sz="1200" b="1" dirty="0">
                    <a:solidFill>
                      <a:schemeClr val="bg1"/>
                    </a:solidFill>
                    <a:latin typeface="微软雅黑" panose="020B0503020204020204" pitchFamily="34" charset="-122"/>
                    <a:ea typeface="微软雅黑" panose="020B0503020204020204" pitchFamily="34" charset="-122"/>
                  </a:rPr>
                  <a:t>数据</a:t>
                </a:r>
              </a:p>
            </p:txBody>
          </p:sp>
        </p:grpSp>
        <p:grpSp>
          <p:nvGrpSpPr>
            <p:cNvPr id="17" name="组合 16"/>
            <p:cNvGrpSpPr/>
            <p:nvPr/>
          </p:nvGrpSpPr>
          <p:grpSpPr>
            <a:xfrm>
              <a:off x="6021238" y="3018258"/>
              <a:ext cx="1860928" cy="399042"/>
              <a:chOff x="6021238" y="3044140"/>
              <a:chExt cx="1860928" cy="399042"/>
            </a:xfrm>
          </p:grpSpPr>
          <p:sp>
            <p:nvSpPr>
              <p:cNvPr id="9" name="左箭头 8"/>
              <p:cNvSpPr/>
              <p:nvPr/>
            </p:nvSpPr>
            <p:spPr>
              <a:xfrm>
                <a:off x="6021238" y="3044140"/>
                <a:ext cx="1860928" cy="399042"/>
              </a:xfrm>
              <a:prstGeom prst="lef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p:cNvSpPr txBox="1"/>
              <p:nvPr/>
            </p:nvSpPr>
            <p:spPr>
              <a:xfrm>
                <a:off x="6616039" y="3111731"/>
                <a:ext cx="492443" cy="276999"/>
              </a:xfrm>
              <a:prstGeom prst="rect">
                <a:avLst/>
              </a:prstGeom>
              <a:noFill/>
            </p:spPr>
            <p:txBody>
              <a:bodyPr wrap="none" rtlCol="0">
                <a:spAutoFit/>
              </a:bodyPr>
              <a:lstStyle/>
              <a:p>
                <a:r>
                  <a:rPr lang="zh-CN" altLang="en-US" sz="1200" b="1" dirty="0">
                    <a:solidFill>
                      <a:schemeClr val="bg1"/>
                    </a:solidFill>
                    <a:latin typeface="微软雅黑" panose="020B0503020204020204" pitchFamily="34" charset="-122"/>
                    <a:ea typeface="微软雅黑" panose="020B0503020204020204" pitchFamily="34" charset="-122"/>
                  </a:rPr>
                  <a:t>数据</a:t>
                </a:r>
              </a:p>
            </p:txBody>
          </p:sp>
        </p:grpSp>
      </p:grpSp>
      <p:sp>
        <p:nvSpPr>
          <p:cNvPr id="27" name="圆柱形 26"/>
          <p:cNvSpPr/>
          <p:nvPr/>
        </p:nvSpPr>
        <p:spPr>
          <a:xfrm rot="5400000">
            <a:off x="6812766" y="1058935"/>
            <a:ext cx="444006" cy="2424168"/>
          </a:xfrm>
          <a:prstGeom prst="can">
            <a:avLst>
              <a:gd name="adj" fmla="val 44365"/>
            </a:avLst>
          </a:prstGeom>
          <a:solidFill>
            <a:schemeClr val="bg1">
              <a:lumMod val="85000"/>
            </a:schemeClr>
          </a:solidFill>
          <a:ln w="12700">
            <a:solidFill>
              <a:schemeClr val="tx1"/>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1" name="组合 30"/>
          <p:cNvGrpSpPr/>
          <p:nvPr/>
        </p:nvGrpSpPr>
        <p:grpSpPr>
          <a:xfrm>
            <a:off x="6028676" y="2078488"/>
            <a:ext cx="1860928" cy="399042"/>
            <a:chOff x="6028676" y="2078488"/>
            <a:chExt cx="1860928" cy="399042"/>
          </a:xfrm>
        </p:grpSpPr>
        <p:sp>
          <p:nvSpPr>
            <p:cNvPr id="28" name="左箭头 27"/>
            <p:cNvSpPr/>
            <p:nvPr/>
          </p:nvSpPr>
          <p:spPr>
            <a:xfrm>
              <a:off x="6028676" y="2078488"/>
              <a:ext cx="1860928" cy="399042"/>
            </a:xfrm>
            <a:prstGeom prst="lef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文本框 29"/>
            <p:cNvSpPr txBox="1"/>
            <p:nvPr/>
          </p:nvSpPr>
          <p:spPr>
            <a:xfrm>
              <a:off x="6624981" y="2132519"/>
              <a:ext cx="492443" cy="276999"/>
            </a:xfrm>
            <a:prstGeom prst="rect">
              <a:avLst/>
            </a:prstGeom>
            <a:noFill/>
          </p:spPr>
          <p:txBody>
            <a:bodyPr wrap="none" rtlCol="0">
              <a:spAutoFit/>
            </a:bodyPr>
            <a:lstStyle/>
            <a:p>
              <a:r>
                <a:rPr lang="zh-CN" altLang="en-US" sz="1200" b="1" dirty="0">
                  <a:solidFill>
                    <a:schemeClr val="bg1"/>
                  </a:solidFill>
                  <a:latin typeface="微软雅黑" panose="020B0503020204020204" pitchFamily="34" charset="-122"/>
                  <a:ea typeface="微软雅黑" panose="020B0503020204020204" pitchFamily="34" charset="-122"/>
                </a:rPr>
                <a:t>数据</a:t>
              </a: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t>2.2.2  </a:t>
            </a:r>
            <a:r>
              <a:rPr lang="zh-CN" altLang="en-US" dirty="0"/>
              <a:t>有关信道的几个基本概念</a:t>
            </a:r>
          </a:p>
        </p:txBody>
      </p:sp>
      <p:sp>
        <p:nvSpPr>
          <p:cNvPr id="3" name="内容占位符 2"/>
          <p:cNvSpPr>
            <a:spLocks noGrp="1"/>
          </p:cNvSpPr>
          <p:nvPr>
            <p:ph sz="quarter" idx="11"/>
          </p:nvPr>
        </p:nvSpPr>
        <p:spPr/>
        <p:txBody>
          <a:bodyPr/>
          <a:lstStyle/>
          <a:p>
            <a:pPr>
              <a:lnSpc>
                <a:spcPts val="2800"/>
              </a:lnSpc>
            </a:pPr>
            <a:r>
              <a:rPr lang="zh-CN" altLang="en-US" dirty="0">
                <a:solidFill>
                  <a:srgbClr val="0000FF"/>
                </a:solidFill>
              </a:rPr>
              <a:t>基带信号</a:t>
            </a:r>
            <a:r>
              <a:rPr lang="zh-CN" altLang="en-US" dirty="0"/>
              <a:t>（即基本频带信号）</a:t>
            </a:r>
            <a:endParaRPr lang="en-US" altLang="zh-CN" dirty="0"/>
          </a:p>
          <a:p>
            <a:pPr lvl="1">
              <a:lnSpc>
                <a:spcPts val="2800"/>
              </a:lnSpc>
            </a:pPr>
            <a:r>
              <a:rPr lang="zh-CN" altLang="en-US" dirty="0"/>
              <a:t>来自信源的信号。</a:t>
            </a:r>
            <a:endParaRPr lang="en-US" altLang="zh-CN" dirty="0"/>
          </a:p>
          <a:p>
            <a:pPr lvl="1">
              <a:lnSpc>
                <a:spcPts val="2800"/>
              </a:lnSpc>
            </a:pPr>
            <a:r>
              <a:rPr lang="zh-CN" altLang="en-US" dirty="0"/>
              <a:t>包含有较多的低频成分，甚至有直流成分。</a:t>
            </a:r>
            <a:endParaRPr lang="en-US" altLang="zh-CN" dirty="0"/>
          </a:p>
          <a:p>
            <a:pPr>
              <a:lnSpc>
                <a:spcPts val="2800"/>
              </a:lnSpc>
            </a:pPr>
            <a:r>
              <a:rPr lang="zh-CN" altLang="en-US" dirty="0">
                <a:solidFill>
                  <a:srgbClr val="0000FF"/>
                </a:solidFill>
              </a:rPr>
              <a:t>调制</a:t>
            </a:r>
            <a:endParaRPr lang="en-US" altLang="zh-CN" dirty="0">
              <a:solidFill>
                <a:srgbClr val="0000FF"/>
              </a:solidFill>
            </a:endParaRPr>
          </a:p>
          <a:p>
            <a:pPr lvl="1">
              <a:lnSpc>
                <a:spcPts val="2800"/>
              </a:lnSpc>
            </a:pPr>
            <a:r>
              <a:rPr lang="zh-CN" altLang="en-US" dirty="0">
                <a:solidFill>
                  <a:srgbClr val="C00000"/>
                </a:solidFill>
              </a:rPr>
              <a:t>基带调制：</a:t>
            </a:r>
            <a:r>
              <a:rPr lang="zh-CN" altLang="en-US" dirty="0"/>
              <a:t>仅对基带信号的波形进行变换，</a:t>
            </a:r>
            <a:r>
              <a:rPr lang="zh-CN" altLang="en-US" dirty="0">
                <a:solidFill>
                  <a:srgbClr val="0000FF"/>
                </a:solidFill>
              </a:rPr>
              <a:t>把数字信号转换为另一种形式的数字信号。</a:t>
            </a:r>
            <a:r>
              <a:rPr lang="zh-CN" altLang="en-US" dirty="0"/>
              <a:t>把这种过程称为</a:t>
            </a:r>
            <a:r>
              <a:rPr lang="zh-CN" altLang="en-US" dirty="0">
                <a:solidFill>
                  <a:srgbClr val="0000FF"/>
                </a:solidFill>
              </a:rPr>
              <a:t>编码</a:t>
            </a:r>
            <a:r>
              <a:rPr lang="zh-CN" altLang="en-US" dirty="0"/>
              <a:t> </a:t>
            </a:r>
            <a:r>
              <a:rPr lang="en-US" altLang="zh-CN" dirty="0"/>
              <a:t>(coding)</a:t>
            </a:r>
            <a:r>
              <a:rPr lang="zh-CN" altLang="en-US" dirty="0"/>
              <a:t>。</a:t>
            </a:r>
            <a:r>
              <a:rPr lang="zh-CN" altLang="en-US" sz="1400" dirty="0"/>
              <a:t>（适用近距离传输）</a:t>
            </a:r>
            <a:endParaRPr lang="zh-CN" altLang="en-US" dirty="0"/>
          </a:p>
          <a:p>
            <a:pPr lvl="1">
              <a:lnSpc>
                <a:spcPts val="2800"/>
              </a:lnSpc>
            </a:pPr>
            <a:r>
              <a:rPr lang="zh-CN" altLang="en-US" dirty="0">
                <a:solidFill>
                  <a:srgbClr val="C00000"/>
                </a:solidFill>
              </a:rPr>
              <a:t>带通调制：</a:t>
            </a:r>
            <a:r>
              <a:rPr lang="zh-CN" altLang="en-US" dirty="0"/>
              <a:t>使用载波 </a:t>
            </a:r>
            <a:r>
              <a:rPr lang="en-US" altLang="zh-CN" dirty="0"/>
              <a:t>(carrier)</a:t>
            </a:r>
            <a:r>
              <a:rPr lang="zh-CN" altLang="en-US" dirty="0"/>
              <a:t>进行调制，把基带信号的频率范围搬移到较高的频段，并</a:t>
            </a:r>
            <a:r>
              <a:rPr lang="zh-CN" altLang="en-US" dirty="0">
                <a:solidFill>
                  <a:srgbClr val="0000FF"/>
                </a:solidFill>
              </a:rPr>
              <a:t>转换为模拟信号。</a:t>
            </a:r>
            <a:r>
              <a:rPr lang="zh-CN" altLang="en-US" dirty="0"/>
              <a:t>经过载波调制后的信号称为</a:t>
            </a:r>
            <a:r>
              <a:rPr lang="zh-CN" altLang="en-US" dirty="0">
                <a:solidFill>
                  <a:srgbClr val="0000FF"/>
                </a:solidFill>
              </a:rPr>
              <a:t>带通信号</a:t>
            </a:r>
            <a:r>
              <a:rPr lang="zh-CN" altLang="en-US" dirty="0"/>
              <a:t>（即仅在一段频率范围内能够通过信道）。</a:t>
            </a:r>
            <a:r>
              <a:rPr lang="zh-CN" altLang="en-US" sz="1400" dirty="0">
                <a:sym typeface="+mn-ea"/>
              </a:rPr>
              <a:t>（适用远距离传输）</a:t>
            </a:r>
            <a:endParaRPr lang="zh-CN" altLang="en-US" sz="14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sz="quarter" idx="10"/>
          </p:nvPr>
        </p:nvSpPr>
        <p:spPr/>
        <p:txBody>
          <a:bodyPr/>
          <a:lstStyle/>
          <a:p>
            <a:pPr marL="285750" indent="-285750" eaLnBrk="0" hangingPunct="0">
              <a:lnSpc>
                <a:spcPts val="3300"/>
              </a:lnSpc>
              <a:buClr>
                <a:srgbClr val="0070C0"/>
              </a:buClr>
            </a:pPr>
            <a:r>
              <a:rPr lang="zh-CN" altLang="en-US" dirty="0">
                <a:solidFill>
                  <a:srgbClr val="0000FF"/>
                </a:solidFill>
              </a:rPr>
              <a:t>不归零制</a:t>
            </a:r>
            <a:r>
              <a:rPr lang="zh-CN" altLang="en-US" dirty="0"/>
              <a:t>：正电平代表 </a:t>
            </a:r>
            <a:r>
              <a:rPr lang="en-US" altLang="zh-CN" dirty="0"/>
              <a:t>1</a:t>
            </a:r>
            <a:r>
              <a:rPr lang="zh-CN" altLang="en-US" dirty="0"/>
              <a:t>，负电平代表 </a:t>
            </a:r>
            <a:r>
              <a:rPr lang="en-US" altLang="zh-CN" dirty="0"/>
              <a:t>0</a:t>
            </a:r>
            <a:r>
              <a:rPr lang="zh-CN" altLang="en-US" dirty="0"/>
              <a:t>。</a:t>
            </a:r>
          </a:p>
          <a:p>
            <a:pPr marL="285750" indent="-285750" eaLnBrk="0" hangingPunct="0">
              <a:lnSpc>
                <a:spcPts val="3300"/>
              </a:lnSpc>
              <a:buClr>
                <a:srgbClr val="0070C0"/>
              </a:buClr>
            </a:pPr>
            <a:r>
              <a:rPr lang="zh-CN" altLang="en-US" dirty="0">
                <a:solidFill>
                  <a:srgbClr val="0000FF"/>
                </a:solidFill>
              </a:rPr>
              <a:t>归零制</a:t>
            </a:r>
            <a:r>
              <a:rPr lang="zh-CN" altLang="en-US" dirty="0"/>
              <a:t>：正脉冲代表 </a:t>
            </a:r>
            <a:r>
              <a:rPr lang="en-US" altLang="zh-CN" dirty="0"/>
              <a:t>1</a:t>
            </a:r>
            <a:r>
              <a:rPr lang="zh-CN" altLang="en-US" dirty="0"/>
              <a:t>，负脉冲代表 </a:t>
            </a:r>
            <a:r>
              <a:rPr lang="en-US" altLang="zh-CN" dirty="0"/>
              <a:t>0</a:t>
            </a:r>
            <a:r>
              <a:rPr lang="zh-CN" altLang="en-US" dirty="0"/>
              <a:t>。</a:t>
            </a:r>
          </a:p>
          <a:p>
            <a:pPr marL="285750" indent="-285750" eaLnBrk="0" hangingPunct="0">
              <a:lnSpc>
                <a:spcPts val="3300"/>
              </a:lnSpc>
              <a:buClr>
                <a:srgbClr val="0070C0"/>
              </a:buClr>
            </a:pPr>
            <a:r>
              <a:rPr lang="zh-CN" altLang="en-US" dirty="0">
                <a:solidFill>
                  <a:srgbClr val="0000FF"/>
                </a:solidFill>
              </a:rPr>
              <a:t>曼彻斯特编码</a:t>
            </a:r>
            <a:r>
              <a:rPr lang="zh-CN" altLang="en-US" dirty="0"/>
              <a:t>：位周期中心的向上跳变代表 </a:t>
            </a:r>
            <a:r>
              <a:rPr lang="en-US" altLang="zh-CN" dirty="0"/>
              <a:t>0</a:t>
            </a:r>
            <a:r>
              <a:rPr lang="zh-CN" altLang="en-US" dirty="0"/>
              <a:t>，位周期中心的向下跳变代表 </a:t>
            </a:r>
            <a:r>
              <a:rPr lang="en-US" altLang="zh-CN" dirty="0"/>
              <a:t>1</a:t>
            </a:r>
            <a:r>
              <a:rPr lang="zh-CN" altLang="en-US" dirty="0"/>
              <a:t>。但也可反过来定义。</a:t>
            </a:r>
          </a:p>
          <a:p>
            <a:pPr marL="285750" indent="-285750" eaLnBrk="0" hangingPunct="0">
              <a:lnSpc>
                <a:spcPts val="3300"/>
              </a:lnSpc>
              <a:buClr>
                <a:srgbClr val="0070C0"/>
              </a:buClr>
            </a:pPr>
            <a:r>
              <a:rPr lang="zh-CN" altLang="en-US" dirty="0">
                <a:solidFill>
                  <a:srgbClr val="0000FF"/>
                </a:solidFill>
              </a:rPr>
              <a:t>差分曼彻斯特编码</a:t>
            </a:r>
            <a:r>
              <a:rPr lang="zh-CN" altLang="en-US" dirty="0"/>
              <a:t>：在每一位的中心处始终都有跳变。位开始边界有跳变代表 </a:t>
            </a:r>
            <a:r>
              <a:rPr lang="en-US" altLang="zh-CN" dirty="0"/>
              <a:t>0</a:t>
            </a:r>
            <a:r>
              <a:rPr lang="zh-CN" altLang="en-US" dirty="0"/>
              <a:t>，而位开始边界没有跳变代表 </a:t>
            </a:r>
            <a:r>
              <a:rPr lang="en-US" altLang="zh-CN" dirty="0"/>
              <a:t>1</a:t>
            </a:r>
            <a:r>
              <a:rPr lang="zh-CN" altLang="en-US" dirty="0"/>
              <a:t>。</a:t>
            </a:r>
          </a:p>
        </p:txBody>
      </p:sp>
      <p:sp>
        <p:nvSpPr>
          <p:cNvPr id="5" name="文本占位符 4"/>
          <p:cNvSpPr>
            <a:spLocks noGrp="1"/>
          </p:cNvSpPr>
          <p:nvPr>
            <p:ph type="body" sz="quarter" idx="11"/>
          </p:nvPr>
        </p:nvSpPr>
        <p:spPr/>
        <p:txBody>
          <a:bodyPr/>
          <a:lstStyle/>
          <a:p>
            <a:r>
              <a:rPr lang="en-US" altLang="zh-CN" dirty="0"/>
              <a:t>(1) </a:t>
            </a:r>
            <a:r>
              <a:rPr lang="zh-CN" altLang="en-US" dirty="0"/>
              <a:t>常用编码方式</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1"/>
          </p:nvPr>
        </p:nvSpPr>
        <p:spPr/>
        <p:txBody>
          <a:bodyPr/>
          <a:lstStyle/>
          <a:p>
            <a:r>
              <a:rPr lang="en-US" altLang="zh-CN" dirty="0"/>
              <a:t>(1) </a:t>
            </a:r>
            <a:r>
              <a:rPr lang="zh-CN" altLang="en-US" dirty="0"/>
              <a:t>常用编码方式</a:t>
            </a:r>
          </a:p>
        </p:txBody>
      </p:sp>
      <p:sp>
        <p:nvSpPr>
          <p:cNvPr id="6" name="圆角矩形 5"/>
          <p:cNvSpPr/>
          <p:nvPr/>
        </p:nvSpPr>
        <p:spPr>
          <a:xfrm>
            <a:off x="545145" y="1032954"/>
            <a:ext cx="8053711" cy="2885903"/>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矩形 65"/>
          <p:cNvSpPr/>
          <p:nvPr/>
        </p:nvSpPr>
        <p:spPr>
          <a:xfrm>
            <a:off x="3096660" y="3923380"/>
            <a:ext cx="2924413" cy="369332"/>
          </a:xfrm>
          <a:prstGeom prst="rect">
            <a:avLst/>
          </a:prstGeom>
        </p:spPr>
        <p:txBody>
          <a:bodyPr wrap="square">
            <a:spAutoFit/>
          </a:bodyPr>
          <a:lstStyle/>
          <a:p>
            <a:pPr algn="ctr"/>
            <a:r>
              <a:rPr lang="zh-CN" altLang="zh-CN" b="1" dirty="0">
                <a:latin typeface="微软雅黑" panose="020B0503020204020204" pitchFamily="34" charset="-122"/>
                <a:ea typeface="微软雅黑" panose="020B0503020204020204" pitchFamily="34" charset="-122"/>
              </a:rPr>
              <a:t>数字信号常用的编码方式</a:t>
            </a:r>
            <a:endParaRPr lang="zh-CN" altLang="en-US" b="1" dirty="0">
              <a:latin typeface="微软雅黑" panose="020B0503020204020204" pitchFamily="34" charset="-122"/>
              <a:ea typeface="微软雅黑" panose="020B0503020204020204" pitchFamily="34" charset="-122"/>
            </a:endParaRPr>
          </a:p>
        </p:txBody>
      </p:sp>
      <p:grpSp>
        <p:nvGrpSpPr>
          <p:cNvPr id="174" name="组合 173"/>
          <p:cNvGrpSpPr/>
          <p:nvPr/>
        </p:nvGrpSpPr>
        <p:grpSpPr>
          <a:xfrm>
            <a:off x="766490" y="1328798"/>
            <a:ext cx="7345085" cy="2294626"/>
            <a:chOff x="766490" y="1642196"/>
            <a:chExt cx="7345085" cy="2294626"/>
          </a:xfrm>
        </p:grpSpPr>
        <p:sp>
          <p:nvSpPr>
            <p:cNvPr id="120" name="Rectangle 6"/>
            <p:cNvSpPr>
              <a:spLocks noChangeArrowheads="1"/>
            </p:cNvSpPr>
            <p:nvPr/>
          </p:nvSpPr>
          <p:spPr bwMode="auto">
            <a:xfrm>
              <a:off x="933205" y="2128211"/>
              <a:ext cx="1247137" cy="335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en-US" altLang="zh-CN" sz="1600" b="1">
                  <a:latin typeface="微软雅黑" panose="020B0503020204020204" pitchFamily="34" charset="-122"/>
                  <a:ea typeface="微软雅黑" panose="020B0503020204020204" pitchFamily="34" charset="-122"/>
                </a:rPr>
                <a:t>    </a:t>
              </a:r>
              <a:r>
                <a:rPr kumimoji="1" lang="zh-CN" altLang="en-US" sz="1600" b="1">
                  <a:latin typeface="微软雅黑" panose="020B0503020204020204" pitchFamily="34" charset="-122"/>
                  <a:ea typeface="微软雅黑" panose="020B0503020204020204" pitchFamily="34" charset="-122"/>
                </a:rPr>
                <a:t>不归零制</a:t>
              </a:r>
            </a:p>
          </p:txBody>
        </p:sp>
        <p:sp>
          <p:nvSpPr>
            <p:cNvPr id="121" name="Rectangle 7"/>
            <p:cNvSpPr>
              <a:spLocks noChangeArrowheads="1"/>
            </p:cNvSpPr>
            <p:nvPr/>
          </p:nvSpPr>
          <p:spPr bwMode="auto">
            <a:xfrm>
              <a:off x="1176859" y="3108207"/>
              <a:ext cx="1003481" cy="335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zh-CN" altLang="en-US" sz="1600" b="1">
                  <a:latin typeface="微软雅黑" panose="020B0503020204020204" pitchFamily="34" charset="-122"/>
                  <a:ea typeface="微软雅黑" panose="020B0503020204020204" pitchFamily="34" charset="-122"/>
                </a:rPr>
                <a:t>曼彻斯特</a:t>
              </a:r>
            </a:p>
          </p:txBody>
        </p:sp>
        <p:sp>
          <p:nvSpPr>
            <p:cNvPr id="122" name="Rectangle 8"/>
            <p:cNvSpPr>
              <a:spLocks noChangeArrowheads="1"/>
            </p:cNvSpPr>
            <p:nvPr/>
          </p:nvSpPr>
          <p:spPr bwMode="auto">
            <a:xfrm>
              <a:off x="6936193" y="1646180"/>
              <a:ext cx="596323" cy="2290642"/>
            </a:xfrm>
            <a:prstGeom prst="rect">
              <a:avLst/>
            </a:prstGeom>
            <a:solidFill>
              <a:schemeClr val="accent2">
                <a:lumMod val="40000"/>
                <a:lumOff val="60000"/>
              </a:schemeClr>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3" name="Rectangle 9"/>
            <p:cNvSpPr>
              <a:spLocks noChangeArrowheads="1"/>
            </p:cNvSpPr>
            <p:nvPr/>
          </p:nvSpPr>
          <p:spPr bwMode="auto">
            <a:xfrm>
              <a:off x="3370203" y="1646180"/>
              <a:ext cx="583043" cy="2290642"/>
            </a:xfrm>
            <a:prstGeom prst="rect">
              <a:avLst/>
            </a:prstGeom>
            <a:solidFill>
              <a:schemeClr val="accent2">
                <a:lumMod val="40000"/>
                <a:lumOff val="60000"/>
              </a:schemeClr>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4" name="Rectangle 10"/>
            <p:cNvSpPr>
              <a:spLocks noChangeArrowheads="1"/>
            </p:cNvSpPr>
            <p:nvPr/>
          </p:nvSpPr>
          <p:spPr bwMode="auto">
            <a:xfrm>
              <a:off x="4570820" y="1642196"/>
              <a:ext cx="577731" cy="2294626"/>
            </a:xfrm>
            <a:prstGeom prst="rect">
              <a:avLst/>
            </a:prstGeom>
            <a:solidFill>
              <a:schemeClr val="accent2">
                <a:lumMod val="40000"/>
                <a:lumOff val="60000"/>
              </a:schemeClr>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5" name="Rectangle 11"/>
            <p:cNvSpPr>
              <a:spLocks noChangeArrowheads="1"/>
            </p:cNvSpPr>
            <p:nvPr/>
          </p:nvSpPr>
          <p:spPr bwMode="auto">
            <a:xfrm>
              <a:off x="5762139" y="1642196"/>
              <a:ext cx="576402" cy="2294626"/>
            </a:xfrm>
            <a:prstGeom prst="rect">
              <a:avLst/>
            </a:prstGeom>
            <a:solidFill>
              <a:schemeClr val="accent2">
                <a:lumMod val="40000"/>
                <a:lumOff val="60000"/>
              </a:schemeClr>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6" name="Rectangle 12"/>
            <p:cNvSpPr>
              <a:spLocks noChangeArrowheads="1"/>
            </p:cNvSpPr>
            <p:nvPr/>
          </p:nvSpPr>
          <p:spPr bwMode="auto">
            <a:xfrm>
              <a:off x="2196149" y="1642196"/>
              <a:ext cx="597652" cy="2294626"/>
            </a:xfrm>
            <a:prstGeom prst="rect">
              <a:avLst/>
            </a:prstGeom>
            <a:solidFill>
              <a:schemeClr val="accent2">
                <a:lumMod val="40000"/>
                <a:lumOff val="60000"/>
              </a:schemeClr>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7" name="Rectangle 13"/>
            <p:cNvSpPr>
              <a:spLocks noChangeArrowheads="1"/>
            </p:cNvSpPr>
            <p:nvPr/>
          </p:nvSpPr>
          <p:spPr bwMode="auto">
            <a:xfrm>
              <a:off x="2346227" y="1696641"/>
              <a:ext cx="245701" cy="2788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en-US" altLang="zh-CN" sz="1600" dirty="0">
                  <a:latin typeface="Arial Rounded MT Bold" panose="020F0704030504030204" pitchFamily="34" charset="0"/>
                </a:rPr>
                <a:t>1</a:t>
              </a:r>
            </a:p>
          </p:txBody>
        </p:sp>
        <p:sp>
          <p:nvSpPr>
            <p:cNvPr id="128" name="Rectangle 14"/>
            <p:cNvSpPr>
              <a:spLocks noChangeArrowheads="1"/>
            </p:cNvSpPr>
            <p:nvPr/>
          </p:nvSpPr>
          <p:spPr bwMode="auto">
            <a:xfrm>
              <a:off x="7669313" y="1696641"/>
              <a:ext cx="245701" cy="2788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en-US" altLang="zh-CN" sz="1600">
                  <a:latin typeface="Arial Rounded MT Bold" panose="020F0704030504030204" pitchFamily="34" charset="0"/>
                </a:rPr>
                <a:t>1</a:t>
              </a:r>
            </a:p>
          </p:txBody>
        </p:sp>
        <p:sp>
          <p:nvSpPr>
            <p:cNvPr id="129" name="Rectangle 15"/>
            <p:cNvSpPr>
              <a:spLocks noChangeArrowheads="1"/>
            </p:cNvSpPr>
            <p:nvPr/>
          </p:nvSpPr>
          <p:spPr bwMode="auto">
            <a:xfrm>
              <a:off x="4727537" y="1696641"/>
              <a:ext cx="245702" cy="2788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en-US" altLang="zh-CN" sz="1600">
                  <a:latin typeface="Arial Rounded MT Bold" panose="020F0704030504030204" pitchFamily="34" charset="0"/>
                </a:rPr>
                <a:t>1</a:t>
              </a:r>
            </a:p>
          </p:txBody>
        </p:sp>
        <p:sp>
          <p:nvSpPr>
            <p:cNvPr id="130" name="Rectangle 16"/>
            <p:cNvSpPr>
              <a:spLocks noChangeArrowheads="1"/>
            </p:cNvSpPr>
            <p:nvPr/>
          </p:nvSpPr>
          <p:spPr bwMode="auto">
            <a:xfrm>
              <a:off x="7075645" y="1696641"/>
              <a:ext cx="249686" cy="2788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en-US" altLang="zh-CN" sz="1600">
                  <a:latin typeface="Arial Rounded MT Bold" panose="020F0704030504030204" pitchFamily="34" charset="0"/>
                </a:rPr>
                <a:t>1</a:t>
              </a:r>
            </a:p>
          </p:txBody>
        </p:sp>
        <p:sp>
          <p:nvSpPr>
            <p:cNvPr id="131" name="Rectangle 17"/>
            <p:cNvSpPr>
              <a:spLocks noChangeArrowheads="1"/>
            </p:cNvSpPr>
            <p:nvPr/>
          </p:nvSpPr>
          <p:spPr bwMode="auto">
            <a:xfrm>
              <a:off x="6487290" y="1696641"/>
              <a:ext cx="245701" cy="2788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en-US" altLang="zh-CN" sz="1600">
                  <a:latin typeface="Arial Rounded MT Bold" panose="020F0704030504030204" pitchFamily="34" charset="0"/>
                </a:rPr>
                <a:t>1</a:t>
              </a:r>
            </a:p>
          </p:txBody>
        </p:sp>
        <p:sp>
          <p:nvSpPr>
            <p:cNvPr id="132" name="Rectangle 18"/>
            <p:cNvSpPr>
              <a:spLocks noChangeArrowheads="1"/>
            </p:cNvSpPr>
            <p:nvPr/>
          </p:nvSpPr>
          <p:spPr bwMode="auto">
            <a:xfrm>
              <a:off x="2951847" y="1696641"/>
              <a:ext cx="245701" cy="2788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en-US" altLang="zh-CN" sz="1600">
                  <a:latin typeface="Arial Rounded MT Bold" panose="020F0704030504030204" pitchFamily="34" charset="0"/>
                </a:rPr>
                <a:t>0</a:t>
              </a:r>
            </a:p>
          </p:txBody>
        </p:sp>
        <p:sp>
          <p:nvSpPr>
            <p:cNvPr id="133" name="Rectangle 19"/>
            <p:cNvSpPr>
              <a:spLocks noChangeArrowheads="1"/>
            </p:cNvSpPr>
            <p:nvPr/>
          </p:nvSpPr>
          <p:spPr bwMode="auto">
            <a:xfrm>
              <a:off x="3558796" y="1696641"/>
              <a:ext cx="245702" cy="2788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en-US" altLang="zh-CN" sz="1600">
                  <a:latin typeface="Arial Rounded MT Bold" panose="020F0704030504030204" pitchFamily="34" charset="0"/>
                </a:rPr>
                <a:t>0</a:t>
              </a:r>
            </a:p>
          </p:txBody>
        </p:sp>
        <p:sp>
          <p:nvSpPr>
            <p:cNvPr id="134" name="Rectangle 20"/>
            <p:cNvSpPr>
              <a:spLocks noChangeArrowheads="1"/>
            </p:cNvSpPr>
            <p:nvPr/>
          </p:nvSpPr>
          <p:spPr bwMode="auto">
            <a:xfrm>
              <a:off x="4137854" y="1696641"/>
              <a:ext cx="245702" cy="2788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en-US" altLang="zh-CN" sz="1600">
                  <a:latin typeface="Arial Rounded MT Bold" panose="020F0704030504030204" pitchFamily="34" charset="0"/>
                </a:rPr>
                <a:t>0</a:t>
              </a:r>
            </a:p>
          </p:txBody>
        </p:sp>
        <p:sp>
          <p:nvSpPr>
            <p:cNvPr id="135" name="Rectangle 21"/>
            <p:cNvSpPr>
              <a:spLocks noChangeArrowheads="1"/>
            </p:cNvSpPr>
            <p:nvPr/>
          </p:nvSpPr>
          <p:spPr bwMode="auto">
            <a:xfrm>
              <a:off x="5319877" y="1696641"/>
              <a:ext cx="245702" cy="2788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en-US" altLang="zh-CN" sz="1600">
                  <a:latin typeface="Arial Rounded MT Bold" panose="020F0704030504030204" pitchFamily="34" charset="0"/>
                </a:rPr>
                <a:t>0</a:t>
              </a:r>
            </a:p>
          </p:txBody>
        </p:sp>
        <p:sp>
          <p:nvSpPr>
            <p:cNvPr id="136" name="Rectangle 22"/>
            <p:cNvSpPr>
              <a:spLocks noChangeArrowheads="1"/>
            </p:cNvSpPr>
            <p:nvPr/>
          </p:nvSpPr>
          <p:spPr bwMode="auto">
            <a:xfrm>
              <a:off x="5897607" y="1696641"/>
              <a:ext cx="245701" cy="2788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en-US" altLang="zh-CN" sz="1600">
                  <a:latin typeface="Arial Rounded MT Bold" panose="020F0704030504030204" pitchFamily="34" charset="0"/>
                </a:rPr>
                <a:t>0</a:t>
              </a:r>
            </a:p>
          </p:txBody>
        </p:sp>
        <p:grpSp>
          <p:nvGrpSpPr>
            <p:cNvPr id="137" name="Group 23"/>
            <p:cNvGrpSpPr/>
            <p:nvPr/>
          </p:nvGrpSpPr>
          <p:grpSpPr bwMode="auto">
            <a:xfrm>
              <a:off x="2173572" y="2088373"/>
              <a:ext cx="5859645" cy="325338"/>
              <a:chOff x="832" y="286"/>
              <a:chExt cx="4728" cy="965"/>
            </a:xfrm>
          </p:grpSpPr>
          <p:sp>
            <p:nvSpPr>
              <p:cNvPr id="138" name="Freeform 24"/>
              <p:cNvSpPr/>
              <p:nvPr/>
            </p:nvSpPr>
            <p:spPr bwMode="auto">
              <a:xfrm>
                <a:off x="832" y="298"/>
                <a:ext cx="4728" cy="953"/>
              </a:xfrm>
              <a:custGeom>
                <a:avLst/>
                <a:gdLst>
                  <a:gd name="T0" fmla="*/ 0 w 4728"/>
                  <a:gd name="T1" fmla="*/ 0 h 953"/>
                  <a:gd name="T2" fmla="*/ 486 w 4728"/>
                  <a:gd name="T3" fmla="*/ 0 h 953"/>
                  <a:gd name="T4" fmla="*/ 486 w 4728"/>
                  <a:gd name="T5" fmla="*/ 952 h 953"/>
                  <a:gd name="T6" fmla="*/ 1924 w 4728"/>
                  <a:gd name="T7" fmla="*/ 952 h 953"/>
                  <a:gd name="T8" fmla="*/ 1924 w 4728"/>
                  <a:gd name="T9" fmla="*/ 0 h 953"/>
                  <a:gd name="T10" fmla="*/ 2410 w 4728"/>
                  <a:gd name="T11" fmla="*/ 0 h 953"/>
                  <a:gd name="T12" fmla="*/ 2410 w 4728"/>
                  <a:gd name="T13" fmla="*/ 952 h 953"/>
                  <a:gd name="T14" fmla="*/ 3372 w 4728"/>
                  <a:gd name="T15" fmla="*/ 952 h 953"/>
                  <a:gd name="T16" fmla="*/ 3372 w 4728"/>
                  <a:gd name="T17" fmla="*/ 0 h 953"/>
                  <a:gd name="T18" fmla="*/ 4727 w 4728"/>
                  <a:gd name="T19" fmla="*/ 0 h 9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28" h="953">
                    <a:moveTo>
                      <a:pt x="0" y="0"/>
                    </a:moveTo>
                    <a:lnTo>
                      <a:pt x="486" y="0"/>
                    </a:lnTo>
                    <a:lnTo>
                      <a:pt x="486" y="952"/>
                    </a:lnTo>
                    <a:lnTo>
                      <a:pt x="1924" y="952"/>
                    </a:lnTo>
                    <a:lnTo>
                      <a:pt x="1924" y="0"/>
                    </a:lnTo>
                    <a:lnTo>
                      <a:pt x="2410" y="0"/>
                    </a:lnTo>
                    <a:lnTo>
                      <a:pt x="2410" y="952"/>
                    </a:lnTo>
                    <a:lnTo>
                      <a:pt x="3372" y="952"/>
                    </a:lnTo>
                    <a:lnTo>
                      <a:pt x="3372" y="0"/>
                    </a:lnTo>
                    <a:lnTo>
                      <a:pt x="4727" y="0"/>
                    </a:lnTo>
                  </a:path>
                </a:pathLst>
              </a:custGeom>
              <a:noFill/>
              <a:ln w="9525"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9" name="Line 25"/>
              <p:cNvSpPr>
                <a:spLocks noChangeShapeType="1"/>
              </p:cNvSpPr>
              <p:nvPr/>
            </p:nvSpPr>
            <p:spPr bwMode="auto">
              <a:xfrm flipV="1">
                <a:off x="3721" y="1152"/>
                <a:ext cx="0" cy="8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0" name="Line 26"/>
              <p:cNvSpPr>
                <a:spLocks noChangeShapeType="1"/>
              </p:cNvSpPr>
              <p:nvPr/>
            </p:nvSpPr>
            <p:spPr bwMode="auto">
              <a:xfrm flipV="1">
                <a:off x="4676" y="286"/>
                <a:ext cx="0" cy="8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1" name="Line 27"/>
              <p:cNvSpPr>
                <a:spLocks noChangeShapeType="1"/>
              </p:cNvSpPr>
              <p:nvPr/>
            </p:nvSpPr>
            <p:spPr bwMode="auto">
              <a:xfrm flipV="1">
                <a:off x="5155" y="299"/>
                <a:ext cx="0" cy="8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2" name="Line 28"/>
              <p:cNvSpPr>
                <a:spLocks noChangeShapeType="1"/>
              </p:cNvSpPr>
              <p:nvPr/>
            </p:nvSpPr>
            <p:spPr bwMode="auto">
              <a:xfrm flipV="1">
                <a:off x="2282" y="1150"/>
                <a:ext cx="0" cy="8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 name="Line 29"/>
              <p:cNvSpPr>
                <a:spLocks noChangeShapeType="1"/>
              </p:cNvSpPr>
              <p:nvPr/>
            </p:nvSpPr>
            <p:spPr bwMode="auto">
              <a:xfrm flipV="1">
                <a:off x="1796" y="1151"/>
                <a:ext cx="0" cy="8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44" name="Freeform 30"/>
            <p:cNvSpPr/>
            <p:nvPr/>
          </p:nvSpPr>
          <p:spPr bwMode="auto">
            <a:xfrm>
              <a:off x="2174900" y="3108207"/>
              <a:ext cx="5845036" cy="318698"/>
            </a:xfrm>
            <a:custGeom>
              <a:avLst/>
              <a:gdLst>
                <a:gd name="T0" fmla="*/ 0 w 4401"/>
                <a:gd name="T1" fmla="*/ 0 h 245"/>
                <a:gd name="T2" fmla="*/ 222 w 4401"/>
                <a:gd name="T3" fmla="*/ 0 h 245"/>
                <a:gd name="T4" fmla="*/ 222 w 4401"/>
                <a:gd name="T5" fmla="*/ 245 h 245"/>
                <a:gd name="T6" fmla="*/ 676 w 4401"/>
                <a:gd name="T7" fmla="*/ 245 h 245"/>
                <a:gd name="T8" fmla="*/ 676 w 4401"/>
                <a:gd name="T9" fmla="*/ 0 h 245"/>
                <a:gd name="T10" fmla="*/ 898 w 4401"/>
                <a:gd name="T11" fmla="*/ 0 h 245"/>
                <a:gd name="T12" fmla="*/ 898 w 4401"/>
                <a:gd name="T13" fmla="*/ 245 h 245"/>
                <a:gd name="T14" fmla="*/ 1129 w 4401"/>
                <a:gd name="T15" fmla="*/ 245 h 245"/>
                <a:gd name="T16" fmla="*/ 1129 w 4401"/>
                <a:gd name="T17" fmla="*/ 0 h 245"/>
                <a:gd name="T18" fmla="*/ 1351 w 4401"/>
                <a:gd name="T19" fmla="*/ 0 h 245"/>
                <a:gd name="T20" fmla="*/ 1351 w 4401"/>
                <a:gd name="T21" fmla="*/ 245 h 245"/>
                <a:gd name="T22" fmla="*/ 1573 w 4401"/>
                <a:gd name="T23" fmla="*/ 245 h 245"/>
                <a:gd name="T24" fmla="*/ 1573 w 4401"/>
                <a:gd name="T25" fmla="*/ 0 h 245"/>
                <a:gd name="T26" fmla="*/ 2027 w 4401"/>
                <a:gd name="T27" fmla="*/ 0 h 245"/>
                <a:gd name="T28" fmla="*/ 2027 w 4401"/>
                <a:gd name="T29" fmla="*/ 245 h 245"/>
                <a:gd name="T30" fmla="*/ 2471 w 4401"/>
                <a:gd name="T31" fmla="*/ 245 h 245"/>
                <a:gd name="T32" fmla="*/ 2471 w 4401"/>
                <a:gd name="T33" fmla="*/ 3 h 245"/>
                <a:gd name="T34" fmla="*/ 2693 w 4401"/>
                <a:gd name="T35" fmla="*/ 0 h 245"/>
                <a:gd name="T36" fmla="*/ 2693 w 4401"/>
                <a:gd name="T37" fmla="*/ 245 h 245"/>
                <a:gd name="T38" fmla="*/ 2915 w 4401"/>
                <a:gd name="T39" fmla="*/ 245 h 245"/>
                <a:gd name="T40" fmla="*/ 2915 w 4401"/>
                <a:gd name="T41" fmla="*/ 0 h 245"/>
                <a:gd name="T42" fmla="*/ 3368 w 4401"/>
                <a:gd name="T43" fmla="*/ 0 h 245"/>
                <a:gd name="T44" fmla="*/ 3368 w 4401"/>
                <a:gd name="T45" fmla="*/ 245 h 245"/>
                <a:gd name="T46" fmla="*/ 3590 w 4401"/>
                <a:gd name="T47" fmla="*/ 245 h 245"/>
                <a:gd name="T48" fmla="*/ 3590 w 4401"/>
                <a:gd name="T49" fmla="*/ 0 h 245"/>
                <a:gd name="T50" fmla="*/ 3812 w 4401"/>
                <a:gd name="T51" fmla="*/ 0 h 245"/>
                <a:gd name="T52" fmla="*/ 3812 w 4401"/>
                <a:gd name="T53" fmla="*/ 245 h 245"/>
                <a:gd name="T54" fmla="*/ 4034 w 4401"/>
                <a:gd name="T55" fmla="*/ 245 h 245"/>
                <a:gd name="T56" fmla="*/ 4034 w 4401"/>
                <a:gd name="T57" fmla="*/ 0 h 245"/>
                <a:gd name="T58" fmla="*/ 4256 w 4401"/>
                <a:gd name="T59" fmla="*/ 0 h 245"/>
                <a:gd name="T60" fmla="*/ 4256 w 4401"/>
                <a:gd name="T61" fmla="*/ 245 h 245"/>
                <a:gd name="T62" fmla="*/ 4401 w 4401"/>
                <a:gd name="T63" fmla="*/ 245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401" h="245">
                  <a:moveTo>
                    <a:pt x="0" y="0"/>
                  </a:moveTo>
                  <a:lnTo>
                    <a:pt x="222" y="0"/>
                  </a:lnTo>
                  <a:lnTo>
                    <a:pt x="222" y="245"/>
                  </a:lnTo>
                  <a:lnTo>
                    <a:pt x="676" y="245"/>
                  </a:lnTo>
                  <a:lnTo>
                    <a:pt x="676" y="0"/>
                  </a:lnTo>
                  <a:lnTo>
                    <a:pt x="898" y="0"/>
                  </a:lnTo>
                  <a:lnTo>
                    <a:pt x="898" y="245"/>
                  </a:lnTo>
                  <a:lnTo>
                    <a:pt x="1129" y="245"/>
                  </a:lnTo>
                  <a:lnTo>
                    <a:pt x="1129" y="0"/>
                  </a:lnTo>
                  <a:lnTo>
                    <a:pt x="1351" y="0"/>
                  </a:lnTo>
                  <a:lnTo>
                    <a:pt x="1351" y="245"/>
                  </a:lnTo>
                  <a:lnTo>
                    <a:pt x="1573" y="245"/>
                  </a:lnTo>
                  <a:lnTo>
                    <a:pt x="1573" y="0"/>
                  </a:lnTo>
                  <a:lnTo>
                    <a:pt x="2027" y="0"/>
                  </a:lnTo>
                  <a:lnTo>
                    <a:pt x="2027" y="245"/>
                  </a:lnTo>
                  <a:lnTo>
                    <a:pt x="2471" y="245"/>
                  </a:lnTo>
                  <a:lnTo>
                    <a:pt x="2471" y="3"/>
                  </a:lnTo>
                  <a:lnTo>
                    <a:pt x="2693" y="0"/>
                  </a:lnTo>
                  <a:lnTo>
                    <a:pt x="2693" y="245"/>
                  </a:lnTo>
                  <a:lnTo>
                    <a:pt x="2915" y="245"/>
                  </a:lnTo>
                  <a:lnTo>
                    <a:pt x="2915" y="0"/>
                  </a:lnTo>
                  <a:lnTo>
                    <a:pt x="3368" y="0"/>
                  </a:lnTo>
                  <a:lnTo>
                    <a:pt x="3368" y="245"/>
                  </a:lnTo>
                  <a:lnTo>
                    <a:pt x="3590" y="245"/>
                  </a:lnTo>
                  <a:lnTo>
                    <a:pt x="3590" y="0"/>
                  </a:lnTo>
                  <a:lnTo>
                    <a:pt x="3812" y="0"/>
                  </a:lnTo>
                  <a:lnTo>
                    <a:pt x="3812" y="245"/>
                  </a:lnTo>
                  <a:lnTo>
                    <a:pt x="4034" y="245"/>
                  </a:lnTo>
                  <a:lnTo>
                    <a:pt x="4034" y="0"/>
                  </a:lnTo>
                  <a:lnTo>
                    <a:pt x="4256" y="0"/>
                  </a:lnTo>
                  <a:lnTo>
                    <a:pt x="4256" y="245"/>
                  </a:lnTo>
                  <a:lnTo>
                    <a:pt x="4401" y="245"/>
                  </a:lnTo>
                </a:path>
              </a:pathLst>
            </a:custGeom>
            <a:noFill/>
            <a:ln w="9525"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5" name="Line 32"/>
            <p:cNvSpPr>
              <a:spLocks noChangeShapeType="1"/>
            </p:cNvSpPr>
            <p:nvPr/>
          </p:nvSpPr>
          <p:spPr bwMode="auto">
            <a:xfrm flipH="1" flipV="1">
              <a:off x="2190837" y="1675394"/>
              <a:ext cx="2656" cy="2261428"/>
            </a:xfrm>
            <a:prstGeom prst="line">
              <a:avLst/>
            </a:prstGeom>
            <a:noFill/>
            <a:ln w="9525">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6" name="Line 33"/>
            <p:cNvSpPr>
              <a:spLocks noChangeShapeType="1"/>
            </p:cNvSpPr>
            <p:nvPr/>
          </p:nvSpPr>
          <p:spPr bwMode="auto">
            <a:xfrm flipV="1">
              <a:off x="2779192" y="1664771"/>
              <a:ext cx="0" cy="2272051"/>
            </a:xfrm>
            <a:prstGeom prst="line">
              <a:avLst/>
            </a:prstGeom>
            <a:noFill/>
            <a:ln w="9525">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7" name="Line 34"/>
            <p:cNvSpPr>
              <a:spLocks noChangeShapeType="1"/>
            </p:cNvSpPr>
            <p:nvPr/>
          </p:nvSpPr>
          <p:spPr bwMode="auto">
            <a:xfrm flipV="1">
              <a:off x="3366219" y="1675394"/>
              <a:ext cx="0" cy="2261428"/>
            </a:xfrm>
            <a:prstGeom prst="line">
              <a:avLst/>
            </a:prstGeom>
            <a:noFill/>
            <a:ln w="9525">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8" name="Line 35"/>
            <p:cNvSpPr>
              <a:spLocks noChangeShapeType="1"/>
            </p:cNvSpPr>
            <p:nvPr/>
          </p:nvSpPr>
          <p:spPr bwMode="auto">
            <a:xfrm flipH="1" flipV="1">
              <a:off x="3959887" y="1642196"/>
              <a:ext cx="0" cy="2294626"/>
            </a:xfrm>
            <a:prstGeom prst="line">
              <a:avLst/>
            </a:prstGeom>
            <a:noFill/>
            <a:ln w="9525">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9" name="Line 36"/>
            <p:cNvSpPr>
              <a:spLocks noChangeShapeType="1"/>
            </p:cNvSpPr>
            <p:nvPr/>
          </p:nvSpPr>
          <p:spPr bwMode="auto">
            <a:xfrm flipV="1">
              <a:off x="4558867" y="1675394"/>
              <a:ext cx="0" cy="2261428"/>
            </a:xfrm>
            <a:prstGeom prst="line">
              <a:avLst/>
            </a:prstGeom>
            <a:noFill/>
            <a:ln w="9525">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0" name="Line 37"/>
            <p:cNvSpPr>
              <a:spLocks noChangeShapeType="1"/>
            </p:cNvSpPr>
            <p:nvPr/>
          </p:nvSpPr>
          <p:spPr bwMode="auto">
            <a:xfrm flipV="1">
              <a:off x="5161831" y="1675394"/>
              <a:ext cx="0" cy="2261428"/>
            </a:xfrm>
            <a:prstGeom prst="line">
              <a:avLst/>
            </a:prstGeom>
            <a:noFill/>
            <a:ln w="9525">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1" name="Line 38"/>
            <p:cNvSpPr>
              <a:spLocks noChangeShapeType="1"/>
            </p:cNvSpPr>
            <p:nvPr/>
          </p:nvSpPr>
          <p:spPr bwMode="auto">
            <a:xfrm flipV="1">
              <a:off x="5752842" y="1675394"/>
              <a:ext cx="0" cy="2261428"/>
            </a:xfrm>
            <a:prstGeom prst="line">
              <a:avLst/>
            </a:prstGeom>
            <a:noFill/>
            <a:ln w="9525">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2" name="Line 39"/>
            <p:cNvSpPr>
              <a:spLocks noChangeShapeType="1"/>
            </p:cNvSpPr>
            <p:nvPr/>
          </p:nvSpPr>
          <p:spPr bwMode="auto">
            <a:xfrm flipV="1">
              <a:off x="6347838" y="1675394"/>
              <a:ext cx="0" cy="2261428"/>
            </a:xfrm>
            <a:prstGeom prst="line">
              <a:avLst/>
            </a:prstGeom>
            <a:noFill/>
            <a:ln w="9525">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 name="Line 40"/>
            <p:cNvSpPr>
              <a:spLocks noChangeShapeType="1"/>
            </p:cNvSpPr>
            <p:nvPr/>
          </p:nvSpPr>
          <p:spPr bwMode="auto">
            <a:xfrm flipH="1" flipV="1">
              <a:off x="6938850" y="1675394"/>
              <a:ext cx="1328" cy="2261428"/>
            </a:xfrm>
            <a:prstGeom prst="line">
              <a:avLst/>
            </a:prstGeom>
            <a:noFill/>
            <a:ln w="9525">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 name="Line 41"/>
            <p:cNvSpPr>
              <a:spLocks noChangeShapeType="1"/>
            </p:cNvSpPr>
            <p:nvPr/>
          </p:nvSpPr>
          <p:spPr bwMode="auto">
            <a:xfrm flipV="1">
              <a:off x="7520564" y="1676722"/>
              <a:ext cx="11953" cy="2260100"/>
            </a:xfrm>
            <a:prstGeom prst="line">
              <a:avLst/>
            </a:prstGeom>
            <a:noFill/>
            <a:ln w="9525">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5" name="Rectangle 42"/>
            <p:cNvSpPr>
              <a:spLocks noChangeArrowheads="1"/>
            </p:cNvSpPr>
            <p:nvPr/>
          </p:nvSpPr>
          <p:spPr bwMode="auto">
            <a:xfrm>
              <a:off x="1321130" y="1703280"/>
              <a:ext cx="859211" cy="335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en-US" altLang="zh-CN" sz="1600" b="1" dirty="0">
                  <a:latin typeface="微软雅黑" panose="020B0503020204020204" pitchFamily="34" charset="-122"/>
                  <a:ea typeface="微软雅黑" panose="020B0503020204020204" pitchFamily="34" charset="-122"/>
                </a:rPr>
                <a:t> </a:t>
              </a:r>
              <a:r>
                <a:rPr kumimoji="1" lang="zh-CN" altLang="en-US" sz="1600" b="1" dirty="0">
                  <a:latin typeface="微软雅黑" panose="020B0503020204020204" pitchFamily="34" charset="-122"/>
                  <a:ea typeface="微软雅黑" panose="020B0503020204020204" pitchFamily="34" charset="-122"/>
                </a:rPr>
                <a:t>比特流</a:t>
              </a:r>
            </a:p>
          </p:txBody>
        </p:sp>
        <p:grpSp>
          <p:nvGrpSpPr>
            <p:cNvPr id="156" name="Group 66"/>
            <p:cNvGrpSpPr/>
            <p:nvPr/>
          </p:nvGrpSpPr>
          <p:grpSpPr bwMode="auto">
            <a:xfrm>
              <a:off x="2174900" y="2591651"/>
              <a:ext cx="5936675" cy="325337"/>
              <a:chOff x="1260" y="3138"/>
              <a:chExt cx="4470" cy="192"/>
            </a:xfrm>
          </p:grpSpPr>
          <p:sp>
            <p:nvSpPr>
              <p:cNvPr id="157" name="Freeform 46"/>
              <p:cNvSpPr/>
              <p:nvPr/>
            </p:nvSpPr>
            <p:spPr bwMode="auto">
              <a:xfrm>
                <a:off x="1260" y="3138"/>
                <a:ext cx="480" cy="96"/>
              </a:xfrm>
              <a:custGeom>
                <a:avLst/>
                <a:gdLst>
                  <a:gd name="T0" fmla="*/ 0 w 480"/>
                  <a:gd name="T1" fmla="*/ 144 h 144"/>
                  <a:gd name="T2" fmla="*/ 144 w 480"/>
                  <a:gd name="T3" fmla="*/ 144 h 144"/>
                  <a:gd name="T4" fmla="*/ 144 w 480"/>
                  <a:gd name="T5" fmla="*/ 0 h 144"/>
                  <a:gd name="T6" fmla="*/ 336 w 480"/>
                  <a:gd name="T7" fmla="*/ 0 h 144"/>
                  <a:gd name="T8" fmla="*/ 336 w 480"/>
                  <a:gd name="T9" fmla="*/ 144 h 144"/>
                  <a:gd name="T10" fmla="*/ 480 w 480"/>
                  <a:gd name="T11" fmla="*/ 144 h 144"/>
                </a:gdLst>
                <a:ahLst/>
                <a:cxnLst>
                  <a:cxn ang="0">
                    <a:pos x="T0" y="T1"/>
                  </a:cxn>
                  <a:cxn ang="0">
                    <a:pos x="T2" y="T3"/>
                  </a:cxn>
                  <a:cxn ang="0">
                    <a:pos x="T4" y="T5"/>
                  </a:cxn>
                  <a:cxn ang="0">
                    <a:pos x="T6" y="T7"/>
                  </a:cxn>
                  <a:cxn ang="0">
                    <a:pos x="T8" y="T9"/>
                  </a:cxn>
                  <a:cxn ang="0">
                    <a:pos x="T10" y="T11"/>
                  </a:cxn>
                </a:cxnLst>
                <a:rect l="0" t="0" r="r" b="b"/>
                <a:pathLst>
                  <a:path w="480" h="144">
                    <a:moveTo>
                      <a:pt x="0" y="144"/>
                    </a:moveTo>
                    <a:lnTo>
                      <a:pt x="144" y="144"/>
                    </a:lnTo>
                    <a:lnTo>
                      <a:pt x="144" y="0"/>
                    </a:lnTo>
                    <a:lnTo>
                      <a:pt x="336" y="0"/>
                    </a:lnTo>
                    <a:lnTo>
                      <a:pt x="336" y="144"/>
                    </a:lnTo>
                    <a:lnTo>
                      <a:pt x="480" y="144"/>
                    </a:lnTo>
                  </a:path>
                </a:pathLst>
              </a:custGeom>
              <a:noFill/>
              <a:ln w="952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8" name="Freeform 47"/>
              <p:cNvSpPr/>
              <p:nvPr/>
            </p:nvSpPr>
            <p:spPr bwMode="auto">
              <a:xfrm>
                <a:off x="3036" y="3138"/>
                <a:ext cx="480" cy="96"/>
              </a:xfrm>
              <a:custGeom>
                <a:avLst/>
                <a:gdLst>
                  <a:gd name="T0" fmla="*/ 0 w 480"/>
                  <a:gd name="T1" fmla="*/ 144 h 144"/>
                  <a:gd name="T2" fmla="*/ 144 w 480"/>
                  <a:gd name="T3" fmla="*/ 144 h 144"/>
                  <a:gd name="T4" fmla="*/ 144 w 480"/>
                  <a:gd name="T5" fmla="*/ 0 h 144"/>
                  <a:gd name="T6" fmla="*/ 336 w 480"/>
                  <a:gd name="T7" fmla="*/ 0 h 144"/>
                  <a:gd name="T8" fmla="*/ 336 w 480"/>
                  <a:gd name="T9" fmla="*/ 144 h 144"/>
                  <a:gd name="T10" fmla="*/ 480 w 480"/>
                  <a:gd name="T11" fmla="*/ 144 h 144"/>
                </a:gdLst>
                <a:ahLst/>
                <a:cxnLst>
                  <a:cxn ang="0">
                    <a:pos x="T0" y="T1"/>
                  </a:cxn>
                  <a:cxn ang="0">
                    <a:pos x="T2" y="T3"/>
                  </a:cxn>
                  <a:cxn ang="0">
                    <a:pos x="T4" y="T5"/>
                  </a:cxn>
                  <a:cxn ang="0">
                    <a:pos x="T6" y="T7"/>
                  </a:cxn>
                  <a:cxn ang="0">
                    <a:pos x="T8" y="T9"/>
                  </a:cxn>
                  <a:cxn ang="0">
                    <a:pos x="T10" y="T11"/>
                  </a:cxn>
                </a:cxnLst>
                <a:rect l="0" t="0" r="r" b="b"/>
                <a:pathLst>
                  <a:path w="480" h="144">
                    <a:moveTo>
                      <a:pt x="0" y="144"/>
                    </a:moveTo>
                    <a:lnTo>
                      <a:pt x="144" y="144"/>
                    </a:lnTo>
                    <a:lnTo>
                      <a:pt x="144" y="0"/>
                    </a:lnTo>
                    <a:lnTo>
                      <a:pt x="336" y="0"/>
                    </a:lnTo>
                    <a:lnTo>
                      <a:pt x="336" y="144"/>
                    </a:lnTo>
                    <a:lnTo>
                      <a:pt x="480" y="144"/>
                    </a:lnTo>
                  </a:path>
                </a:pathLst>
              </a:custGeom>
              <a:noFill/>
              <a:ln w="952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9" name="Freeform 48"/>
              <p:cNvSpPr/>
              <p:nvPr/>
            </p:nvSpPr>
            <p:spPr bwMode="auto">
              <a:xfrm>
                <a:off x="4386" y="3138"/>
                <a:ext cx="480" cy="96"/>
              </a:xfrm>
              <a:custGeom>
                <a:avLst/>
                <a:gdLst>
                  <a:gd name="T0" fmla="*/ 0 w 480"/>
                  <a:gd name="T1" fmla="*/ 144 h 144"/>
                  <a:gd name="T2" fmla="*/ 144 w 480"/>
                  <a:gd name="T3" fmla="*/ 144 h 144"/>
                  <a:gd name="T4" fmla="*/ 144 w 480"/>
                  <a:gd name="T5" fmla="*/ 0 h 144"/>
                  <a:gd name="T6" fmla="*/ 336 w 480"/>
                  <a:gd name="T7" fmla="*/ 0 h 144"/>
                  <a:gd name="T8" fmla="*/ 336 w 480"/>
                  <a:gd name="T9" fmla="*/ 144 h 144"/>
                  <a:gd name="T10" fmla="*/ 480 w 480"/>
                  <a:gd name="T11" fmla="*/ 144 h 144"/>
                </a:gdLst>
                <a:ahLst/>
                <a:cxnLst>
                  <a:cxn ang="0">
                    <a:pos x="T0" y="T1"/>
                  </a:cxn>
                  <a:cxn ang="0">
                    <a:pos x="T2" y="T3"/>
                  </a:cxn>
                  <a:cxn ang="0">
                    <a:pos x="T4" y="T5"/>
                  </a:cxn>
                  <a:cxn ang="0">
                    <a:pos x="T6" y="T7"/>
                  </a:cxn>
                  <a:cxn ang="0">
                    <a:pos x="T8" y="T9"/>
                  </a:cxn>
                  <a:cxn ang="0">
                    <a:pos x="T10" y="T11"/>
                  </a:cxn>
                </a:cxnLst>
                <a:rect l="0" t="0" r="r" b="b"/>
                <a:pathLst>
                  <a:path w="480" h="144">
                    <a:moveTo>
                      <a:pt x="0" y="144"/>
                    </a:moveTo>
                    <a:lnTo>
                      <a:pt x="144" y="144"/>
                    </a:lnTo>
                    <a:lnTo>
                      <a:pt x="144" y="0"/>
                    </a:lnTo>
                    <a:lnTo>
                      <a:pt x="336" y="0"/>
                    </a:lnTo>
                    <a:lnTo>
                      <a:pt x="336" y="144"/>
                    </a:lnTo>
                    <a:lnTo>
                      <a:pt x="480" y="144"/>
                    </a:lnTo>
                  </a:path>
                </a:pathLst>
              </a:custGeom>
              <a:noFill/>
              <a:ln w="952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0" name="Freeform 49"/>
              <p:cNvSpPr/>
              <p:nvPr/>
            </p:nvSpPr>
            <p:spPr bwMode="auto">
              <a:xfrm>
                <a:off x="4830" y="3138"/>
                <a:ext cx="480" cy="96"/>
              </a:xfrm>
              <a:custGeom>
                <a:avLst/>
                <a:gdLst>
                  <a:gd name="T0" fmla="*/ 0 w 480"/>
                  <a:gd name="T1" fmla="*/ 144 h 144"/>
                  <a:gd name="T2" fmla="*/ 144 w 480"/>
                  <a:gd name="T3" fmla="*/ 144 h 144"/>
                  <a:gd name="T4" fmla="*/ 144 w 480"/>
                  <a:gd name="T5" fmla="*/ 0 h 144"/>
                  <a:gd name="T6" fmla="*/ 336 w 480"/>
                  <a:gd name="T7" fmla="*/ 0 h 144"/>
                  <a:gd name="T8" fmla="*/ 336 w 480"/>
                  <a:gd name="T9" fmla="*/ 144 h 144"/>
                  <a:gd name="T10" fmla="*/ 480 w 480"/>
                  <a:gd name="T11" fmla="*/ 144 h 144"/>
                </a:gdLst>
                <a:ahLst/>
                <a:cxnLst>
                  <a:cxn ang="0">
                    <a:pos x="T0" y="T1"/>
                  </a:cxn>
                  <a:cxn ang="0">
                    <a:pos x="T2" y="T3"/>
                  </a:cxn>
                  <a:cxn ang="0">
                    <a:pos x="T4" y="T5"/>
                  </a:cxn>
                  <a:cxn ang="0">
                    <a:pos x="T6" y="T7"/>
                  </a:cxn>
                  <a:cxn ang="0">
                    <a:pos x="T8" y="T9"/>
                  </a:cxn>
                  <a:cxn ang="0">
                    <a:pos x="T10" y="T11"/>
                  </a:cxn>
                </a:cxnLst>
                <a:rect l="0" t="0" r="r" b="b"/>
                <a:pathLst>
                  <a:path w="480" h="144">
                    <a:moveTo>
                      <a:pt x="0" y="144"/>
                    </a:moveTo>
                    <a:lnTo>
                      <a:pt x="144" y="144"/>
                    </a:lnTo>
                    <a:lnTo>
                      <a:pt x="144" y="0"/>
                    </a:lnTo>
                    <a:lnTo>
                      <a:pt x="336" y="0"/>
                    </a:lnTo>
                    <a:lnTo>
                      <a:pt x="336" y="144"/>
                    </a:lnTo>
                    <a:lnTo>
                      <a:pt x="480" y="144"/>
                    </a:lnTo>
                  </a:path>
                </a:pathLst>
              </a:custGeom>
              <a:noFill/>
              <a:ln w="952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1" name="Freeform 50"/>
              <p:cNvSpPr/>
              <p:nvPr/>
            </p:nvSpPr>
            <p:spPr bwMode="auto">
              <a:xfrm>
                <a:off x="5250" y="3138"/>
                <a:ext cx="480" cy="96"/>
              </a:xfrm>
              <a:custGeom>
                <a:avLst/>
                <a:gdLst>
                  <a:gd name="T0" fmla="*/ 0 w 480"/>
                  <a:gd name="T1" fmla="*/ 144 h 144"/>
                  <a:gd name="T2" fmla="*/ 144 w 480"/>
                  <a:gd name="T3" fmla="*/ 144 h 144"/>
                  <a:gd name="T4" fmla="*/ 144 w 480"/>
                  <a:gd name="T5" fmla="*/ 0 h 144"/>
                  <a:gd name="T6" fmla="*/ 336 w 480"/>
                  <a:gd name="T7" fmla="*/ 0 h 144"/>
                  <a:gd name="T8" fmla="*/ 336 w 480"/>
                  <a:gd name="T9" fmla="*/ 144 h 144"/>
                  <a:gd name="T10" fmla="*/ 480 w 480"/>
                  <a:gd name="T11" fmla="*/ 144 h 144"/>
                </a:gdLst>
                <a:ahLst/>
                <a:cxnLst>
                  <a:cxn ang="0">
                    <a:pos x="T0" y="T1"/>
                  </a:cxn>
                  <a:cxn ang="0">
                    <a:pos x="T2" y="T3"/>
                  </a:cxn>
                  <a:cxn ang="0">
                    <a:pos x="T4" y="T5"/>
                  </a:cxn>
                  <a:cxn ang="0">
                    <a:pos x="T6" y="T7"/>
                  </a:cxn>
                  <a:cxn ang="0">
                    <a:pos x="T8" y="T9"/>
                  </a:cxn>
                  <a:cxn ang="0">
                    <a:pos x="T10" y="T11"/>
                  </a:cxn>
                </a:cxnLst>
                <a:rect l="0" t="0" r="r" b="b"/>
                <a:pathLst>
                  <a:path w="480" h="144">
                    <a:moveTo>
                      <a:pt x="0" y="144"/>
                    </a:moveTo>
                    <a:lnTo>
                      <a:pt x="144" y="144"/>
                    </a:lnTo>
                    <a:lnTo>
                      <a:pt x="144" y="0"/>
                    </a:lnTo>
                    <a:lnTo>
                      <a:pt x="336" y="0"/>
                    </a:lnTo>
                    <a:lnTo>
                      <a:pt x="336" y="144"/>
                    </a:lnTo>
                    <a:lnTo>
                      <a:pt x="480" y="144"/>
                    </a:lnTo>
                  </a:path>
                </a:pathLst>
              </a:custGeom>
              <a:noFill/>
              <a:ln w="952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2" name="Freeform 51"/>
              <p:cNvSpPr/>
              <p:nvPr/>
            </p:nvSpPr>
            <p:spPr bwMode="auto">
              <a:xfrm flipV="1">
                <a:off x="1692" y="3234"/>
                <a:ext cx="480" cy="96"/>
              </a:xfrm>
              <a:custGeom>
                <a:avLst/>
                <a:gdLst>
                  <a:gd name="T0" fmla="*/ 0 w 480"/>
                  <a:gd name="T1" fmla="*/ 144 h 144"/>
                  <a:gd name="T2" fmla="*/ 144 w 480"/>
                  <a:gd name="T3" fmla="*/ 144 h 144"/>
                  <a:gd name="T4" fmla="*/ 144 w 480"/>
                  <a:gd name="T5" fmla="*/ 0 h 144"/>
                  <a:gd name="T6" fmla="*/ 336 w 480"/>
                  <a:gd name="T7" fmla="*/ 0 h 144"/>
                  <a:gd name="T8" fmla="*/ 336 w 480"/>
                  <a:gd name="T9" fmla="*/ 144 h 144"/>
                  <a:gd name="T10" fmla="*/ 480 w 480"/>
                  <a:gd name="T11" fmla="*/ 144 h 144"/>
                </a:gdLst>
                <a:ahLst/>
                <a:cxnLst>
                  <a:cxn ang="0">
                    <a:pos x="T0" y="T1"/>
                  </a:cxn>
                  <a:cxn ang="0">
                    <a:pos x="T2" y="T3"/>
                  </a:cxn>
                  <a:cxn ang="0">
                    <a:pos x="T4" y="T5"/>
                  </a:cxn>
                  <a:cxn ang="0">
                    <a:pos x="T6" y="T7"/>
                  </a:cxn>
                  <a:cxn ang="0">
                    <a:pos x="T8" y="T9"/>
                  </a:cxn>
                  <a:cxn ang="0">
                    <a:pos x="T10" y="T11"/>
                  </a:cxn>
                </a:cxnLst>
                <a:rect l="0" t="0" r="r" b="b"/>
                <a:pathLst>
                  <a:path w="480" h="144">
                    <a:moveTo>
                      <a:pt x="0" y="144"/>
                    </a:moveTo>
                    <a:lnTo>
                      <a:pt x="144" y="144"/>
                    </a:lnTo>
                    <a:lnTo>
                      <a:pt x="144" y="0"/>
                    </a:lnTo>
                    <a:lnTo>
                      <a:pt x="336" y="0"/>
                    </a:lnTo>
                    <a:lnTo>
                      <a:pt x="336" y="144"/>
                    </a:lnTo>
                    <a:lnTo>
                      <a:pt x="480" y="144"/>
                    </a:lnTo>
                  </a:path>
                </a:pathLst>
              </a:custGeom>
              <a:noFill/>
              <a:ln w="952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3" name="Freeform 52"/>
              <p:cNvSpPr/>
              <p:nvPr/>
            </p:nvSpPr>
            <p:spPr bwMode="auto">
              <a:xfrm flipV="1">
                <a:off x="2130" y="3234"/>
                <a:ext cx="480" cy="96"/>
              </a:xfrm>
              <a:custGeom>
                <a:avLst/>
                <a:gdLst>
                  <a:gd name="T0" fmla="*/ 0 w 480"/>
                  <a:gd name="T1" fmla="*/ 144 h 144"/>
                  <a:gd name="T2" fmla="*/ 144 w 480"/>
                  <a:gd name="T3" fmla="*/ 144 h 144"/>
                  <a:gd name="T4" fmla="*/ 144 w 480"/>
                  <a:gd name="T5" fmla="*/ 0 h 144"/>
                  <a:gd name="T6" fmla="*/ 336 w 480"/>
                  <a:gd name="T7" fmla="*/ 0 h 144"/>
                  <a:gd name="T8" fmla="*/ 336 w 480"/>
                  <a:gd name="T9" fmla="*/ 144 h 144"/>
                  <a:gd name="T10" fmla="*/ 480 w 480"/>
                  <a:gd name="T11" fmla="*/ 144 h 144"/>
                </a:gdLst>
                <a:ahLst/>
                <a:cxnLst>
                  <a:cxn ang="0">
                    <a:pos x="T0" y="T1"/>
                  </a:cxn>
                  <a:cxn ang="0">
                    <a:pos x="T2" y="T3"/>
                  </a:cxn>
                  <a:cxn ang="0">
                    <a:pos x="T4" y="T5"/>
                  </a:cxn>
                  <a:cxn ang="0">
                    <a:pos x="T6" y="T7"/>
                  </a:cxn>
                  <a:cxn ang="0">
                    <a:pos x="T8" y="T9"/>
                  </a:cxn>
                  <a:cxn ang="0">
                    <a:pos x="T10" y="T11"/>
                  </a:cxn>
                </a:cxnLst>
                <a:rect l="0" t="0" r="r" b="b"/>
                <a:pathLst>
                  <a:path w="480" h="144">
                    <a:moveTo>
                      <a:pt x="0" y="144"/>
                    </a:moveTo>
                    <a:lnTo>
                      <a:pt x="144" y="144"/>
                    </a:lnTo>
                    <a:lnTo>
                      <a:pt x="144" y="0"/>
                    </a:lnTo>
                    <a:lnTo>
                      <a:pt x="336" y="0"/>
                    </a:lnTo>
                    <a:lnTo>
                      <a:pt x="336" y="144"/>
                    </a:lnTo>
                    <a:lnTo>
                      <a:pt x="480" y="144"/>
                    </a:lnTo>
                  </a:path>
                </a:pathLst>
              </a:custGeom>
              <a:noFill/>
              <a:ln w="952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4" name="Freeform 53"/>
              <p:cNvSpPr/>
              <p:nvPr/>
            </p:nvSpPr>
            <p:spPr bwMode="auto">
              <a:xfrm flipV="1">
                <a:off x="2592" y="3234"/>
                <a:ext cx="480" cy="96"/>
              </a:xfrm>
              <a:custGeom>
                <a:avLst/>
                <a:gdLst>
                  <a:gd name="T0" fmla="*/ 0 w 480"/>
                  <a:gd name="T1" fmla="*/ 144 h 144"/>
                  <a:gd name="T2" fmla="*/ 144 w 480"/>
                  <a:gd name="T3" fmla="*/ 144 h 144"/>
                  <a:gd name="T4" fmla="*/ 144 w 480"/>
                  <a:gd name="T5" fmla="*/ 0 h 144"/>
                  <a:gd name="T6" fmla="*/ 336 w 480"/>
                  <a:gd name="T7" fmla="*/ 0 h 144"/>
                  <a:gd name="T8" fmla="*/ 336 w 480"/>
                  <a:gd name="T9" fmla="*/ 144 h 144"/>
                  <a:gd name="T10" fmla="*/ 480 w 480"/>
                  <a:gd name="T11" fmla="*/ 144 h 144"/>
                </a:gdLst>
                <a:ahLst/>
                <a:cxnLst>
                  <a:cxn ang="0">
                    <a:pos x="T0" y="T1"/>
                  </a:cxn>
                  <a:cxn ang="0">
                    <a:pos x="T2" y="T3"/>
                  </a:cxn>
                  <a:cxn ang="0">
                    <a:pos x="T4" y="T5"/>
                  </a:cxn>
                  <a:cxn ang="0">
                    <a:pos x="T6" y="T7"/>
                  </a:cxn>
                  <a:cxn ang="0">
                    <a:pos x="T8" y="T9"/>
                  </a:cxn>
                  <a:cxn ang="0">
                    <a:pos x="T10" y="T11"/>
                  </a:cxn>
                </a:cxnLst>
                <a:rect l="0" t="0" r="r" b="b"/>
                <a:pathLst>
                  <a:path w="480" h="144">
                    <a:moveTo>
                      <a:pt x="0" y="144"/>
                    </a:moveTo>
                    <a:lnTo>
                      <a:pt x="144" y="144"/>
                    </a:lnTo>
                    <a:lnTo>
                      <a:pt x="144" y="0"/>
                    </a:lnTo>
                    <a:lnTo>
                      <a:pt x="336" y="0"/>
                    </a:lnTo>
                    <a:lnTo>
                      <a:pt x="336" y="144"/>
                    </a:lnTo>
                    <a:lnTo>
                      <a:pt x="480" y="144"/>
                    </a:lnTo>
                  </a:path>
                </a:pathLst>
              </a:custGeom>
              <a:noFill/>
              <a:ln w="952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5" name="Freeform 54"/>
              <p:cNvSpPr/>
              <p:nvPr/>
            </p:nvSpPr>
            <p:spPr bwMode="auto">
              <a:xfrm flipV="1">
                <a:off x="3486" y="3234"/>
                <a:ext cx="480" cy="96"/>
              </a:xfrm>
              <a:custGeom>
                <a:avLst/>
                <a:gdLst>
                  <a:gd name="T0" fmla="*/ 0 w 480"/>
                  <a:gd name="T1" fmla="*/ 144 h 144"/>
                  <a:gd name="T2" fmla="*/ 144 w 480"/>
                  <a:gd name="T3" fmla="*/ 144 h 144"/>
                  <a:gd name="T4" fmla="*/ 144 w 480"/>
                  <a:gd name="T5" fmla="*/ 0 h 144"/>
                  <a:gd name="T6" fmla="*/ 336 w 480"/>
                  <a:gd name="T7" fmla="*/ 0 h 144"/>
                  <a:gd name="T8" fmla="*/ 336 w 480"/>
                  <a:gd name="T9" fmla="*/ 144 h 144"/>
                  <a:gd name="T10" fmla="*/ 480 w 480"/>
                  <a:gd name="T11" fmla="*/ 144 h 144"/>
                </a:gdLst>
                <a:ahLst/>
                <a:cxnLst>
                  <a:cxn ang="0">
                    <a:pos x="T0" y="T1"/>
                  </a:cxn>
                  <a:cxn ang="0">
                    <a:pos x="T2" y="T3"/>
                  </a:cxn>
                  <a:cxn ang="0">
                    <a:pos x="T4" y="T5"/>
                  </a:cxn>
                  <a:cxn ang="0">
                    <a:pos x="T6" y="T7"/>
                  </a:cxn>
                  <a:cxn ang="0">
                    <a:pos x="T8" y="T9"/>
                  </a:cxn>
                  <a:cxn ang="0">
                    <a:pos x="T10" y="T11"/>
                  </a:cxn>
                </a:cxnLst>
                <a:rect l="0" t="0" r="r" b="b"/>
                <a:pathLst>
                  <a:path w="480" h="144">
                    <a:moveTo>
                      <a:pt x="0" y="144"/>
                    </a:moveTo>
                    <a:lnTo>
                      <a:pt x="144" y="144"/>
                    </a:lnTo>
                    <a:lnTo>
                      <a:pt x="144" y="0"/>
                    </a:lnTo>
                    <a:lnTo>
                      <a:pt x="336" y="0"/>
                    </a:lnTo>
                    <a:lnTo>
                      <a:pt x="336" y="144"/>
                    </a:lnTo>
                    <a:lnTo>
                      <a:pt x="480" y="144"/>
                    </a:lnTo>
                  </a:path>
                </a:pathLst>
              </a:custGeom>
              <a:noFill/>
              <a:ln w="952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6" name="Freeform 55"/>
              <p:cNvSpPr/>
              <p:nvPr/>
            </p:nvSpPr>
            <p:spPr bwMode="auto">
              <a:xfrm flipV="1">
                <a:off x="3936" y="3234"/>
                <a:ext cx="480" cy="96"/>
              </a:xfrm>
              <a:custGeom>
                <a:avLst/>
                <a:gdLst>
                  <a:gd name="T0" fmla="*/ 0 w 480"/>
                  <a:gd name="T1" fmla="*/ 144 h 144"/>
                  <a:gd name="T2" fmla="*/ 144 w 480"/>
                  <a:gd name="T3" fmla="*/ 144 h 144"/>
                  <a:gd name="T4" fmla="*/ 144 w 480"/>
                  <a:gd name="T5" fmla="*/ 0 h 144"/>
                  <a:gd name="T6" fmla="*/ 336 w 480"/>
                  <a:gd name="T7" fmla="*/ 0 h 144"/>
                  <a:gd name="T8" fmla="*/ 336 w 480"/>
                  <a:gd name="T9" fmla="*/ 144 h 144"/>
                  <a:gd name="T10" fmla="*/ 480 w 480"/>
                  <a:gd name="T11" fmla="*/ 144 h 144"/>
                </a:gdLst>
                <a:ahLst/>
                <a:cxnLst>
                  <a:cxn ang="0">
                    <a:pos x="T0" y="T1"/>
                  </a:cxn>
                  <a:cxn ang="0">
                    <a:pos x="T2" y="T3"/>
                  </a:cxn>
                  <a:cxn ang="0">
                    <a:pos x="T4" y="T5"/>
                  </a:cxn>
                  <a:cxn ang="0">
                    <a:pos x="T6" y="T7"/>
                  </a:cxn>
                  <a:cxn ang="0">
                    <a:pos x="T8" y="T9"/>
                  </a:cxn>
                  <a:cxn ang="0">
                    <a:pos x="T10" y="T11"/>
                  </a:cxn>
                </a:cxnLst>
                <a:rect l="0" t="0" r="r" b="b"/>
                <a:pathLst>
                  <a:path w="480" h="144">
                    <a:moveTo>
                      <a:pt x="0" y="144"/>
                    </a:moveTo>
                    <a:lnTo>
                      <a:pt x="144" y="144"/>
                    </a:lnTo>
                    <a:lnTo>
                      <a:pt x="144" y="0"/>
                    </a:lnTo>
                    <a:lnTo>
                      <a:pt x="336" y="0"/>
                    </a:lnTo>
                    <a:lnTo>
                      <a:pt x="336" y="144"/>
                    </a:lnTo>
                    <a:lnTo>
                      <a:pt x="480" y="144"/>
                    </a:lnTo>
                  </a:path>
                </a:pathLst>
              </a:custGeom>
              <a:noFill/>
              <a:ln w="952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67" name="Group 65"/>
            <p:cNvGrpSpPr/>
            <p:nvPr/>
          </p:nvGrpSpPr>
          <p:grpSpPr bwMode="auto">
            <a:xfrm>
              <a:off x="2182868" y="3594222"/>
              <a:ext cx="5924723" cy="318698"/>
              <a:chOff x="1264" y="2804"/>
              <a:chExt cx="4461" cy="258"/>
            </a:xfrm>
          </p:grpSpPr>
          <p:sp>
            <p:nvSpPr>
              <p:cNvPr id="168" name="Freeform 63"/>
              <p:cNvSpPr/>
              <p:nvPr/>
            </p:nvSpPr>
            <p:spPr bwMode="auto">
              <a:xfrm>
                <a:off x="1264" y="2804"/>
                <a:ext cx="2909" cy="258"/>
              </a:xfrm>
              <a:custGeom>
                <a:avLst/>
                <a:gdLst>
                  <a:gd name="T0" fmla="*/ 0 w 2909"/>
                  <a:gd name="T1" fmla="*/ 0 h 258"/>
                  <a:gd name="T2" fmla="*/ 223 w 2909"/>
                  <a:gd name="T3" fmla="*/ 0 h 258"/>
                  <a:gd name="T4" fmla="*/ 223 w 2909"/>
                  <a:gd name="T5" fmla="*/ 258 h 258"/>
                  <a:gd name="T6" fmla="*/ 446 w 2909"/>
                  <a:gd name="T7" fmla="*/ 258 h 258"/>
                  <a:gd name="T8" fmla="*/ 446 w 2909"/>
                  <a:gd name="T9" fmla="*/ 5 h 258"/>
                  <a:gd name="T10" fmla="*/ 681 w 2909"/>
                  <a:gd name="T11" fmla="*/ 5 h 258"/>
                  <a:gd name="T12" fmla="*/ 681 w 2909"/>
                  <a:gd name="T13" fmla="*/ 258 h 258"/>
                  <a:gd name="T14" fmla="*/ 887 w 2909"/>
                  <a:gd name="T15" fmla="*/ 258 h 258"/>
                  <a:gd name="T16" fmla="*/ 887 w 2909"/>
                  <a:gd name="T17" fmla="*/ 0 h 258"/>
                  <a:gd name="T18" fmla="*/ 1111 w 2909"/>
                  <a:gd name="T19" fmla="*/ 0 h 258"/>
                  <a:gd name="T20" fmla="*/ 1111 w 2909"/>
                  <a:gd name="T21" fmla="*/ 258 h 258"/>
                  <a:gd name="T22" fmla="*/ 1340 w 2909"/>
                  <a:gd name="T23" fmla="*/ 258 h 258"/>
                  <a:gd name="T24" fmla="*/ 1340 w 2909"/>
                  <a:gd name="T25" fmla="*/ 0 h 258"/>
                  <a:gd name="T26" fmla="*/ 1563 w 2909"/>
                  <a:gd name="T27" fmla="*/ 0 h 258"/>
                  <a:gd name="T28" fmla="*/ 1563 w 2909"/>
                  <a:gd name="T29" fmla="*/ 258 h 258"/>
                  <a:gd name="T30" fmla="*/ 2010 w 2909"/>
                  <a:gd name="T31" fmla="*/ 258 h 258"/>
                  <a:gd name="T32" fmla="*/ 2010 w 2909"/>
                  <a:gd name="T33" fmla="*/ 0 h 258"/>
                  <a:gd name="T34" fmla="*/ 2245 w 2909"/>
                  <a:gd name="T35" fmla="*/ 0 h 258"/>
                  <a:gd name="T36" fmla="*/ 2245 w 2909"/>
                  <a:gd name="T37" fmla="*/ 258 h 258"/>
                  <a:gd name="T38" fmla="*/ 2462 w 2909"/>
                  <a:gd name="T39" fmla="*/ 258 h 258"/>
                  <a:gd name="T40" fmla="*/ 2462 w 2909"/>
                  <a:gd name="T41" fmla="*/ 0 h 258"/>
                  <a:gd name="T42" fmla="*/ 2686 w 2909"/>
                  <a:gd name="T43" fmla="*/ 0 h 258"/>
                  <a:gd name="T44" fmla="*/ 2686 w 2909"/>
                  <a:gd name="T45" fmla="*/ 258 h 258"/>
                  <a:gd name="T46" fmla="*/ 2909 w 2909"/>
                  <a:gd name="T47" fmla="*/ 258 h 258"/>
                  <a:gd name="T48" fmla="*/ 2909 w 2909"/>
                  <a:gd name="T49" fmla="*/ 0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909" h="258">
                    <a:moveTo>
                      <a:pt x="0" y="0"/>
                    </a:moveTo>
                    <a:lnTo>
                      <a:pt x="223" y="0"/>
                    </a:lnTo>
                    <a:lnTo>
                      <a:pt x="223" y="258"/>
                    </a:lnTo>
                    <a:lnTo>
                      <a:pt x="446" y="258"/>
                    </a:lnTo>
                    <a:lnTo>
                      <a:pt x="446" y="5"/>
                    </a:lnTo>
                    <a:lnTo>
                      <a:pt x="681" y="5"/>
                    </a:lnTo>
                    <a:lnTo>
                      <a:pt x="681" y="258"/>
                    </a:lnTo>
                    <a:lnTo>
                      <a:pt x="887" y="258"/>
                    </a:lnTo>
                    <a:lnTo>
                      <a:pt x="887" y="0"/>
                    </a:lnTo>
                    <a:lnTo>
                      <a:pt x="1111" y="0"/>
                    </a:lnTo>
                    <a:lnTo>
                      <a:pt x="1111" y="258"/>
                    </a:lnTo>
                    <a:lnTo>
                      <a:pt x="1340" y="258"/>
                    </a:lnTo>
                    <a:lnTo>
                      <a:pt x="1340" y="0"/>
                    </a:lnTo>
                    <a:lnTo>
                      <a:pt x="1563" y="0"/>
                    </a:lnTo>
                    <a:lnTo>
                      <a:pt x="1563" y="258"/>
                    </a:lnTo>
                    <a:lnTo>
                      <a:pt x="2010" y="258"/>
                    </a:lnTo>
                    <a:lnTo>
                      <a:pt x="2010" y="0"/>
                    </a:lnTo>
                    <a:lnTo>
                      <a:pt x="2245" y="0"/>
                    </a:lnTo>
                    <a:lnTo>
                      <a:pt x="2245" y="258"/>
                    </a:lnTo>
                    <a:lnTo>
                      <a:pt x="2462" y="258"/>
                    </a:lnTo>
                    <a:lnTo>
                      <a:pt x="2462" y="0"/>
                    </a:lnTo>
                    <a:lnTo>
                      <a:pt x="2686" y="0"/>
                    </a:lnTo>
                    <a:lnTo>
                      <a:pt x="2686" y="258"/>
                    </a:lnTo>
                    <a:lnTo>
                      <a:pt x="2909" y="258"/>
                    </a:lnTo>
                    <a:lnTo>
                      <a:pt x="2909" y="0"/>
                    </a:lnTo>
                  </a:path>
                </a:pathLst>
              </a:custGeom>
              <a:noFill/>
              <a:ln w="952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9" name="Freeform 64"/>
              <p:cNvSpPr/>
              <p:nvPr/>
            </p:nvSpPr>
            <p:spPr bwMode="auto">
              <a:xfrm>
                <a:off x="4173" y="2804"/>
                <a:ext cx="1552" cy="258"/>
              </a:xfrm>
              <a:custGeom>
                <a:avLst/>
                <a:gdLst>
                  <a:gd name="T0" fmla="*/ 0 w 1552"/>
                  <a:gd name="T1" fmla="*/ 0 h 258"/>
                  <a:gd name="T2" fmla="*/ 453 w 1552"/>
                  <a:gd name="T3" fmla="*/ 0 h 258"/>
                  <a:gd name="T4" fmla="*/ 453 w 1552"/>
                  <a:gd name="T5" fmla="*/ 258 h 258"/>
                  <a:gd name="T6" fmla="*/ 905 w 1552"/>
                  <a:gd name="T7" fmla="*/ 258 h 258"/>
                  <a:gd name="T8" fmla="*/ 905 w 1552"/>
                  <a:gd name="T9" fmla="*/ 0 h 258"/>
                  <a:gd name="T10" fmla="*/ 1329 w 1552"/>
                  <a:gd name="T11" fmla="*/ 0 h 258"/>
                  <a:gd name="T12" fmla="*/ 1329 w 1552"/>
                  <a:gd name="T13" fmla="*/ 258 h 258"/>
                  <a:gd name="T14" fmla="*/ 1552 w 1552"/>
                  <a:gd name="T15" fmla="*/ 258 h 2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52" h="258">
                    <a:moveTo>
                      <a:pt x="0" y="0"/>
                    </a:moveTo>
                    <a:lnTo>
                      <a:pt x="453" y="0"/>
                    </a:lnTo>
                    <a:lnTo>
                      <a:pt x="453" y="258"/>
                    </a:lnTo>
                    <a:lnTo>
                      <a:pt x="905" y="258"/>
                    </a:lnTo>
                    <a:lnTo>
                      <a:pt x="905" y="0"/>
                    </a:lnTo>
                    <a:lnTo>
                      <a:pt x="1329" y="0"/>
                    </a:lnTo>
                    <a:lnTo>
                      <a:pt x="1329" y="258"/>
                    </a:lnTo>
                    <a:lnTo>
                      <a:pt x="1552" y="258"/>
                    </a:lnTo>
                  </a:path>
                </a:pathLst>
              </a:custGeom>
              <a:noFill/>
              <a:ln w="952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70" name="Rectangle 68"/>
            <p:cNvSpPr>
              <a:spLocks noChangeArrowheads="1"/>
            </p:cNvSpPr>
            <p:nvPr/>
          </p:nvSpPr>
          <p:spPr bwMode="auto">
            <a:xfrm>
              <a:off x="766490" y="3594222"/>
              <a:ext cx="1413850" cy="335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0" hangingPunct="0"/>
              <a:r>
                <a:rPr kumimoji="1" lang="zh-CN" altLang="en-US" sz="1600" b="1" dirty="0">
                  <a:latin typeface="微软雅黑" panose="020B0503020204020204" pitchFamily="34" charset="-122"/>
                  <a:ea typeface="微软雅黑" panose="020B0503020204020204" pitchFamily="34" charset="-122"/>
                </a:rPr>
                <a:t>差分曼彻斯特</a:t>
              </a:r>
            </a:p>
          </p:txBody>
        </p:sp>
        <p:sp>
          <p:nvSpPr>
            <p:cNvPr id="171" name="Rectangle 69"/>
            <p:cNvSpPr>
              <a:spLocks noChangeArrowheads="1"/>
            </p:cNvSpPr>
            <p:nvPr/>
          </p:nvSpPr>
          <p:spPr bwMode="auto">
            <a:xfrm>
              <a:off x="1138388" y="2598290"/>
              <a:ext cx="1041953" cy="335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en-US" altLang="zh-CN" sz="1600" b="1">
                  <a:latin typeface="微软雅黑" panose="020B0503020204020204" pitchFamily="34" charset="-122"/>
                  <a:ea typeface="微软雅黑" panose="020B0503020204020204" pitchFamily="34" charset="-122"/>
                </a:rPr>
                <a:t>    </a:t>
              </a:r>
              <a:r>
                <a:rPr kumimoji="1" lang="zh-CN" altLang="en-US" sz="1600" b="1">
                  <a:latin typeface="微软雅黑" panose="020B0503020204020204" pitchFamily="34" charset="-122"/>
                  <a:ea typeface="微软雅黑" panose="020B0503020204020204" pitchFamily="34" charset="-122"/>
                </a:rPr>
                <a:t>归零制</a:t>
              </a:r>
            </a:p>
          </p:txBody>
        </p:sp>
      </p:grpSp>
      <p:sp>
        <p:nvSpPr>
          <p:cNvPr id="2" name="文本框 1"/>
          <p:cNvSpPr txBox="1"/>
          <p:nvPr/>
        </p:nvSpPr>
        <p:spPr>
          <a:xfrm>
            <a:off x="0" y="820420"/>
            <a:ext cx="3880485" cy="829945"/>
          </a:xfrm>
          <a:prstGeom prst="rect">
            <a:avLst/>
          </a:prstGeom>
          <a:noFill/>
        </p:spPr>
        <p:txBody>
          <a:bodyPr wrap="square" rtlCol="0" anchor="t">
            <a:spAutoFit/>
          </a:bodyPr>
          <a:lstStyle/>
          <a:p>
            <a:r>
              <a:rPr lang="zh-CN" altLang="en-US" sz="1200" dirty="0"/>
              <a:t>不归零制：编码容易实现，但没有检错功能，且无法判断一个码元的开始和结束，以至于收发双方难以保持同步。从图中我们可以看出它第二个和第三个都是0，不知道它什么时候结束。</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sz="quarter" idx="10"/>
          </p:nvPr>
        </p:nvSpPr>
        <p:spPr/>
        <p:txBody>
          <a:bodyPr/>
          <a:lstStyle/>
          <a:p>
            <a:pPr marL="285750" indent="-285750" eaLnBrk="0" hangingPunct="0">
              <a:lnSpc>
                <a:spcPts val="3300"/>
              </a:lnSpc>
              <a:buClr>
                <a:srgbClr val="0070C0"/>
              </a:buClr>
            </a:pPr>
            <a:r>
              <a:rPr lang="zh-CN" altLang="en-US" dirty="0"/>
              <a:t>信号频率：</a:t>
            </a:r>
            <a:endParaRPr lang="en-US" altLang="zh-CN" dirty="0"/>
          </a:p>
          <a:p>
            <a:pPr marL="685800" lvl="1" eaLnBrk="0" hangingPunct="0">
              <a:lnSpc>
                <a:spcPts val="3300"/>
              </a:lnSpc>
              <a:buClr>
                <a:srgbClr val="0070C0"/>
              </a:buClr>
            </a:pPr>
            <a:r>
              <a:rPr lang="zh-CN" altLang="en-US" dirty="0"/>
              <a:t>曼彻斯特编码和差分曼彻斯特编码产生的信号频率比不归零制高。</a:t>
            </a:r>
          </a:p>
          <a:p>
            <a:pPr marL="285750" indent="-285750" eaLnBrk="0" hangingPunct="0">
              <a:lnSpc>
                <a:spcPts val="3300"/>
              </a:lnSpc>
              <a:buClr>
                <a:srgbClr val="0070C0"/>
              </a:buClr>
            </a:pPr>
            <a:r>
              <a:rPr lang="zh-CN" altLang="en-US" dirty="0"/>
              <a:t>自同步能力：</a:t>
            </a:r>
            <a:endParaRPr lang="en-US" altLang="zh-CN" dirty="0"/>
          </a:p>
          <a:p>
            <a:pPr marL="685800" lvl="1" eaLnBrk="0" hangingPunct="0">
              <a:lnSpc>
                <a:spcPts val="3300"/>
              </a:lnSpc>
              <a:buClr>
                <a:srgbClr val="0070C0"/>
              </a:buClr>
            </a:pPr>
            <a:r>
              <a:rPr lang="zh-CN" altLang="en-US" dirty="0"/>
              <a:t>不归零制</a:t>
            </a:r>
            <a:r>
              <a:rPr lang="zh-CN" altLang="en-US" dirty="0">
                <a:solidFill>
                  <a:srgbClr val="C00000"/>
                </a:solidFill>
              </a:rPr>
              <a:t>不能</a:t>
            </a:r>
            <a:r>
              <a:rPr lang="zh-CN" altLang="en-US" dirty="0"/>
              <a:t>从信号波形本身中提取信号时钟频率（这叫做没有自同步能力）。</a:t>
            </a:r>
            <a:endParaRPr lang="en-US" altLang="zh-CN" dirty="0"/>
          </a:p>
          <a:p>
            <a:pPr marL="685800" lvl="1" eaLnBrk="0" hangingPunct="0">
              <a:lnSpc>
                <a:spcPts val="3300"/>
              </a:lnSpc>
              <a:buClr>
                <a:srgbClr val="0070C0"/>
              </a:buClr>
            </a:pPr>
            <a:r>
              <a:rPr lang="zh-CN" altLang="en-US" dirty="0">
                <a:solidFill>
                  <a:srgbClr val="0000FF"/>
                </a:solidFill>
              </a:rPr>
              <a:t>曼彻斯特编码</a:t>
            </a:r>
            <a:r>
              <a:rPr lang="zh-CN" altLang="en-US" dirty="0"/>
              <a:t>和</a:t>
            </a:r>
            <a:r>
              <a:rPr lang="zh-CN" altLang="en-US" dirty="0">
                <a:solidFill>
                  <a:srgbClr val="0000FF"/>
                </a:solidFill>
              </a:rPr>
              <a:t>差分曼彻斯特编码</a:t>
            </a:r>
            <a:r>
              <a:rPr lang="zh-CN" altLang="en-US" dirty="0"/>
              <a:t>具有</a:t>
            </a:r>
            <a:r>
              <a:rPr lang="zh-CN" altLang="en-US" dirty="0">
                <a:solidFill>
                  <a:srgbClr val="C00000"/>
                </a:solidFill>
              </a:rPr>
              <a:t>自同步能力。</a:t>
            </a:r>
            <a:r>
              <a:rPr lang="zh-CN" altLang="en-US" sz="1200" dirty="0">
                <a:solidFill>
                  <a:srgbClr val="C00000"/>
                </a:solidFill>
              </a:rPr>
              <a:t>（以太网采用曼彻斯特编码）</a:t>
            </a:r>
          </a:p>
        </p:txBody>
      </p:sp>
      <p:sp>
        <p:nvSpPr>
          <p:cNvPr id="5" name="文本占位符 4"/>
          <p:cNvSpPr>
            <a:spLocks noGrp="1"/>
          </p:cNvSpPr>
          <p:nvPr>
            <p:ph type="body" sz="quarter" idx="11"/>
          </p:nvPr>
        </p:nvSpPr>
        <p:spPr/>
        <p:txBody>
          <a:bodyPr/>
          <a:lstStyle/>
          <a:p>
            <a:r>
              <a:rPr lang="en-US" altLang="zh-CN" dirty="0"/>
              <a:t>(1) </a:t>
            </a:r>
            <a:r>
              <a:rPr lang="zh-CN" altLang="en-US" dirty="0"/>
              <a:t>常用编码方式</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sz="quarter" idx="10"/>
          </p:nvPr>
        </p:nvSpPr>
        <p:spPr/>
        <p:txBody>
          <a:bodyPr/>
          <a:lstStyle/>
          <a:p>
            <a:pPr marL="285750" indent="-285750" eaLnBrk="0" hangingPunct="0">
              <a:lnSpc>
                <a:spcPts val="3300"/>
              </a:lnSpc>
              <a:buClr>
                <a:srgbClr val="0070C0"/>
              </a:buClr>
            </a:pPr>
            <a:r>
              <a:rPr lang="zh-CN" altLang="en-US" dirty="0"/>
              <a:t>基带信号往往包含有较多的低频成分，甚至有直流成分，而许多信道并不能传输这种低频分量或直流分量。</a:t>
            </a:r>
            <a:endParaRPr lang="en-US" altLang="zh-CN" dirty="0"/>
          </a:p>
          <a:p>
            <a:pPr marL="285750" indent="-285750" eaLnBrk="0" hangingPunct="0">
              <a:lnSpc>
                <a:spcPts val="3300"/>
              </a:lnSpc>
              <a:buClr>
                <a:srgbClr val="0070C0"/>
              </a:buClr>
            </a:pPr>
            <a:r>
              <a:rPr lang="zh-CN" altLang="en-US" dirty="0"/>
              <a:t>必须对基带信号进行</a:t>
            </a:r>
            <a:r>
              <a:rPr lang="zh-CN" altLang="en-US" dirty="0">
                <a:solidFill>
                  <a:srgbClr val="C00000"/>
                </a:solidFill>
              </a:rPr>
              <a:t>调制</a:t>
            </a:r>
            <a:r>
              <a:rPr lang="zh-CN" altLang="en-US" dirty="0"/>
              <a:t> </a:t>
            </a:r>
            <a:r>
              <a:rPr lang="en-US" altLang="zh-CN" dirty="0"/>
              <a:t>(modulation)</a:t>
            </a:r>
            <a:r>
              <a:rPr lang="zh-CN" altLang="en-US" dirty="0"/>
              <a:t>。 </a:t>
            </a:r>
          </a:p>
          <a:p>
            <a:pPr marL="285750" indent="-285750" eaLnBrk="0" hangingPunct="0">
              <a:lnSpc>
                <a:spcPts val="3300"/>
              </a:lnSpc>
              <a:buClr>
                <a:srgbClr val="0070C0"/>
              </a:buClr>
            </a:pPr>
            <a:r>
              <a:rPr lang="zh-CN" altLang="en-US" dirty="0"/>
              <a:t>最基本的调制方法有以下几种：</a:t>
            </a:r>
          </a:p>
          <a:p>
            <a:pPr marL="625475" eaLnBrk="0" hangingPunct="0">
              <a:lnSpc>
                <a:spcPts val="3300"/>
              </a:lnSpc>
              <a:buClr>
                <a:srgbClr val="7030A0"/>
              </a:buClr>
              <a:buFont typeface="+mj-lt"/>
              <a:buAutoNum type="arabicPeriod"/>
            </a:pPr>
            <a:r>
              <a:rPr lang="zh-CN" altLang="en-US" dirty="0">
                <a:solidFill>
                  <a:srgbClr val="0000FF"/>
                </a:solidFill>
              </a:rPr>
              <a:t>调幅</a:t>
            </a:r>
            <a:r>
              <a:rPr lang="en-US" altLang="zh-CN" dirty="0">
                <a:solidFill>
                  <a:srgbClr val="0000FF"/>
                </a:solidFill>
              </a:rPr>
              <a:t>(AM)</a:t>
            </a:r>
            <a:r>
              <a:rPr lang="zh-CN" altLang="en-US" dirty="0"/>
              <a:t>：载波的振幅随基带数字信号而变化。 </a:t>
            </a:r>
          </a:p>
          <a:p>
            <a:pPr marL="625475" eaLnBrk="0" hangingPunct="0">
              <a:lnSpc>
                <a:spcPts val="3300"/>
              </a:lnSpc>
              <a:buClr>
                <a:srgbClr val="7030A0"/>
              </a:buClr>
              <a:buFont typeface="+mj-lt"/>
              <a:buAutoNum type="arabicPeriod"/>
            </a:pPr>
            <a:r>
              <a:rPr lang="zh-CN" altLang="en-US" dirty="0">
                <a:solidFill>
                  <a:srgbClr val="0000FF"/>
                </a:solidFill>
              </a:rPr>
              <a:t>调频</a:t>
            </a:r>
            <a:r>
              <a:rPr lang="en-US" altLang="zh-CN" dirty="0">
                <a:solidFill>
                  <a:srgbClr val="0000FF"/>
                </a:solidFill>
              </a:rPr>
              <a:t>(FM)</a:t>
            </a:r>
            <a:r>
              <a:rPr lang="zh-CN" altLang="en-US" dirty="0"/>
              <a:t>：载波的频率随基带数字信号而变化。</a:t>
            </a:r>
          </a:p>
          <a:p>
            <a:pPr marL="625475" eaLnBrk="0" hangingPunct="0">
              <a:lnSpc>
                <a:spcPts val="3300"/>
              </a:lnSpc>
              <a:buClr>
                <a:srgbClr val="7030A0"/>
              </a:buClr>
              <a:buFont typeface="+mj-lt"/>
              <a:buAutoNum type="arabicPeriod"/>
            </a:pPr>
            <a:r>
              <a:rPr lang="zh-CN" altLang="en-US" dirty="0">
                <a:solidFill>
                  <a:srgbClr val="0000FF"/>
                </a:solidFill>
              </a:rPr>
              <a:t>调相</a:t>
            </a:r>
            <a:r>
              <a:rPr lang="en-US" altLang="zh-CN" dirty="0">
                <a:solidFill>
                  <a:srgbClr val="0000FF"/>
                </a:solidFill>
              </a:rPr>
              <a:t>(PM) </a:t>
            </a:r>
            <a:r>
              <a:rPr lang="zh-CN" altLang="en-US" dirty="0"/>
              <a:t>：载波的初始相位随基带数字信号而变化。</a:t>
            </a:r>
            <a:endParaRPr lang="zh-CN" altLang="en-US" dirty="0">
              <a:solidFill>
                <a:srgbClr val="0000FF"/>
              </a:solidFill>
            </a:endParaRPr>
          </a:p>
        </p:txBody>
      </p:sp>
      <p:sp>
        <p:nvSpPr>
          <p:cNvPr id="5" name="文本占位符 4"/>
          <p:cNvSpPr>
            <a:spLocks noGrp="1"/>
          </p:cNvSpPr>
          <p:nvPr>
            <p:ph type="body" sz="quarter" idx="11"/>
          </p:nvPr>
        </p:nvSpPr>
        <p:spPr/>
        <p:txBody>
          <a:bodyPr/>
          <a:lstStyle/>
          <a:p>
            <a:r>
              <a:rPr lang="en-US" altLang="zh-CN" dirty="0"/>
              <a:t>(2) </a:t>
            </a:r>
            <a:r>
              <a:rPr lang="zh-CN" altLang="en-US" dirty="0"/>
              <a:t>基本的带通调制方法</a:t>
            </a:r>
          </a:p>
        </p:txBody>
      </p:sp>
      <p:sp>
        <p:nvSpPr>
          <p:cNvPr id="3" name="文本框 2">
            <a:extLst>
              <a:ext uri="{FF2B5EF4-FFF2-40B4-BE49-F238E27FC236}">
                <a16:creationId xmlns:a16="http://schemas.microsoft.com/office/drawing/2014/main" id="{3BA8FF59-E543-9EFD-9DD4-91DD5ED04650}"/>
              </a:ext>
            </a:extLst>
          </p:cNvPr>
          <p:cNvSpPr txBox="1"/>
          <p:nvPr/>
        </p:nvSpPr>
        <p:spPr>
          <a:xfrm>
            <a:off x="6834433" y="1468225"/>
            <a:ext cx="2040902" cy="2893100"/>
          </a:xfrm>
          <a:prstGeom prst="rect">
            <a:avLst/>
          </a:prstGeom>
          <a:noFill/>
        </p:spPr>
        <p:txBody>
          <a:bodyPr wrap="square" rtlCol="0">
            <a:spAutoFit/>
          </a:bodyPr>
          <a:lstStyle/>
          <a:p>
            <a:pPr marL="285750" indent="-285750" algn="just">
              <a:buFont typeface="Wingdings" panose="05000000000000000000" pitchFamily="2" charset="2"/>
              <a:buChar char="ü"/>
            </a:pPr>
            <a:r>
              <a:rPr lang="zh-CN" altLang="en-US" sz="1400" dirty="0">
                <a:solidFill>
                  <a:srgbClr val="9900CC"/>
                </a:solidFill>
              </a:rPr>
              <a:t>基带信号不利于远距离传输。</a:t>
            </a:r>
            <a:endParaRPr lang="en-US" altLang="zh-CN" sz="1400" dirty="0">
              <a:solidFill>
                <a:srgbClr val="9900CC"/>
              </a:solidFill>
            </a:endParaRPr>
          </a:p>
          <a:p>
            <a:pPr marL="285750" indent="-285750" algn="just">
              <a:buFont typeface="Wingdings" panose="05000000000000000000" pitchFamily="2" charset="2"/>
              <a:buChar char="ü"/>
            </a:pPr>
            <a:r>
              <a:rPr lang="zh-CN" altLang="en-US" sz="1400" dirty="0">
                <a:solidFill>
                  <a:srgbClr val="9900CC"/>
                </a:solidFill>
              </a:rPr>
              <a:t>无线频谱资源紧张，低频频段普遍被别的用途占用，高频频段资源相对来说比较丰富，更容易实现大带宽。</a:t>
            </a:r>
            <a:endParaRPr lang="en-US" altLang="zh-CN" sz="1400" dirty="0">
              <a:solidFill>
                <a:srgbClr val="9900CC"/>
              </a:solidFill>
            </a:endParaRPr>
          </a:p>
          <a:p>
            <a:pPr marL="285750" indent="-285750" algn="just">
              <a:buFont typeface="Wingdings" panose="05000000000000000000" pitchFamily="2" charset="2"/>
              <a:buChar char="ü"/>
            </a:pPr>
            <a:r>
              <a:rPr lang="zh-CN" altLang="en-US" sz="1400" dirty="0">
                <a:solidFill>
                  <a:srgbClr val="9900CC"/>
                </a:solidFill>
              </a:rPr>
              <a:t>从工程实现来说，当天线的长度是无线电信号波长的</a:t>
            </a:r>
            <a:r>
              <a:rPr lang="en-US" altLang="zh-CN" sz="1400" dirty="0">
                <a:solidFill>
                  <a:srgbClr val="9900CC"/>
                </a:solidFill>
              </a:rPr>
              <a:t>1/4</a:t>
            </a:r>
            <a:r>
              <a:rPr lang="zh-CN" altLang="en-US" sz="1400" dirty="0">
                <a:solidFill>
                  <a:srgbClr val="9900CC"/>
                </a:solidFill>
              </a:rPr>
              <a:t>时，天线的发射和接受转换效率最高。</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 name="圆角矩形 179"/>
          <p:cNvSpPr/>
          <p:nvPr/>
        </p:nvSpPr>
        <p:spPr>
          <a:xfrm>
            <a:off x="545145" y="1041663"/>
            <a:ext cx="8053711" cy="2981697"/>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9" name="Rectangle 12"/>
          <p:cNvSpPr>
            <a:spLocks noChangeArrowheads="1"/>
          </p:cNvSpPr>
          <p:nvPr/>
        </p:nvSpPr>
        <p:spPr bwMode="auto">
          <a:xfrm>
            <a:off x="6860578" y="1192176"/>
            <a:ext cx="513335" cy="2610629"/>
          </a:xfrm>
          <a:prstGeom prst="rect">
            <a:avLst/>
          </a:prstGeom>
          <a:solidFill>
            <a:schemeClr val="accent2">
              <a:lumMod val="40000"/>
              <a:lumOff val="60000"/>
            </a:schemeClr>
          </a:solidFill>
          <a:ln>
            <a:noFill/>
          </a:ln>
          <a:effectLst/>
        </p:spPr>
        <p:txBody>
          <a:bodyPr wrap="none" anchor="ctr"/>
          <a:lstStyle/>
          <a:p>
            <a:endParaRPr lang="zh-CN" altLang="en-US"/>
          </a:p>
        </p:txBody>
      </p:sp>
      <p:sp>
        <p:nvSpPr>
          <p:cNvPr id="177" name="Rectangle 12"/>
          <p:cNvSpPr>
            <a:spLocks noChangeArrowheads="1"/>
          </p:cNvSpPr>
          <p:nvPr/>
        </p:nvSpPr>
        <p:spPr bwMode="auto">
          <a:xfrm>
            <a:off x="5757144" y="1192176"/>
            <a:ext cx="513335" cy="2610629"/>
          </a:xfrm>
          <a:prstGeom prst="rect">
            <a:avLst/>
          </a:prstGeom>
          <a:solidFill>
            <a:schemeClr val="accent2">
              <a:lumMod val="40000"/>
              <a:lumOff val="60000"/>
            </a:schemeClr>
          </a:solidFill>
          <a:ln>
            <a:noFill/>
          </a:ln>
          <a:effectLst/>
        </p:spPr>
        <p:txBody>
          <a:bodyPr wrap="none" anchor="ctr"/>
          <a:lstStyle/>
          <a:p>
            <a:endParaRPr lang="zh-CN" altLang="en-US"/>
          </a:p>
        </p:txBody>
      </p:sp>
      <p:sp>
        <p:nvSpPr>
          <p:cNvPr id="178" name="Rectangle 12"/>
          <p:cNvSpPr>
            <a:spLocks noChangeArrowheads="1"/>
          </p:cNvSpPr>
          <p:nvPr/>
        </p:nvSpPr>
        <p:spPr bwMode="auto">
          <a:xfrm>
            <a:off x="4678722" y="1192176"/>
            <a:ext cx="513335" cy="2610629"/>
          </a:xfrm>
          <a:prstGeom prst="rect">
            <a:avLst/>
          </a:prstGeom>
          <a:solidFill>
            <a:schemeClr val="accent2">
              <a:lumMod val="40000"/>
              <a:lumOff val="60000"/>
            </a:schemeClr>
          </a:solidFill>
          <a:ln>
            <a:noFill/>
          </a:ln>
          <a:effectLst/>
        </p:spPr>
        <p:txBody>
          <a:bodyPr wrap="none" anchor="ctr"/>
          <a:lstStyle/>
          <a:p>
            <a:endParaRPr lang="zh-CN" altLang="en-US"/>
          </a:p>
        </p:txBody>
      </p:sp>
      <p:sp>
        <p:nvSpPr>
          <p:cNvPr id="176" name="Rectangle 12"/>
          <p:cNvSpPr>
            <a:spLocks noChangeArrowheads="1"/>
          </p:cNvSpPr>
          <p:nvPr/>
        </p:nvSpPr>
        <p:spPr bwMode="auto">
          <a:xfrm>
            <a:off x="3591793" y="1192176"/>
            <a:ext cx="513335" cy="2610629"/>
          </a:xfrm>
          <a:prstGeom prst="rect">
            <a:avLst/>
          </a:prstGeom>
          <a:solidFill>
            <a:schemeClr val="accent2">
              <a:lumMod val="40000"/>
              <a:lumOff val="60000"/>
            </a:schemeClr>
          </a:solidFill>
          <a:ln>
            <a:noFill/>
          </a:ln>
          <a:effectLst/>
        </p:spPr>
        <p:txBody>
          <a:bodyPr wrap="none" anchor="ctr"/>
          <a:lstStyle/>
          <a:p>
            <a:endParaRPr lang="zh-CN" altLang="en-US"/>
          </a:p>
        </p:txBody>
      </p:sp>
      <p:sp>
        <p:nvSpPr>
          <p:cNvPr id="175" name="Rectangle 12"/>
          <p:cNvSpPr>
            <a:spLocks noChangeArrowheads="1"/>
          </p:cNvSpPr>
          <p:nvPr/>
        </p:nvSpPr>
        <p:spPr bwMode="auto">
          <a:xfrm>
            <a:off x="2513371" y="1192176"/>
            <a:ext cx="513335" cy="2610629"/>
          </a:xfrm>
          <a:prstGeom prst="rect">
            <a:avLst/>
          </a:prstGeom>
          <a:solidFill>
            <a:schemeClr val="accent2">
              <a:lumMod val="40000"/>
              <a:lumOff val="60000"/>
            </a:schemeClr>
          </a:solidFill>
          <a:ln>
            <a:noFill/>
          </a:ln>
          <a:effectLst/>
        </p:spPr>
        <p:txBody>
          <a:bodyPr wrap="none" anchor="ctr"/>
          <a:lstStyle/>
          <a:p>
            <a:endParaRPr lang="zh-CN" altLang="en-US"/>
          </a:p>
        </p:txBody>
      </p:sp>
      <p:sp>
        <p:nvSpPr>
          <p:cNvPr id="5" name="文本占位符 4"/>
          <p:cNvSpPr>
            <a:spLocks noGrp="1"/>
          </p:cNvSpPr>
          <p:nvPr>
            <p:ph type="body" sz="quarter" idx="11"/>
          </p:nvPr>
        </p:nvSpPr>
        <p:spPr/>
        <p:txBody>
          <a:bodyPr/>
          <a:lstStyle/>
          <a:p>
            <a:r>
              <a:rPr lang="en-US" altLang="zh-CN" dirty="0"/>
              <a:t>(2) </a:t>
            </a:r>
            <a:r>
              <a:rPr lang="zh-CN" altLang="en-US" dirty="0"/>
              <a:t>基本的带通调制方法</a:t>
            </a:r>
          </a:p>
        </p:txBody>
      </p:sp>
      <p:sp>
        <p:nvSpPr>
          <p:cNvPr id="6" name="Rectangle 154"/>
          <p:cNvSpPr>
            <a:spLocks noChangeArrowheads="1"/>
          </p:cNvSpPr>
          <p:nvPr/>
        </p:nvSpPr>
        <p:spPr bwMode="auto">
          <a:xfrm>
            <a:off x="1313552" y="1230696"/>
            <a:ext cx="1003481" cy="335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0" hangingPunct="0"/>
            <a:r>
              <a:rPr kumimoji="1" lang="zh-CN" altLang="en-US" sz="1600" b="1" dirty="0">
                <a:latin typeface="微软雅黑" panose="020B0503020204020204" pitchFamily="34" charset="-122"/>
                <a:ea typeface="微软雅黑" panose="020B0503020204020204" pitchFamily="34" charset="-122"/>
              </a:rPr>
              <a:t>基带信号</a:t>
            </a:r>
          </a:p>
        </p:txBody>
      </p:sp>
      <p:sp>
        <p:nvSpPr>
          <p:cNvPr id="7" name="Rectangle 155"/>
          <p:cNvSpPr>
            <a:spLocks noChangeArrowheads="1"/>
          </p:cNvSpPr>
          <p:nvPr/>
        </p:nvSpPr>
        <p:spPr bwMode="auto">
          <a:xfrm>
            <a:off x="1723920" y="1887921"/>
            <a:ext cx="593113" cy="335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0" hangingPunct="0"/>
            <a:r>
              <a:rPr kumimoji="1" lang="zh-CN" altLang="en-US" sz="1600" b="1" dirty="0">
                <a:latin typeface="微软雅黑" panose="020B0503020204020204" pitchFamily="34" charset="-122"/>
                <a:ea typeface="微软雅黑" panose="020B0503020204020204" pitchFamily="34" charset="-122"/>
              </a:rPr>
              <a:t>调幅</a:t>
            </a:r>
          </a:p>
        </p:txBody>
      </p:sp>
      <p:sp>
        <p:nvSpPr>
          <p:cNvPr id="8" name="Rectangle 156"/>
          <p:cNvSpPr>
            <a:spLocks noChangeArrowheads="1"/>
          </p:cNvSpPr>
          <p:nvPr/>
        </p:nvSpPr>
        <p:spPr bwMode="auto">
          <a:xfrm>
            <a:off x="1723920" y="2602296"/>
            <a:ext cx="593113" cy="335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0" hangingPunct="0"/>
            <a:r>
              <a:rPr kumimoji="1" lang="zh-CN" altLang="en-US" sz="1600" b="1">
                <a:latin typeface="微软雅黑" panose="020B0503020204020204" pitchFamily="34" charset="-122"/>
                <a:ea typeface="微软雅黑" panose="020B0503020204020204" pitchFamily="34" charset="-122"/>
              </a:rPr>
              <a:t>调频</a:t>
            </a:r>
          </a:p>
        </p:txBody>
      </p:sp>
      <p:sp>
        <p:nvSpPr>
          <p:cNvPr id="9" name="Rectangle 157"/>
          <p:cNvSpPr>
            <a:spLocks noChangeArrowheads="1"/>
          </p:cNvSpPr>
          <p:nvPr/>
        </p:nvSpPr>
        <p:spPr bwMode="auto">
          <a:xfrm>
            <a:off x="1723920" y="3288096"/>
            <a:ext cx="593113" cy="335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0" hangingPunct="0"/>
            <a:r>
              <a:rPr kumimoji="1" lang="zh-CN" altLang="en-US" sz="1600" b="1">
                <a:latin typeface="微软雅黑" panose="020B0503020204020204" pitchFamily="34" charset="-122"/>
                <a:ea typeface="微软雅黑" panose="020B0503020204020204" pitchFamily="34" charset="-122"/>
              </a:rPr>
              <a:t>调相</a:t>
            </a:r>
          </a:p>
        </p:txBody>
      </p:sp>
      <p:sp>
        <p:nvSpPr>
          <p:cNvPr id="10" name="Rectangle 4"/>
          <p:cNvSpPr>
            <a:spLocks noChangeArrowheads="1"/>
          </p:cNvSpPr>
          <p:nvPr/>
        </p:nvSpPr>
        <p:spPr bwMode="auto">
          <a:xfrm>
            <a:off x="2618147" y="1274458"/>
            <a:ext cx="282575" cy="333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0" hangingPunct="0"/>
            <a:r>
              <a:rPr kumimoji="1" lang="en-US" altLang="zh-CN" sz="1600">
                <a:latin typeface="Times New Roman" panose="02020603050405020304" pitchFamily="18" charset="0"/>
              </a:rPr>
              <a:t>0</a:t>
            </a:r>
          </a:p>
        </p:txBody>
      </p:sp>
      <p:sp>
        <p:nvSpPr>
          <p:cNvPr id="11" name="Rectangle 5"/>
          <p:cNvSpPr>
            <a:spLocks noChangeArrowheads="1"/>
          </p:cNvSpPr>
          <p:nvPr/>
        </p:nvSpPr>
        <p:spPr bwMode="auto">
          <a:xfrm>
            <a:off x="3151547" y="1274458"/>
            <a:ext cx="282575" cy="333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0" hangingPunct="0"/>
            <a:r>
              <a:rPr kumimoji="1" lang="en-US" altLang="zh-CN" sz="1600">
                <a:latin typeface="Times New Roman" panose="02020603050405020304" pitchFamily="18" charset="0"/>
              </a:rPr>
              <a:t>1</a:t>
            </a:r>
          </a:p>
        </p:txBody>
      </p:sp>
      <p:sp>
        <p:nvSpPr>
          <p:cNvPr id="12" name="Rectangle 6"/>
          <p:cNvSpPr>
            <a:spLocks noChangeArrowheads="1"/>
          </p:cNvSpPr>
          <p:nvPr/>
        </p:nvSpPr>
        <p:spPr bwMode="auto">
          <a:xfrm>
            <a:off x="3681772" y="1274458"/>
            <a:ext cx="282575" cy="333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0" hangingPunct="0"/>
            <a:r>
              <a:rPr kumimoji="1" lang="en-US" altLang="zh-CN" sz="1600">
                <a:latin typeface="Times New Roman" panose="02020603050405020304" pitchFamily="18" charset="0"/>
              </a:rPr>
              <a:t>0</a:t>
            </a:r>
          </a:p>
        </p:txBody>
      </p:sp>
      <p:sp>
        <p:nvSpPr>
          <p:cNvPr id="13" name="Rectangle 7"/>
          <p:cNvSpPr>
            <a:spLocks noChangeArrowheads="1"/>
          </p:cNvSpPr>
          <p:nvPr/>
        </p:nvSpPr>
        <p:spPr bwMode="auto">
          <a:xfrm>
            <a:off x="4245334" y="1274458"/>
            <a:ext cx="282575" cy="333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0" hangingPunct="0"/>
            <a:r>
              <a:rPr kumimoji="1" lang="en-US" altLang="zh-CN" sz="1600">
                <a:latin typeface="Times New Roman" panose="02020603050405020304" pitchFamily="18" charset="0"/>
              </a:rPr>
              <a:t>0</a:t>
            </a:r>
          </a:p>
        </p:txBody>
      </p:sp>
      <p:sp>
        <p:nvSpPr>
          <p:cNvPr id="14" name="Rectangle 8"/>
          <p:cNvSpPr>
            <a:spLocks noChangeArrowheads="1"/>
          </p:cNvSpPr>
          <p:nvPr/>
        </p:nvSpPr>
        <p:spPr bwMode="auto">
          <a:xfrm>
            <a:off x="4778734" y="1274458"/>
            <a:ext cx="282575" cy="333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0" hangingPunct="0"/>
            <a:r>
              <a:rPr kumimoji="1" lang="en-US" altLang="zh-CN" sz="1600">
                <a:latin typeface="Times New Roman" panose="02020603050405020304" pitchFamily="18" charset="0"/>
              </a:rPr>
              <a:t>1</a:t>
            </a:r>
          </a:p>
        </p:txBody>
      </p:sp>
      <p:sp>
        <p:nvSpPr>
          <p:cNvPr id="15" name="Rectangle 9"/>
          <p:cNvSpPr>
            <a:spLocks noChangeArrowheads="1"/>
          </p:cNvSpPr>
          <p:nvPr/>
        </p:nvSpPr>
        <p:spPr bwMode="auto">
          <a:xfrm>
            <a:off x="5312134" y="1274458"/>
            <a:ext cx="282575" cy="333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0" hangingPunct="0"/>
            <a:r>
              <a:rPr kumimoji="1" lang="en-US" altLang="zh-CN" sz="1600">
                <a:latin typeface="Times New Roman" panose="02020603050405020304" pitchFamily="18" charset="0"/>
              </a:rPr>
              <a:t>1</a:t>
            </a:r>
          </a:p>
        </p:txBody>
      </p:sp>
      <p:sp>
        <p:nvSpPr>
          <p:cNvPr id="16" name="Rectangle 10"/>
          <p:cNvSpPr>
            <a:spLocks noChangeArrowheads="1"/>
          </p:cNvSpPr>
          <p:nvPr/>
        </p:nvSpPr>
        <p:spPr bwMode="auto">
          <a:xfrm>
            <a:off x="5843947" y="1274458"/>
            <a:ext cx="282575" cy="333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0" hangingPunct="0"/>
            <a:r>
              <a:rPr kumimoji="1" lang="en-US" altLang="zh-CN" sz="1600">
                <a:latin typeface="Times New Roman" panose="02020603050405020304" pitchFamily="18" charset="0"/>
              </a:rPr>
              <a:t>1</a:t>
            </a:r>
          </a:p>
        </p:txBody>
      </p:sp>
      <p:sp>
        <p:nvSpPr>
          <p:cNvPr id="17" name="Rectangle 11"/>
          <p:cNvSpPr>
            <a:spLocks noChangeArrowheads="1"/>
          </p:cNvSpPr>
          <p:nvPr/>
        </p:nvSpPr>
        <p:spPr bwMode="auto">
          <a:xfrm>
            <a:off x="6407509" y="1274458"/>
            <a:ext cx="282575" cy="333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0" hangingPunct="0"/>
            <a:r>
              <a:rPr kumimoji="1" lang="en-US" altLang="zh-CN" sz="1600">
                <a:latin typeface="Times New Roman" panose="02020603050405020304" pitchFamily="18" charset="0"/>
              </a:rPr>
              <a:t>0</a:t>
            </a:r>
          </a:p>
        </p:txBody>
      </p:sp>
      <p:sp>
        <p:nvSpPr>
          <p:cNvPr id="18" name="Rectangle 12"/>
          <p:cNvSpPr>
            <a:spLocks noChangeArrowheads="1"/>
          </p:cNvSpPr>
          <p:nvPr/>
        </p:nvSpPr>
        <p:spPr bwMode="auto">
          <a:xfrm>
            <a:off x="6956784" y="1274458"/>
            <a:ext cx="282575" cy="333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0" hangingPunct="0"/>
            <a:r>
              <a:rPr kumimoji="1" lang="en-US" altLang="zh-CN" sz="1600" dirty="0">
                <a:latin typeface="Times New Roman" panose="02020603050405020304" pitchFamily="18" charset="0"/>
              </a:rPr>
              <a:t>0</a:t>
            </a:r>
          </a:p>
        </p:txBody>
      </p:sp>
      <p:sp>
        <p:nvSpPr>
          <p:cNvPr id="19" name="Freeform 13"/>
          <p:cNvSpPr/>
          <p:nvPr/>
        </p:nvSpPr>
        <p:spPr bwMode="auto">
          <a:xfrm>
            <a:off x="2497497" y="1298270"/>
            <a:ext cx="4875212" cy="282575"/>
          </a:xfrm>
          <a:custGeom>
            <a:avLst/>
            <a:gdLst>
              <a:gd name="T0" fmla="*/ 0 w 4321"/>
              <a:gd name="T1" fmla="*/ 486 h 487"/>
              <a:gd name="T2" fmla="*/ 477 w 4321"/>
              <a:gd name="T3" fmla="*/ 486 h 487"/>
              <a:gd name="T4" fmla="*/ 477 w 4321"/>
              <a:gd name="T5" fmla="*/ 0 h 487"/>
              <a:gd name="T6" fmla="*/ 963 w 4321"/>
              <a:gd name="T7" fmla="*/ 0 h 487"/>
              <a:gd name="T8" fmla="*/ 963 w 4321"/>
              <a:gd name="T9" fmla="*/ 486 h 487"/>
              <a:gd name="T10" fmla="*/ 1926 w 4321"/>
              <a:gd name="T11" fmla="*/ 486 h 487"/>
              <a:gd name="T12" fmla="*/ 1926 w 4321"/>
              <a:gd name="T13" fmla="*/ 0 h 487"/>
              <a:gd name="T14" fmla="*/ 3357 w 4321"/>
              <a:gd name="T15" fmla="*/ 0 h 487"/>
              <a:gd name="T16" fmla="*/ 3357 w 4321"/>
              <a:gd name="T17" fmla="*/ 486 h 487"/>
              <a:gd name="T18" fmla="*/ 4320 w 4321"/>
              <a:gd name="T19" fmla="*/ 486 h 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21" h="487">
                <a:moveTo>
                  <a:pt x="0" y="486"/>
                </a:moveTo>
                <a:lnTo>
                  <a:pt x="477" y="486"/>
                </a:lnTo>
                <a:lnTo>
                  <a:pt x="477" y="0"/>
                </a:lnTo>
                <a:lnTo>
                  <a:pt x="963" y="0"/>
                </a:lnTo>
                <a:lnTo>
                  <a:pt x="963" y="486"/>
                </a:lnTo>
                <a:lnTo>
                  <a:pt x="1926" y="486"/>
                </a:lnTo>
                <a:lnTo>
                  <a:pt x="1926" y="0"/>
                </a:lnTo>
                <a:lnTo>
                  <a:pt x="3357" y="0"/>
                </a:lnTo>
                <a:lnTo>
                  <a:pt x="3357" y="486"/>
                </a:lnTo>
                <a:lnTo>
                  <a:pt x="4320" y="486"/>
                </a:lnTo>
              </a:path>
            </a:pathLst>
          </a:custGeom>
          <a:noFill/>
          <a:ln w="1905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21" name="Group 173"/>
          <p:cNvGrpSpPr/>
          <p:nvPr/>
        </p:nvGrpSpPr>
        <p:grpSpPr bwMode="auto">
          <a:xfrm>
            <a:off x="2500672" y="2550808"/>
            <a:ext cx="4857750" cy="423862"/>
            <a:chOff x="771" y="669"/>
            <a:chExt cx="3060" cy="267"/>
          </a:xfrm>
        </p:grpSpPr>
        <p:sp>
          <p:nvSpPr>
            <p:cNvPr id="22" name="Freeform 47"/>
            <p:cNvSpPr/>
            <p:nvPr/>
          </p:nvSpPr>
          <p:spPr bwMode="auto">
            <a:xfrm>
              <a:off x="1108" y="671"/>
              <a:ext cx="27" cy="142"/>
            </a:xfrm>
            <a:custGeom>
              <a:avLst/>
              <a:gdLst>
                <a:gd name="T0" fmla="*/ 0 w 38"/>
                <a:gd name="T1" fmla="*/ 290 h 290"/>
                <a:gd name="T2" fmla="*/ 26 w 38"/>
                <a:gd name="T3" fmla="*/ 40 h 290"/>
                <a:gd name="T4" fmla="*/ 27 w 38"/>
                <a:gd name="T5" fmla="*/ 28 h 290"/>
                <a:gd name="T6" fmla="*/ 28 w 38"/>
                <a:gd name="T7" fmla="*/ 19 h 290"/>
                <a:gd name="T8" fmla="*/ 30 w 38"/>
                <a:gd name="T9" fmla="*/ 11 h 290"/>
                <a:gd name="T10" fmla="*/ 33 w 38"/>
                <a:gd name="T11" fmla="*/ 4 h 290"/>
                <a:gd name="T12" fmla="*/ 38 w 38"/>
                <a:gd name="T13" fmla="*/ 0 h 290"/>
              </a:gdLst>
              <a:ahLst/>
              <a:cxnLst>
                <a:cxn ang="0">
                  <a:pos x="T0" y="T1"/>
                </a:cxn>
                <a:cxn ang="0">
                  <a:pos x="T2" y="T3"/>
                </a:cxn>
                <a:cxn ang="0">
                  <a:pos x="T4" y="T5"/>
                </a:cxn>
                <a:cxn ang="0">
                  <a:pos x="T6" y="T7"/>
                </a:cxn>
                <a:cxn ang="0">
                  <a:pos x="T8" y="T9"/>
                </a:cxn>
                <a:cxn ang="0">
                  <a:pos x="T10" y="T11"/>
                </a:cxn>
                <a:cxn ang="0">
                  <a:pos x="T12" y="T13"/>
                </a:cxn>
              </a:cxnLst>
              <a:rect l="0" t="0" r="r" b="b"/>
              <a:pathLst>
                <a:path w="38" h="290">
                  <a:moveTo>
                    <a:pt x="0" y="290"/>
                  </a:moveTo>
                  <a:lnTo>
                    <a:pt x="26" y="40"/>
                  </a:lnTo>
                  <a:lnTo>
                    <a:pt x="27" y="28"/>
                  </a:lnTo>
                  <a:lnTo>
                    <a:pt x="28" y="19"/>
                  </a:lnTo>
                  <a:lnTo>
                    <a:pt x="30" y="11"/>
                  </a:lnTo>
                  <a:lnTo>
                    <a:pt x="33" y="4"/>
                  </a:lnTo>
                  <a:lnTo>
                    <a:pt x="38" y="0"/>
                  </a:lnTo>
                </a:path>
              </a:pathLst>
            </a:custGeom>
            <a:noFill/>
            <a:ln w="1905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3" name="Freeform 48"/>
            <p:cNvSpPr/>
            <p:nvPr/>
          </p:nvSpPr>
          <p:spPr bwMode="auto">
            <a:xfrm>
              <a:off x="1136" y="673"/>
              <a:ext cx="61" cy="260"/>
            </a:xfrm>
            <a:custGeom>
              <a:avLst/>
              <a:gdLst>
                <a:gd name="T0" fmla="*/ 0 w 87"/>
                <a:gd name="T1" fmla="*/ 0 h 709"/>
                <a:gd name="T2" fmla="*/ 7 w 87"/>
                <a:gd name="T3" fmla="*/ 4 h 709"/>
                <a:gd name="T4" fmla="*/ 12 w 87"/>
                <a:gd name="T5" fmla="*/ 16 h 709"/>
                <a:gd name="T6" fmla="*/ 14 w 87"/>
                <a:gd name="T7" fmla="*/ 33 h 709"/>
                <a:gd name="T8" fmla="*/ 16 w 87"/>
                <a:gd name="T9" fmla="*/ 59 h 709"/>
                <a:gd name="T10" fmla="*/ 43 w 87"/>
                <a:gd name="T11" fmla="*/ 651 h 709"/>
                <a:gd name="T12" fmla="*/ 46 w 87"/>
                <a:gd name="T13" fmla="*/ 684 h 709"/>
                <a:gd name="T14" fmla="*/ 48 w 87"/>
                <a:gd name="T15" fmla="*/ 694 h 709"/>
                <a:gd name="T16" fmla="*/ 53 w 87"/>
                <a:gd name="T17" fmla="*/ 704 h 709"/>
                <a:gd name="T18" fmla="*/ 58 w 87"/>
                <a:gd name="T19" fmla="*/ 708 h 709"/>
                <a:gd name="T20" fmla="*/ 64 w 87"/>
                <a:gd name="T21" fmla="*/ 700 h 709"/>
                <a:gd name="T22" fmla="*/ 68 w 87"/>
                <a:gd name="T23" fmla="*/ 684 h 709"/>
                <a:gd name="T24" fmla="*/ 86 w 87"/>
                <a:gd name="T25" fmla="*/ 380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7" h="709">
                  <a:moveTo>
                    <a:pt x="0" y="0"/>
                  </a:moveTo>
                  <a:lnTo>
                    <a:pt x="7" y="4"/>
                  </a:lnTo>
                  <a:lnTo>
                    <a:pt x="12" y="16"/>
                  </a:lnTo>
                  <a:lnTo>
                    <a:pt x="14" y="33"/>
                  </a:lnTo>
                  <a:lnTo>
                    <a:pt x="16" y="59"/>
                  </a:lnTo>
                  <a:lnTo>
                    <a:pt x="43" y="651"/>
                  </a:lnTo>
                  <a:lnTo>
                    <a:pt x="46" y="684"/>
                  </a:lnTo>
                  <a:lnTo>
                    <a:pt x="48" y="694"/>
                  </a:lnTo>
                  <a:lnTo>
                    <a:pt x="53" y="704"/>
                  </a:lnTo>
                  <a:lnTo>
                    <a:pt x="58" y="708"/>
                  </a:lnTo>
                  <a:lnTo>
                    <a:pt x="64" y="700"/>
                  </a:lnTo>
                  <a:lnTo>
                    <a:pt x="68" y="684"/>
                  </a:lnTo>
                  <a:lnTo>
                    <a:pt x="86" y="380"/>
                  </a:lnTo>
                </a:path>
              </a:pathLst>
            </a:custGeom>
            <a:noFill/>
            <a:ln w="1905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24" name="Group 49"/>
            <p:cNvGrpSpPr/>
            <p:nvPr/>
          </p:nvGrpSpPr>
          <p:grpSpPr bwMode="auto">
            <a:xfrm>
              <a:off x="1197" y="671"/>
              <a:ext cx="85" cy="262"/>
              <a:chOff x="1557" y="2272"/>
              <a:chExt cx="119" cy="713"/>
            </a:xfrm>
          </p:grpSpPr>
          <p:sp>
            <p:nvSpPr>
              <p:cNvPr id="80" name="Freeform 50"/>
              <p:cNvSpPr/>
              <p:nvPr/>
            </p:nvSpPr>
            <p:spPr bwMode="auto">
              <a:xfrm>
                <a:off x="1557" y="2272"/>
                <a:ext cx="33" cy="363"/>
              </a:xfrm>
              <a:custGeom>
                <a:avLst/>
                <a:gdLst>
                  <a:gd name="T0" fmla="*/ 0 w 33"/>
                  <a:gd name="T1" fmla="*/ 362 h 363"/>
                  <a:gd name="T2" fmla="*/ 20 w 33"/>
                  <a:gd name="T3" fmla="*/ 54 h 363"/>
                  <a:gd name="T4" fmla="*/ 21 w 33"/>
                  <a:gd name="T5" fmla="*/ 38 h 363"/>
                  <a:gd name="T6" fmla="*/ 22 w 33"/>
                  <a:gd name="T7" fmla="*/ 25 h 363"/>
                  <a:gd name="T8" fmla="*/ 24 w 33"/>
                  <a:gd name="T9" fmla="*/ 15 h 363"/>
                  <a:gd name="T10" fmla="*/ 27 w 33"/>
                  <a:gd name="T11" fmla="*/ 6 h 363"/>
                  <a:gd name="T12" fmla="*/ 32 w 33"/>
                  <a:gd name="T13" fmla="*/ 0 h 363"/>
                </a:gdLst>
                <a:ahLst/>
                <a:cxnLst>
                  <a:cxn ang="0">
                    <a:pos x="T0" y="T1"/>
                  </a:cxn>
                  <a:cxn ang="0">
                    <a:pos x="T2" y="T3"/>
                  </a:cxn>
                  <a:cxn ang="0">
                    <a:pos x="T4" y="T5"/>
                  </a:cxn>
                  <a:cxn ang="0">
                    <a:pos x="T6" y="T7"/>
                  </a:cxn>
                  <a:cxn ang="0">
                    <a:pos x="T8" y="T9"/>
                  </a:cxn>
                  <a:cxn ang="0">
                    <a:pos x="T10" y="T11"/>
                  </a:cxn>
                  <a:cxn ang="0">
                    <a:pos x="T12" y="T13"/>
                  </a:cxn>
                </a:cxnLst>
                <a:rect l="0" t="0" r="r" b="b"/>
                <a:pathLst>
                  <a:path w="33" h="363">
                    <a:moveTo>
                      <a:pt x="0" y="362"/>
                    </a:moveTo>
                    <a:lnTo>
                      <a:pt x="20" y="54"/>
                    </a:lnTo>
                    <a:lnTo>
                      <a:pt x="21" y="38"/>
                    </a:lnTo>
                    <a:lnTo>
                      <a:pt x="22" y="25"/>
                    </a:lnTo>
                    <a:lnTo>
                      <a:pt x="24" y="15"/>
                    </a:lnTo>
                    <a:lnTo>
                      <a:pt x="27" y="6"/>
                    </a:lnTo>
                    <a:lnTo>
                      <a:pt x="32" y="0"/>
                    </a:lnTo>
                  </a:path>
                </a:pathLst>
              </a:custGeom>
              <a:noFill/>
              <a:ln w="1905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1" name="Freeform 51"/>
              <p:cNvSpPr/>
              <p:nvPr/>
            </p:nvSpPr>
            <p:spPr bwMode="auto">
              <a:xfrm>
                <a:off x="1590" y="2276"/>
                <a:ext cx="86" cy="709"/>
              </a:xfrm>
              <a:custGeom>
                <a:avLst/>
                <a:gdLst>
                  <a:gd name="T0" fmla="*/ 0 w 86"/>
                  <a:gd name="T1" fmla="*/ 0 h 709"/>
                  <a:gd name="T2" fmla="*/ 7 w 86"/>
                  <a:gd name="T3" fmla="*/ 4 h 709"/>
                  <a:gd name="T4" fmla="*/ 12 w 86"/>
                  <a:gd name="T5" fmla="*/ 16 h 709"/>
                  <a:gd name="T6" fmla="*/ 14 w 86"/>
                  <a:gd name="T7" fmla="*/ 33 h 709"/>
                  <a:gd name="T8" fmla="*/ 15 w 86"/>
                  <a:gd name="T9" fmla="*/ 59 h 709"/>
                  <a:gd name="T10" fmla="*/ 43 w 86"/>
                  <a:gd name="T11" fmla="*/ 651 h 709"/>
                  <a:gd name="T12" fmla="*/ 45 w 86"/>
                  <a:gd name="T13" fmla="*/ 684 h 709"/>
                  <a:gd name="T14" fmla="*/ 47 w 86"/>
                  <a:gd name="T15" fmla="*/ 694 h 709"/>
                  <a:gd name="T16" fmla="*/ 53 w 86"/>
                  <a:gd name="T17" fmla="*/ 704 h 709"/>
                  <a:gd name="T18" fmla="*/ 57 w 86"/>
                  <a:gd name="T19" fmla="*/ 708 h 709"/>
                  <a:gd name="T20" fmla="*/ 63 w 86"/>
                  <a:gd name="T21" fmla="*/ 700 h 709"/>
                  <a:gd name="T22" fmla="*/ 67 w 86"/>
                  <a:gd name="T23" fmla="*/ 684 h 709"/>
                  <a:gd name="T24" fmla="*/ 85 w 86"/>
                  <a:gd name="T25" fmla="*/ 380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 h="709">
                    <a:moveTo>
                      <a:pt x="0" y="0"/>
                    </a:moveTo>
                    <a:lnTo>
                      <a:pt x="7" y="4"/>
                    </a:lnTo>
                    <a:lnTo>
                      <a:pt x="12" y="16"/>
                    </a:lnTo>
                    <a:lnTo>
                      <a:pt x="14" y="33"/>
                    </a:lnTo>
                    <a:lnTo>
                      <a:pt x="15" y="59"/>
                    </a:lnTo>
                    <a:lnTo>
                      <a:pt x="43" y="651"/>
                    </a:lnTo>
                    <a:lnTo>
                      <a:pt x="45" y="684"/>
                    </a:lnTo>
                    <a:lnTo>
                      <a:pt x="47" y="694"/>
                    </a:lnTo>
                    <a:lnTo>
                      <a:pt x="53" y="704"/>
                    </a:lnTo>
                    <a:lnTo>
                      <a:pt x="57" y="708"/>
                    </a:lnTo>
                    <a:lnTo>
                      <a:pt x="63" y="700"/>
                    </a:lnTo>
                    <a:lnTo>
                      <a:pt x="67" y="684"/>
                    </a:lnTo>
                    <a:lnTo>
                      <a:pt x="85" y="380"/>
                    </a:lnTo>
                  </a:path>
                </a:pathLst>
              </a:custGeom>
              <a:noFill/>
              <a:ln w="1905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5" name="Freeform 52"/>
            <p:cNvSpPr/>
            <p:nvPr/>
          </p:nvSpPr>
          <p:spPr bwMode="auto">
            <a:xfrm>
              <a:off x="1280" y="669"/>
              <a:ext cx="25" cy="144"/>
            </a:xfrm>
            <a:custGeom>
              <a:avLst/>
              <a:gdLst>
                <a:gd name="T0" fmla="*/ 0 w 35"/>
                <a:gd name="T1" fmla="*/ 294 h 294"/>
                <a:gd name="T2" fmla="*/ 22 w 35"/>
                <a:gd name="T3" fmla="*/ 40 h 294"/>
                <a:gd name="T4" fmla="*/ 24 w 35"/>
                <a:gd name="T5" fmla="*/ 28 h 294"/>
                <a:gd name="T6" fmla="*/ 25 w 35"/>
                <a:gd name="T7" fmla="*/ 19 h 294"/>
                <a:gd name="T8" fmla="*/ 26 w 35"/>
                <a:gd name="T9" fmla="*/ 11 h 294"/>
                <a:gd name="T10" fmla="*/ 30 w 35"/>
                <a:gd name="T11" fmla="*/ 4 h 294"/>
                <a:gd name="T12" fmla="*/ 35 w 35"/>
                <a:gd name="T13" fmla="*/ 0 h 294"/>
              </a:gdLst>
              <a:ahLst/>
              <a:cxnLst>
                <a:cxn ang="0">
                  <a:pos x="T0" y="T1"/>
                </a:cxn>
                <a:cxn ang="0">
                  <a:pos x="T2" y="T3"/>
                </a:cxn>
                <a:cxn ang="0">
                  <a:pos x="T4" y="T5"/>
                </a:cxn>
                <a:cxn ang="0">
                  <a:pos x="T6" y="T7"/>
                </a:cxn>
                <a:cxn ang="0">
                  <a:pos x="T8" y="T9"/>
                </a:cxn>
                <a:cxn ang="0">
                  <a:pos x="T10" y="T11"/>
                </a:cxn>
                <a:cxn ang="0">
                  <a:pos x="T12" y="T13"/>
                </a:cxn>
              </a:cxnLst>
              <a:rect l="0" t="0" r="r" b="b"/>
              <a:pathLst>
                <a:path w="35" h="294">
                  <a:moveTo>
                    <a:pt x="0" y="294"/>
                  </a:moveTo>
                  <a:lnTo>
                    <a:pt x="22" y="40"/>
                  </a:lnTo>
                  <a:lnTo>
                    <a:pt x="24" y="28"/>
                  </a:lnTo>
                  <a:lnTo>
                    <a:pt x="25" y="19"/>
                  </a:lnTo>
                  <a:lnTo>
                    <a:pt x="26" y="11"/>
                  </a:lnTo>
                  <a:lnTo>
                    <a:pt x="30" y="4"/>
                  </a:lnTo>
                  <a:lnTo>
                    <a:pt x="35" y="0"/>
                  </a:lnTo>
                </a:path>
              </a:pathLst>
            </a:custGeom>
            <a:noFill/>
            <a:ln w="1905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 name="Freeform 53"/>
            <p:cNvSpPr/>
            <p:nvPr/>
          </p:nvSpPr>
          <p:spPr bwMode="auto">
            <a:xfrm>
              <a:off x="1306" y="671"/>
              <a:ext cx="61" cy="259"/>
            </a:xfrm>
            <a:custGeom>
              <a:avLst/>
              <a:gdLst>
                <a:gd name="T0" fmla="*/ 0 w 85"/>
                <a:gd name="T1" fmla="*/ 0 h 709"/>
                <a:gd name="T2" fmla="*/ 7 w 85"/>
                <a:gd name="T3" fmla="*/ 4 h 709"/>
                <a:gd name="T4" fmla="*/ 12 w 85"/>
                <a:gd name="T5" fmla="*/ 16 h 709"/>
                <a:gd name="T6" fmla="*/ 14 w 85"/>
                <a:gd name="T7" fmla="*/ 33 h 709"/>
                <a:gd name="T8" fmla="*/ 15 w 85"/>
                <a:gd name="T9" fmla="*/ 59 h 709"/>
                <a:gd name="T10" fmla="*/ 42 w 85"/>
                <a:gd name="T11" fmla="*/ 651 h 709"/>
                <a:gd name="T12" fmla="*/ 45 w 85"/>
                <a:gd name="T13" fmla="*/ 684 h 709"/>
                <a:gd name="T14" fmla="*/ 47 w 85"/>
                <a:gd name="T15" fmla="*/ 694 h 709"/>
                <a:gd name="T16" fmla="*/ 52 w 85"/>
                <a:gd name="T17" fmla="*/ 704 h 709"/>
                <a:gd name="T18" fmla="*/ 57 w 85"/>
                <a:gd name="T19" fmla="*/ 708 h 709"/>
                <a:gd name="T20" fmla="*/ 62 w 85"/>
                <a:gd name="T21" fmla="*/ 700 h 709"/>
                <a:gd name="T22" fmla="*/ 66 w 85"/>
                <a:gd name="T23" fmla="*/ 684 h 709"/>
                <a:gd name="T24" fmla="*/ 84 w 85"/>
                <a:gd name="T25" fmla="*/ 380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5" h="709">
                  <a:moveTo>
                    <a:pt x="0" y="0"/>
                  </a:moveTo>
                  <a:lnTo>
                    <a:pt x="7" y="4"/>
                  </a:lnTo>
                  <a:lnTo>
                    <a:pt x="12" y="16"/>
                  </a:lnTo>
                  <a:lnTo>
                    <a:pt x="14" y="33"/>
                  </a:lnTo>
                  <a:lnTo>
                    <a:pt x="15" y="59"/>
                  </a:lnTo>
                  <a:lnTo>
                    <a:pt x="42" y="651"/>
                  </a:lnTo>
                  <a:lnTo>
                    <a:pt x="45" y="684"/>
                  </a:lnTo>
                  <a:lnTo>
                    <a:pt x="47" y="694"/>
                  </a:lnTo>
                  <a:lnTo>
                    <a:pt x="52" y="704"/>
                  </a:lnTo>
                  <a:lnTo>
                    <a:pt x="57" y="708"/>
                  </a:lnTo>
                  <a:lnTo>
                    <a:pt x="62" y="700"/>
                  </a:lnTo>
                  <a:lnTo>
                    <a:pt x="66" y="684"/>
                  </a:lnTo>
                  <a:lnTo>
                    <a:pt x="84" y="380"/>
                  </a:lnTo>
                </a:path>
              </a:pathLst>
            </a:custGeom>
            <a:noFill/>
            <a:ln w="1905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 name="Freeform 54"/>
            <p:cNvSpPr/>
            <p:nvPr/>
          </p:nvSpPr>
          <p:spPr bwMode="auto">
            <a:xfrm>
              <a:off x="1366" y="669"/>
              <a:ext cx="25" cy="137"/>
            </a:xfrm>
            <a:custGeom>
              <a:avLst/>
              <a:gdLst>
                <a:gd name="T0" fmla="*/ 0 w 35"/>
                <a:gd name="T1" fmla="*/ 279 h 279"/>
                <a:gd name="T2" fmla="*/ 22 w 35"/>
                <a:gd name="T3" fmla="*/ 40 h 279"/>
                <a:gd name="T4" fmla="*/ 23 w 35"/>
                <a:gd name="T5" fmla="*/ 28 h 279"/>
                <a:gd name="T6" fmla="*/ 24 w 35"/>
                <a:gd name="T7" fmla="*/ 19 h 279"/>
                <a:gd name="T8" fmla="*/ 26 w 35"/>
                <a:gd name="T9" fmla="*/ 11 h 279"/>
                <a:gd name="T10" fmla="*/ 30 w 35"/>
                <a:gd name="T11" fmla="*/ 4 h 279"/>
                <a:gd name="T12" fmla="*/ 35 w 35"/>
                <a:gd name="T13" fmla="*/ 0 h 279"/>
              </a:gdLst>
              <a:ahLst/>
              <a:cxnLst>
                <a:cxn ang="0">
                  <a:pos x="T0" y="T1"/>
                </a:cxn>
                <a:cxn ang="0">
                  <a:pos x="T2" y="T3"/>
                </a:cxn>
                <a:cxn ang="0">
                  <a:pos x="T4" y="T5"/>
                </a:cxn>
                <a:cxn ang="0">
                  <a:pos x="T6" y="T7"/>
                </a:cxn>
                <a:cxn ang="0">
                  <a:pos x="T8" y="T9"/>
                </a:cxn>
                <a:cxn ang="0">
                  <a:pos x="T10" y="T11"/>
                </a:cxn>
                <a:cxn ang="0">
                  <a:pos x="T12" y="T13"/>
                </a:cxn>
              </a:cxnLst>
              <a:rect l="0" t="0" r="r" b="b"/>
              <a:pathLst>
                <a:path w="35" h="279">
                  <a:moveTo>
                    <a:pt x="0" y="279"/>
                  </a:moveTo>
                  <a:lnTo>
                    <a:pt x="22" y="40"/>
                  </a:lnTo>
                  <a:lnTo>
                    <a:pt x="23" y="28"/>
                  </a:lnTo>
                  <a:lnTo>
                    <a:pt x="24" y="19"/>
                  </a:lnTo>
                  <a:lnTo>
                    <a:pt x="26" y="11"/>
                  </a:lnTo>
                  <a:lnTo>
                    <a:pt x="30" y="4"/>
                  </a:lnTo>
                  <a:lnTo>
                    <a:pt x="35" y="0"/>
                  </a:lnTo>
                </a:path>
              </a:pathLst>
            </a:custGeom>
            <a:noFill/>
            <a:ln w="1905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 name="Freeform 55"/>
            <p:cNvSpPr/>
            <p:nvPr/>
          </p:nvSpPr>
          <p:spPr bwMode="auto">
            <a:xfrm>
              <a:off x="1392" y="671"/>
              <a:ext cx="67" cy="259"/>
            </a:xfrm>
            <a:custGeom>
              <a:avLst/>
              <a:gdLst>
                <a:gd name="T0" fmla="*/ 0 w 96"/>
                <a:gd name="T1" fmla="*/ 0 h 530"/>
                <a:gd name="T2" fmla="*/ 7 w 96"/>
                <a:gd name="T3" fmla="*/ 3 h 530"/>
                <a:gd name="T4" fmla="*/ 12 w 96"/>
                <a:gd name="T5" fmla="*/ 12 h 530"/>
                <a:gd name="T6" fmla="*/ 14 w 96"/>
                <a:gd name="T7" fmla="*/ 25 h 530"/>
                <a:gd name="T8" fmla="*/ 15 w 96"/>
                <a:gd name="T9" fmla="*/ 44 h 530"/>
                <a:gd name="T10" fmla="*/ 42 w 96"/>
                <a:gd name="T11" fmla="*/ 488 h 530"/>
                <a:gd name="T12" fmla="*/ 45 w 96"/>
                <a:gd name="T13" fmla="*/ 512 h 530"/>
                <a:gd name="T14" fmla="*/ 47 w 96"/>
                <a:gd name="T15" fmla="*/ 520 h 530"/>
                <a:gd name="T16" fmla="*/ 52 w 96"/>
                <a:gd name="T17" fmla="*/ 527 h 530"/>
                <a:gd name="T18" fmla="*/ 57 w 96"/>
                <a:gd name="T19" fmla="*/ 530 h 530"/>
                <a:gd name="T20" fmla="*/ 62 w 96"/>
                <a:gd name="T21" fmla="*/ 524 h 530"/>
                <a:gd name="T22" fmla="*/ 66 w 96"/>
                <a:gd name="T23" fmla="*/ 512 h 530"/>
                <a:gd name="T24" fmla="*/ 96 w 96"/>
                <a:gd name="T25" fmla="*/ 285 h 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6" h="530">
                  <a:moveTo>
                    <a:pt x="0" y="0"/>
                  </a:moveTo>
                  <a:lnTo>
                    <a:pt x="7" y="3"/>
                  </a:lnTo>
                  <a:lnTo>
                    <a:pt x="12" y="12"/>
                  </a:lnTo>
                  <a:lnTo>
                    <a:pt x="14" y="25"/>
                  </a:lnTo>
                  <a:lnTo>
                    <a:pt x="15" y="44"/>
                  </a:lnTo>
                  <a:lnTo>
                    <a:pt x="42" y="488"/>
                  </a:lnTo>
                  <a:lnTo>
                    <a:pt x="45" y="512"/>
                  </a:lnTo>
                  <a:lnTo>
                    <a:pt x="47" y="520"/>
                  </a:lnTo>
                  <a:lnTo>
                    <a:pt x="52" y="527"/>
                  </a:lnTo>
                  <a:lnTo>
                    <a:pt x="57" y="530"/>
                  </a:lnTo>
                  <a:lnTo>
                    <a:pt x="62" y="524"/>
                  </a:lnTo>
                  <a:lnTo>
                    <a:pt x="66" y="512"/>
                  </a:lnTo>
                  <a:lnTo>
                    <a:pt x="96" y="285"/>
                  </a:lnTo>
                </a:path>
              </a:pathLst>
            </a:custGeom>
            <a:noFill/>
            <a:ln w="1905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9" name="Freeform 56"/>
            <p:cNvSpPr/>
            <p:nvPr/>
          </p:nvSpPr>
          <p:spPr bwMode="auto">
            <a:xfrm>
              <a:off x="2817" y="672"/>
              <a:ext cx="24" cy="133"/>
            </a:xfrm>
            <a:custGeom>
              <a:avLst/>
              <a:gdLst>
                <a:gd name="T0" fmla="*/ 0 w 33"/>
                <a:gd name="T1" fmla="*/ 362 h 363"/>
                <a:gd name="T2" fmla="*/ 20 w 33"/>
                <a:gd name="T3" fmla="*/ 54 h 363"/>
                <a:gd name="T4" fmla="*/ 21 w 33"/>
                <a:gd name="T5" fmla="*/ 38 h 363"/>
                <a:gd name="T6" fmla="*/ 22 w 33"/>
                <a:gd name="T7" fmla="*/ 25 h 363"/>
                <a:gd name="T8" fmla="*/ 24 w 33"/>
                <a:gd name="T9" fmla="*/ 15 h 363"/>
                <a:gd name="T10" fmla="*/ 27 w 33"/>
                <a:gd name="T11" fmla="*/ 6 h 363"/>
                <a:gd name="T12" fmla="*/ 32 w 33"/>
                <a:gd name="T13" fmla="*/ 0 h 363"/>
              </a:gdLst>
              <a:ahLst/>
              <a:cxnLst>
                <a:cxn ang="0">
                  <a:pos x="T0" y="T1"/>
                </a:cxn>
                <a:cxn ang="0">
                  <a:pos x="T2" y="T3"/>
                </a:cxn>
                <a:cxn ang="0">
                  <a:pos x="T4" y="T5"/>
                </a:cxn>
                <a:cxn ang="0">
                  <a:pos x="T6" y="T7"/>
                </a:cxn>
                <a:cxn ang="0">
                  <a:pos x="T8" y="T9"/>
                </a:cxn>
                <a:cxn ang="0">
                  <a:pos x="T10" y="T11"/>
                </a:cxn>
                <a:cxn ang="0">
                  <a:pos x="T12" y="T13"/>
                </a:cxn>
              </a:cxnLst>
              <a:rect l="0" t="0" r="r" b="b"/>
              <a:pathLst>
                <a:path w="33" h="363">
                  <a:moveTo>
                    <a:pt x="0" y="362"/>
                  </a:moveTo>
                  <a:lnTo>
                    <a:pt x="20" y="54"/>
                  </a:lnTo>
                  <a:lnTo>
                    <a:pt x="21" y="38"/>
                  </a:lnTo>
                  <a:lnTo>
                    <a:pt x="22" y="25"/>
                  </a:lnTo>
                  <a:lnTo>
                    <a:pt x="24" y="15"/>
                  </a:lnTo>
                  <a:lnTo>
                    <a:pt x="27" y="6"/>
                  </a:lnTo>
                  <a:lnTo>
                    <a:pt x="32" y="0"/>
                  </a:lnTo>
                </a:path>
              </a:pathLst>
            </a:custGeom>
            <a:noFill/>
            <a:ln w="1905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 name="Freeform 57"/>
            <p:cNvSpPr/>
            <p:nvPr/>
          </p:nvSpPr>
          <p:spPr bwMode="auto">
            <a:xfrm>
              <a:off x="2841" y="673"/>
              <a:ext cx="60" cy="260"/>
            </a:xfrm>
            <a:custGeom>
              <a:avLst/>
              <a:gdLst>
                <a:gd name="T0" fmla="*/ 0 w 85"/>
                <a:gd name="T1" fmla="*/ 0 h 530"/>
                <a:gd name="T2" fmla="*/ 7 w 85"/>
                <a:gd name="T3" fmla="*/ 3 h 530"/>
                <a:gd name="T4" fmla="*/ 12 w 85"/>
                <a:gd name="T5" fmla="*/ 12 h 530"/>
                <a:gd name="T6" fmla="*/ 14 w 85"/>
                <a:gd name="T7" fmla="*/ 25 h 530"/>
                <a:gd name="T8" fmla="*/ 15 w 85"/>
                <a:gd name="T9" fmla="*/ 44 h 530"/>
                <a:gd name="T10" fmla="*/ 43 w 85"/>
                <a:gd name="T11" fmla="*/ 488 h 530"/>
                <a:gd name="T12" fmla="*/ 45 w 85"/>
                <a:gd name="T13" fmla="*/ 512 h 530"/>
                <a:gd name="T14" fmla="*/ 47 w 85"/>
                <a:gd name="T15" fmla="*/ 520 h 530"/>
                <a:gd name="T16" fmla="*/ 53 w 85"/>
                <a:gd name="T17" fmla="*/ 527 h 530"/>
                <a:gd name="T18" fmla="*/ 57 w 85"/>
                <a:gd name="T19" fmla="*/ 530 h 530"/>
                <a:gd name="T20" fmla="*/ 63 w 85"/>
                <a:gd name="T21" fmla="*/ 524 h 530"/>
                <a:gd name="T22" fmla="*/ 67 w 85"/>
                <a:gd name="T23" fmla="*/ 512 h 530"/>
                <a:gd name="T24" fmla="*/ 85 w 85"/>
                <a:gd name="T25" fmla="*/ 270 h 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5" h="530">
                  <a:moveTo>
                    <a:pt x="0" y="0"/>
                  </a:moveTo>
                  <a:lnTo>
                    <a:pt x="7" y="3"/>
                  </a:lnTo>
                  <a:lnTo>
                    <a:pt x="12" y="12"/>
                  </a:lnTo>
                  <a:lnTo>
                    <a:pt x="14" y="25"/>
                  </a:lnTo>
                  <a:lnTo>
                    <a:pt x="15" y="44"/>
                  </a:lnTo>
                  <a:lnTo>
                    <a:pt x="43" y="488"/>
                  </a:lnTo>
                  <a:lnTo>
                    <a:pt x="45" y="512"/>
                  </a:lnTo>
                  <a:lnTo>
                    <a:pt x="47" y="520"/>
                  </a:lnTo>
                  <a:lnTo>
                    <a:pt x="53" y="527"/>
                  </a:lnTo>
                  <a:lnTo>
                    <a:pt x="57" y="530"/>
                  </a:lnTo>
                  <a:lnTo>
                    <a:pt x="63" y="524"/>
                  </a:lnTo>
                  <a:lnTo>
                    <a:pt x="67" y="512"/>
                  </a:lnTo>
                  <a:lnTo>
                    <a:pt x="85" y="270"/>
                  </a:lnTo>
                </a:path>
              </a:pathLst>
            </a:custGeom>
            <a:noFill/>
            <a:ln w="1905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 name="Freeform 58"/>
            <p:cNvSpPr/>
            <p:nvPr/>
          </p:nvSpPr>
          <p:spPr bwMode="auto">
            <a:xfrm>
              <a:off x="2901" y="672"/>
              <a:ext cx="24" cy="133"/>
            </a:xfrm>
            <a:custGeom>
              <a:avLst/>
              <a:gdLst>
                <a:gd name="T0" fmla="*/ 0 w 32"/>
                <a:gd name="T1" fmla="*/ 362 h 363"/>
                <a:gd name="T2" fmla="*/ 19 w 32"/>
                <a:gd name="T3" fmla="*/ 54 h 363"/>
                <a:gd name="T4" fmla="*/ 20 w 32"/>
                <a:gd name="T5" fmla="*/ 38 h 363"/>
                <a:gd name="T6" fmla="*/ 21 w 32"/>
                <a:gd name="T7" fmla="*/ 25 h 363"/>
                <a:gd name="T8" fmla="*/ 23 w 32"/>
                <a:gd name="T9" fmla="*/ 15 h 363"/>
                <a:gd name="T10" fmla="*/ 27 w 32"/>
                <a:gd name="T11" fmla="*/ 6 h 363"/>
                <a:gd name="T12" fmla="*/ 31 w 32"/>
                <a:gd name="T13" fmla="*/ 0 h 363"/>
              </a:gdLst>
              <a:ahLst/>
              <a:cxnLst>
                <a:cxn ang="0">
                  <a:pos x="T0" y="T1"/>
                </a:cxn>
                <a:cxn ang="0">
                  <a:pos x="T2" y="T3"/>
                </a:cxn>
                <a:cxn ang="0">
                  <a:pos x="T4" y="T5"/>
                </a:cxn>
                <a:cxn ang="0">
                  <a:pos x="T6" y="T7"/>
                </a:cxn>
                <a:cxn ang="0">
                  <a:pos x="T8" y="T9"/>
                </a:cxn>
                <a:cxn ang="0">
                  <a:pos x="T10" y="T11"/>
                </a:cxn>
                <a:cxn ang="0">
                  <a:pos x="T12" y="T13"/>
                </a:cxn>
              </a:cxnLst>
              <a:rect l="0" t="0" r="r" b="b"/>
              <a:pathLst>
                <a:path w="32" h="363">
                  <a:moveTo>
                    <a:pt x="0" y="362"/>
                  </a:moveTo>
                  <a:lnTo>
                    <a:pt x="19" y="54"/>
                  </a:lnTo>
                  <a:lnTo>
                    <a:pt x="20" y="38"/>
                  </a:lnTo>
                  <a:lnTo>
                    <a:pt x="21" y="25"/>
                  </a:lnTo>
                  <a:lnTo>
                    <a:pt x="23" y="15"/>
                  </a:lnTo>
                  <a:lnTo>
                    <a:pt x="27" y="6"/>
                  </a:lnTo>
                  <a:lnTo>
                    <a:pt x="31" y="0"/>
                  </a:lnTo>
                </a:path>
              </a:pathLst>
            </a:custGeom>
            <a:noFill/>
            <a:ln w="1905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 name="Freeform 59"/>
            <p:cNvSpPr/>
            <p:nvPr/>
          </p:nvSpPr>
          <p:spPr bwMode="auto">
            <a:xfrm>
              <a:off x="2925" y="673"/>
              <a:ext cx="61" cy="260"/>
            </a:xfrm>
            <a:custGeom>
              <a:avLst/>
              <a:gdLst>
                <a:gd name="T0" fmla="*/ 0 w 87"/>
                <a:gd name="T1" fmla="*/ 0 h 530"/>
                <a:gd name="T2" fmla="*/ 7 w 87"/>
                <a:gd name="T3" fmla="*/ 3 h 530"/>
                <a:gd name="T4" fmla="*/ 12 w 87"/>
                <a:gd name="T5" fmla="*/ 12 h 530"/>
                <a:gd name="T6" fmla="*/ 14 w 87"/>
                <a:gd name="T7" fmla="*/ 25 h 530"/>
                <a:gd name="T8" fmla="*/ 15 w 87"/>
                <a:gd name="T9" fmla="*/ 44 h 530"/>
                <a:gd name="T10" fmla="*/ 42 w 87"/>
                <a:gd name="T11" fmla="*/ 488 h 530"/>
                <a:gd name="T12" fmla="*/ 45 w 87"/>
                <a:gd name="T13" fmla="*/ 512 h 530"/>
                <a:gd name="T14" fmla="*/ 47 w 87"/>
                <a:gd name="T15" fmla="*/ 520 h 530"/>
                <a:gd name="T16" fmla="*/ 52 w 87"/>
                <a:gd name="T17" fmla="*/ 527 h 530"/>
                <a:gd name="T18" fmla="*/ 57 w 87"/>
                <a:gd name="T19" fmla="*/ 530 h 530"/>
                <a:gd name="T20" fmla="*/ 62 w 87"/>
                <a:gd name="T21" fmla="*/ 524 h 530"/>
                <a:gd name="T22" fmla="*/ 66 w 87"/>
                <a:gd name="T23" fmla="*/ 512 h 530"/>
                <a:gd name="T24" fmla="*/ 87 w 87"/>
                <a:gd name="T25" fmla="*/ 264 h 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7" h="530">
                  <a:moveTo>
                    <a:pt x="0" y="0"/>
                  </a:moveTo>
                  <a:lnTo>
                    <a:pt x="7" y="3"/>
                  </a:lnTo>
                  <a:lnTo>
                    <a:pt x="12" y="12"/>
                  </a:lnTo>
                  <a:lnTo>
                    <a:pt x="14" y="25"/>
                  </a:lnTo>
                  <a:lnTo>
                    <a:pt x="15" y="44"/>
                  </a:lnTo>
                  <a:lnTo>
                    <a:pt x="42" y="488"/>
                  </a:lnTo>
                  <a:lnTo>
                    <a:pt x="45" y="512"/>
                  </a:lnTo>
                  <a:lnTo>
                    <a:pt x="47" y="520"/>
                  </a:lnTo>
                  <a:lnTo>
                    <a:pt x="52" y="527"/>
                  </a:lnTo>
                  <a:lnTo>
                    <a:pt x="57" y="530"/>
                  </a:lnTo>
                  <a:lnTo>
                    <a:pt x="62" y="524"/>
                  </a:lnTo>
                  <a:lnTo>
                    <a:pt x="66" y="512"/>
                  </a:lnTo>
                  <a:lnTo>
                    <a:pt x="87" y="264"/>
                  </a:lnTo>
                </a:path>
              </a:pathLst>
            </a:custGeom>
            <a:noFill/>
            <a:ln w="1905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 name="Freeform 60"/>
            <p:cNvSpPr/>
            <p:nvPr/>
          </p:nvSpPr>
          <p:spPr bwMode="auto">
            <a:xfrm>
              <a:off x="2985" y="670"/>
              <a:ext cx="24" cy="133"/>
            </a:xfrm>
            <a:custGeom>
              <a:avLst/>
              <a:gdLst>
                <a:gd name="T0" fmla="*/ 0 w 34"/>
                <a:gd name="T1" fmla="*/ 362 h 363"/>
                <a:gd name="T2" fmla="*/ 20 w 34"/>
                <a:gd name="T3" fmla="*/ 54 h 363"/>
                <a:gd name="T4" fmla="*/ 22 w 34"/>
                <a:gd name="T5" fmla="*/ 38 h 363"/>
                <a:gd name="T6" fmla="*/ 23 w 34"/>
                <a:gd name="T7" fmla="*/ 25 h 363"/>
                <a:gd name="T8" fmla="*/ 24 w 34"/>
                <a:gd name="T9" fmla="*/ 15 h 363"/>
                <a:gd name="T10" fmla="*/ 28 w 34"/>
                <a:gd name="T11" fmla="*/ 6 h 363"/>
                <a:gd name="T12" fmla="*/ 33 w 34"/>
                <a:gd name="T13" fmla="*/ 0 h 363"/>
              </a:gdLst>
              <a:ahLst/>
              <a:cxnLst>
                <a:cxn ang="0">
                  <a:pos x="T0" y="T1"/>
                </a:cxn>
                <a:cxn ang="0">
                  <a:pos x="T2" y="T3"/>
                </a:cxn>
                <a:cxn ang="0">
                  <a:pos x="T4" y="T5"/>
                </a:cxn>
                <a:cxn ang="0">
                  <a:pos x="T6" y="T7"/>
                </a:cxn>
                <a:cxn ang="0">
                  <a:pos x="T8" y="T9"/>
                </a:cxn>
                <a:cxn ang="0">
                  <a:pos x="T10" y="T11"/>
                </a:cxn>
                <a:cxn ang="0">
                  <a:pos x="T12" y="T13"/>
                </a:cxn>
              </a:cxnLst>
              <a:rect l="0" t="0" r="r" b="b"/>
              <a:pathLst>
                <a:path w="34" h="363">
                  <a:moveTo>
                    <a:pt x="0" y="362"/>
                  </a:moveTo>
                  <a:lnTo>
                    <a:pt x="20" y="54"/>
                  </a:lnTo>
                  <a:lnTo>
                    <a:pt x="22" y="38"/>
                  </a:lnTo>
                  <a:lnTo>
                    <a:pt x="23" y="25"/>
                  </a:lnTo>
                  <a:lnTo>
                    <a:pt x="24" y="15"/>
                  </a:lnTo>
                  <a:lnTo>
                    <a:pt x="28" y="6"/>
                  </a:lnTo>
                  <a:lnTo>
                    <a:pt x="33" y="0"/>
                  </a:lnTo>
                </a:path>
              </a:pathLst>
            </a:custGeom>
            <a:noFill/>
            <a:ln w="1905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 name="Freeform 61"/>
            <p:cNvSpPr/>
            <p:nvPr/>
          </p:nvSpPr>
          <p:spPr bwMode="auto">
            <a:xfrm>
              <a:off x="3009" y="671"/>
              <a:ext cx="61" cy="260"/>
            </a:xfrm>
            <a:custGeom>
              <a:avLst/>
              <a:gdLst>
                <a:gd name="T0" fmla="*/ 0 w 85"/>
                <a:gd name="T1" fmla="*/ 0 h 530"/>
                <a:gd name="T2" fmla="*/ 7 w 85"/>
                <a:gd name="T3" fmla="*/ 3 h 530"/>
                <a:gd name="T4" fmla="*/ 12 w 85"/>
                <a:gd name="T5" fmla="*/ 12 h 530"/>
                <a:gd name="T6" fmla="*/ 13 w 85"/>
                <a:gd name="T7" fmla="*/ 25 h 530"/>
                <a:gd name="T8" fmla="*/ 15 w 85"/>
                <a:gd name="T9" fmla="*/ 44 h 530"/>
                <a:gd name="T10" fmla="*/ 42 w 85"/>
                <a:gd name="T11" fmla="*/ 488 h 530"/>
                <a:gd name="T12" fmla="*/ 44 w 85"/>
                <a:gd name="T13" fmla="*/ 512 h 530"/>
                <a:gd name="T14" fmla="*/ 46 w 85"/>
                <a:gd name="T15" fmla="*/ 520 h 530"/>
                <a:gd name="T16" fmla="*/ 52 w 85"/>
                <a:gd name="T17" fmla="*/ 527 h 530"/>
                <a:gd name="T18" fmla="*/ 56 w 85"/>
                <a:gd name="T19" fmla="*/ 530 h 530"/>
                <a:gd name="T20" fmla="*/ 62 w 85"/>
                <a:gd name="T21" fmla="*/ 524 h 530"/>
                <a:gd name="T22" fmla="*/ 65 w 85"/>
                <a:gd name="T23" fmla="*/ 512 h 530"/>
                <a:gd name="T24" fmla="*/ 85 w 85"/>
                <a:gd name="T25" fmla="*/ 274 h 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5" h="530">
                  <a:moveTo>
                    <a:pt x="0" y="0"/>
                  </a:moveTo>
                  <a:lnTo>
                    <a:pt x="7" y="3"/>
                  </a:lnTo>
                  <a:lnTo>
                    <a:pt x="12" y="12"/>
                  </a:lnTo>
                  <a:lnTo>
                    <a:pt x="13" y="25"/>
                  </a:lnTo>
                  <a:lnTo>
                    <a:pt x="15" y="44"/>
                  </a:lnTo>
                  <a:lnTo>
                    <a:pt x="42" y="488"/>
                  </a:lnTo>
                  <a:lnTo>
                    <a:pt x="44" y="512"/>
                  </a:lnTo>
                  <a:lnTo>
                    <a:pt x="46" y="520"/>
                  </a:lnTo>
                  <a:lnTo>
                    <a:pt x="52" y="527"/>
                  </a:lnTo>
                  <a:lnTo>
                    <a:pt x="56" y="530"/>
                  </a:lnTo>
                  <a:lnTo>
                    <a:pt x="62" y="524"/>
                  </a:lnTo>
                  <a:lnTo>
                    <a:pt x="65" y="512"/>
                  </a:lnTo>
                  <a:lnTo>
                    <a:pt x="85" y="274"/>
                  </a:lnTo>
                </a:path>
              </a:pathLst>
            </a:custGeom>
            <a:noFill/>
            <a:ln w="1905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35" name="Group 62"/>
            <p:cNvGrpSpPr/>
            <p:nvPr/>
          </p:nvGrpSpPr>
          <p:grpSpPr bwMode="auto">
            <a:xfrm>
              <a:off x="3069" y="670"/>
              <a:ext cx="85" cy="261"/>
              <a:chOff x="4190" y="2269"/>
              <a:chExt cx="119" cy="713"/>
            </a:xfrm>
          </p:grpSpPr>
          <p:sp>
            <p:nvSpPr>
              <p:cNvPr id="78" name="Freeform 63"/>
              <p:cNvSpPr/>
              <p:nvPr/>
            </p:nvSpPr>
            <p:spPr bwMode="auto">
              <a:xfrm>
                <a:off x="4190" y="2269"/>
                <a:ext cx="35" cy="363"/>
              </a:xfrm>
              <a:custGeom>
                <a:avLst/>
                <a:gdLst>
                  <a:gd name="T0" fmla="*/ 0 w 35"/>
                  <a:gd name="T1" fmla="*/ 362 h 363"/>
                  <a:gd name="T2" fmla="*/ 21 w 35"/>
                  <a:gd name="T3" fmla="*/ 54 h 363"/>
                  <a:gd name="T4" fmla="*/ 22 w 35"/>
                  <a:gd name="T5" fmla="*/ 38 h 363"/>
                  <a:gd name="T6" fmla="*/ 23 w 35"/>
                  <a:gd name="T7" fmla="*/ 25 h 363"/>
                  <a:gd name="T8" fmla="*/ 25 w 35"/>
                  <a:gd name="T9" fmla="*/ 15 h 363"/>
                  <a:gd name="T10" fmla="*/ 29 w 35"/>
                  <a:gd name="T11" fmla="*/ 6 h 363"/>
                  <a:gd name="T12" fmla="*/ 34 w 35"/>
                  <a:gd name="T13" fmla="*/ 0 h 363"/>
                </a:gdLst>
                <a:ahLst/>
                <a:cxnLst>
                  <a:cxn ang="0">
                    <a:pos x="T0" y="T1"/>
                  </a:cxn>
                  <a:cxn ang="0">
                    <a:pos x="T2" y="T3"/>
                  </a:cxn>
                  <a:cxn ang="0">
                    <a:pos x="T4" y="T5"/>
                  </a:cxn>
                  <a:cxn ang="0">
                    <a:pos x="T6" y="T7"/>
                  </a:cxn>
                  <a:cxn ang="0">
                    <a:pos x="T8" y="T9"/>
                  </a:cxn>
                  <a:cxn ang="0">
                    <a:pos x="T10" y="T11"/>
                  </a:cxn>
                  <a:cxn ang="0">
                    <a:pos x="T12" y="T13"/>
                  </a:cxn>
                </a:cxnLst>
                <a:rect l="0" t="0" r="r" b="b"/>
                <a:pathLst>
                  <a:path w="35" h="363">
                    <a:moveTo>
                      <a:pt x="0" y="362"/>
                    </a:moveTo>
                    <a:lnTo>
                      <a:pt x="21" y="54"/>
                    </a:lnTo>
                    <a:lnTo>
                      <a:pt x="22" y="38"/>
                    </a:lnTo>
                    <a:lnTo>
                      <a:pt x="23" y="25"/>
                    </a:lnTo>
                    <a:lnTo>
                      <a:pt x="25" y="15"/>
                    </a:lnTo>
                    <a:lnTo>
                      <a:pt x="29" y="6"/>
                    </a:lnTo>
                    <a:lnTo>
                      <a:pt x="34" y="0"/>
                    </a:lnTo>
                  </a:path>
                </a:pathLst>
              </a:custGeom>
              <a:noFill/>
              <a:ln w="1905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9" name="Freeform 64"/>
              <p:cNvSpPr/>
              <p:nvPr/>
            </p:nvSpPr>
            <p:spPr bwMode="auto">
              <a:xfrm>
                <a:off x="4225" y="2273"/>
                <a:ext cx="84" cy="709"/>
              </a:xfrm>
              <a:custGeom>
                <a:avLst/>
                <a:gdLst>
                  <a:gd name="T0" fmla="*/ 0 w 84"/>
                  <a:gd name="T1" fmla="*/ 0 h 709"/>
                  <a:gd name="T2" fmla="*/ 7 w 84"/>
                  <a:gd name="T3" fmla="*/ 4 h 709"/>
                  <a:gd name="T4" fmla="*/ 12 w 84"/>
                  <a:gd name="T5" fmla="*/ 16 h 709"/>
                  <a:gd name="T6" fmla="*/ 13 w 84"/>
                  <a:gd name="T7" fmla="*/ 33 h 709"/>
                  <a:gd name="T8" fmla="*/ 15 w 84"/>
                  <a:gd name="T9" fmla="*/ 59 h 709"/>
                  <a:gd name="T10" fmla="*/ 42 w 84"/>
                  <a:gd name="T11" fmla="*/ 651 h 709"/>
                  <a:gd name="T12" fmla="*/ 44 w 84"/>
                  <a:gd name="T13" fmla="*/ 684 h 709"/>
                  <a:gd name="T14" fmla="*/ 46 w 84"/>
                  <a:gd name="T15" fmla="*/ 694 h 709"/>
                  <a:gd name="T16" fmla="*/ 52 w 84"/>
                  <a:gd name="T17" fmla="*/ 704 h 709"/>
                  <a:gd name="T18" fmla="*/ 56 w 84"/>
                  <a:gd name="T19" fmla="*/ 708 h 709"/>
                  <a:gd name="T20" fmla="*/ 62 w 84"/>
                  <a:gd name="T21" fmla="*/ 700 h 709"/>
                  <a:gd name="T22" fmla="*/ 65 w 84"/>
                  <a:gd name="T23" fmla="*/ 684 h 709"/>
                  <a:gd name="T24" fmla="*/ 83 w 84"/>
                  <a:gd name="T25" fmla="*/ 380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 h="709">
                    <a:moveTo>
                      <a:pt x="0" y="0"/>
                    </a:moveTo>
                    <a:lnTo>
                      <a:pt x="7" y="4"/>
                    </a:lnTo>
                    <a:lnTo>
                      <a:pt x="12" y="16"/>
                    </a:lnTo>
                    <a:lnTo>
                      <a:pt x="13" y="33"/>
                    </a:lnTo>
                    <a:lnTo>
                      <a:pt x="15" y="59"/>
                    </a:lnTo>
                    <a:lnTo>
                      <a:pt x="42" y="651"/>
                    </a:lnTo>
                    <a:lnTo>
                      <a:pt x="44" y="684"/>
                    </a:lnTo>
                    <a:lnTo>
                      <a:pt x="46" y="694"/>
                    </a:lnTo>
                    <a:lnTo>
                      <a:pt x="52" y="704"/>
                    </a:lnTo>
                    <a:lnTo>
                      <a:pt x="56" y="708"/>
                    </a:lnTo>
                    <a:lnTo>
                      <a:pt x="62" y="700"/>
                    </a:lnTo>
                    <a:lnTo>
                      <a:pt x="65" y="684"/>
                    </a:lnTo>
                    <a:lnTo>
                      <a:pt x="83" y="380"/>
                    </a:lnTo>
                  </a:path>
                </a:pathLst>
              </a:custGeom>
              <a:noFill/>
              <a:ln w="1905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36" name="Freeform 65"/>
            <p:cNvSpPr/>
            <p:nvPr/>
          </p:nvSpPr>
          <p:spPr bwMode="auto">
            <a:xfrm>
              <a:off x="2480" y="672"/>
              <a:ext cx="23" cy="133"/>
            </a:xfrm>
            <a:custGeom>
              <a:avLst/>
              <a:gdLst>
                <a:gd name="T0" fmla="*/ 0 w 33"/>
                <a:gd name="T1" fmla="*/ 362 h 363"/>
                <a:gd name="T2" fmla="*/ 20 w 33"/>
                <a:gd name="T3" fmla="*/ 54 h 363"/>
                <a:gd name="T4" fmla="*/ 21 w 33"/>
                <a:gd name="T5" fmla="*/ 38 h 363"/>
                <a:gd name="T6" fmla="*/ 22 w 33"/>
                <a:gd name="T7" fmla="*/ 25 h 363"/>
                <a:gd name="T8" fmla="*/ 24 w 33"/>
                <a:gd name="T9" fmla="*/ 15 h 363"/>
                <a:gd name="T10" fmla="*/ 27 w 33"/>
                <a:gd name="T11" fmla="*/ 6 h 363"/>
                <a:gd name="T12" fmla="*/ 32 w 33"/>
                <a:gd name="T13" fmla="*/ 0 h 363"/>
              </a:gdLst>
              <a:ahLst/>
              <a:cxnLst>
                <a:cxn ang="0">
                  <a:pos x="T0" y="T1"/>
                </a:cxn>
                <a:cxn ang="0">
                  <a:pos x="T2" y="T3"/>
                </a:cxn>
                <a:cxn ang="0">
                  <a:pos x="T4" y="T5"/>
                </a:cxn>
                <a:cxn ang="0">
                  <a:pos x="T6" y="T7"/>
                </a:cxn>
                <a:cxn ang="0">
                  <a:pos x="T8" y="T9"/>
                </a:cxn>
                <a:cxn ang="0">
                  <a:pos x="T10" y="T11"/>
                </a:cxn>
                <a:cxn ang="0">
                  <a:pos x="T12" y="T13"/>
                </a:cxn>
              </a:cxnLst>
              <a:rect l="0" t="0" r="r" b="b"/>
              <a:pathLst>
                <a:path w="33" h="363">
                  <a:moveTo>
                    <a:pt x="0" y="362"/>
                  </a:moveTo>
                  <a:lnTo>
                    <a:pt x="20" y="54"/>
                  </a:lnTo>
                  <a:lnTo>
                    <a:pt x="21" y="38"/>
                  </a:lnTo>
                  <a:lnTo>
                    <a:pt x="22" y="25"/>
                  </a:lnTo>
                  <a:lnTo>
                    <a:pt x="24" y="15"/>
                  </a:lnTo>
                  <a:lnTo>
                    <a:pt x="27" y="6"/>
                  </a:lnTo>
                  <a:lnTo>
                    <a:pt x="32" y="0"/>
                  </a:lnTo>
                </a:path>
              </a:pathLst>
            </a:custGeom>
            <a:noFill/>
            <a:ln w="1905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 name="Freeform 66"/>
            <p:cNvSpPr/>
            <p:nvPr/>
          </p:nvSpPr>
          <p:spPr bwMode="auto">
            <a:xfrm>
              <a:off x="2503" y="673"/>
              <a:ext cx="63" cy="260"/>
            </a:xfrm>
            <a:custGeom>
              <a:avLst/>
              <a:gdLst>
                <a:gd name="T0" fmla="*/ 0 w 89"/>
                <a:gd name="T1" fmla="*/ 0 h 530"/>
                <a:gd name="T2" fmla="*/ 7 w 89"/>
                <a:gd name="T3" fmla="*/ 3 h 530"/>
                <a:gd name="T4" fmla="*/ 12 w 89"/>
                <a:gd name="T5" fmla="*/ 12 h 530"/>
                <a:gd name="T6" fmla="*/ 14 w 89"/>
                <a:gd name="T7" fmla="*/ 25 h 530"/>
                <a:gd name="T8" fmla="*/ 15 w 89"/>
                <a:gd name="T9" fmla="*/ 44 h 530"/>
                <a:gd name="T10" fmla="*/ 43 w 89"/>
                <a:gd name="T11" fmla="*/ 488 h 530"/>
                <a:gd name="T12" fmla="*/ 45 w 89"/>
                <a:gd name="T13" fmla="*/ 512 h 530"/>
                <a:gd name="T14" fmla="*/ 47 w 89"/>
                <a:gd name="T15" fmla="*/ 520 h 530"/>
                <a:gd name="T16" fmla="*/ 53 w 89"/>
                <a:gd name="T17" fmla="*/ 527 h 530"/>
                <a:gd name="T18" fmla="*/ 57 w 89"/>
                <a:gd name="T19" fmla="*/ 530 h 530"/>
                <a:gd name="T20" fmla="*/ 63 w 89"/>
                <a:gd name="T21" fmla="*/ 524 h 530"/>
                <a:gd name="T22" fmla="*/ 67 w 89"/>
                <a:gd name="T23" fmla="*/ 512 h 530"/>
                <a:gd name="T24" fmla="*/ 89 w 89"/>
                <a:gd name="T25" fmla="*/ 264 h 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9" h="530">
                  <a:moveTo>
                    <a:pt x="0" y="0"/>
                  </a:moveTo>
                  <a:lnTo>
                    <a:pt x="7" y="3"/>
                  </a:lnTo>
                  <a:lnTo>
                    <a:pt x="12" y="12"/>
                  </a:lnTo>
                  <a:lnTo>
                    <a:pt x="14" y="25"/>
                  </a:lnTo>
                  <a:lnTo>
                    <a:pt x="15" y="44"/>
                  </a:lnTo>
                  <a:lnTo>
                    <a:pt x="43" y="488"/>
                  </a:lnTo>
                  <a:lnTo>
                    <a:pt x="45" y="512"/>
                  </a:lnTo>
                  <a:lnTo>
                    <a:pt x="47" y="520"/>
                  </a:lnTo>
                  <a:lnTo>
                    <a:pt x="53" y="527"/>
                  </a:lnTo>
                  <a:lnTo>
                    <a:pt x="57" y="530"/>
                  </a:lnTo>
                  <a:lnTo>
                    <a:pt x="63" y="524"/>
                  </a:lnTo>
                  <a:lnTo>
                    <a:pt x="67" y="512"/>
                  </a:lnTo>
                  <a:lnTo>
                    <a:pt x="89" y="264"/>
                  </a:lnTo>
                </a:path>
              </a:pathLst>
            </a:custGeom>
            <a:noFill/>
            <a:ln w="1905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8" name="Freeform 67"/>
            <p:cNvSpPr/>
            <p:nvPr/>
          </p:nvSpPr>
          <p:spPr bwMode="auto">
            <a:xfrm>
              <a:off x="2564" y="672"/>
              <a:ext cx="23" cy="133"/>
            </a:xfrm>
            <a:custGeom>
              <a:avLst/>
              <a:gdLst>
                <a:gd name="T0" fmla="*/ 0 w 32"/>
                <a:gd name="T1" fmla="*/ 362 h 363"/>
                <a:gd name="T2" fmla="*/ 19 w 32"/>
                <a:gd name="T3" fmla="*/ 54 h 363"/>
                <a:gd name="T4" fmla="*/ 20 w 32"/>
                <a:gd name="T5" fmla="*/ 38 h 363"/>
                <a:gd name="T6" fmla="*/ 21 w 32"/>
                <a:gd name="T7" fmla="*/ 25 h 363"/>
                <a:gd name="T8" fmla="*/ 23 w 32"/>
                <a:gd name="T9" fmla="*/ 15 h 363"/>
                <a:gd name="T10" fmla="*/ 27 w 32"/>
                <a:gd name="T11" fmla="*/ 6 h 363"/>
                <a:gd name="T12" fmla="*/ 31 w 32"/>
                <a:gd name="T13" fmla="*/ 0 h 363"/>
              </a:gdLst>
              <a:ahLst/>
              <a:cxnLst>
                <a:cxn ang="0">
                  <a:pos x="T0" y="T1"/>
                </a:cxn>
                <a:cxn ang="0">
                  <a:pos x="T2" y="T3"/>
                </a:cxn>
                <a:cxn ang="0">
                  <a:pos x="T4" y="T5"/>
                </a:cxn>
                <a:cxn ang="0">
                  <a:pos x="T6" y="T7"/>
                </a:cxn>
                <a:cxn ang="0">
                  <a:pos x="T8" y="T9"/>
                </a:cxn>
                <a:cxn ang="0">
                  <a:pos x="T10" y="T11"/>
                </a:cxn>
                <a:cxn ang="0">
                  <a:pos x="T12" y="T13"/>
                </a:cxn>
              </a:cxnLst>
              <a:rect l="0" t="0" r="r" b="b"/>
              <a:pathLst>
                <a:path w="32" h="363">
                  <a:moveTo>
                    <a:pt x="0" y="362"/>
                  </a:moveTo>
                  <a:lnTo>
                    <a:pt x="19" y="54"/>
                  </a:lnTo>
                  <a:lnTo>
                    <a:pt x="20" y="38"/>
                  </a:lnTo>
                  <a:lnTo>
                    <a:pt x="21" y="25"/>
                  </a:lnTo>
                  <a:lnTo>
                    <a:pt x="23" y="15"/>
                  </a:lnTo>
                  <a:lnTo>
                    <a:pt x="27" y="6"/>
                  </a:lnTo>
                  <a:lnTo>
                    <a:pt x="31" y="0"/>
                  </a:lnTo>
                </a:path>
              </a:pathLst>
            </a:custGeom>
            <a:noFill/>
            <a:ln w="1905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9" name="Freeform 68"/>
            <p:cNvSpPr/>
            <p:nvPr/>
          </p:nvSpPr>
          <p:spPr bwMode="auto">
            <a:xfrm>
              <a:off x="2587" y="673"/>
              <a:ext cx="61" cy="260"/>
            </a:xfrm>
            <a:custGeom>
              <a:avLst/>
              <a:gdLst>
                <a:gd name="T0" fmla="*/ 0 w 85"/>
                <a:gd name="T1" fmla="*/ 0 h 530"/>
                <a:gd name="T2" fmla="*/ 7 w 85"/>
                <a:gd name="T3" fmla="*/ 3 h 530"/>
                <a:gd name="T4" fmla="*/ 12 w 85"/>
                <a:gd name="T5" fmla="*/ 12 h 530"/>
                <a:gd name="T6" fmla="*/ 14 w 85"/>
                <a:gd name="T7" fmla="*/ 25 h 530"/>
                <a:gd name="T8" fmla="*/ 15 w 85"/>
                <a:gd name="T9" fmla="*/ 44 h 530"/>
                <a:gd name="T10" fmla="*/ 42 w 85"/>
                <a:gd name="T11" fmla="*/ 488 h 530"/>
                <a:gd name="T12" fmla="*/ 45 w 85"/>
                <a:gd name="T13" fmla="*/ 512 h 530"/>
                <a:gd name="T14" fmla="*/ 47 w 85"/>
                <a:gd name="T15" fmla="*/ 520 h 530"/>
                <a:gd name="T16" fmla="*/ 52 w 85"/>
                <a:gd name="T17" fmla="*/ 527 h 530"/>
                <a:gd name="T18" fmla="*/ 57 w 85"/>
                <a:gd name="T19" fmla="*/ 530 h 530"/>
                <a:gd name="T20" fmla="*/ 62 w 85"/>
                <a:gd name="T21" fmla="*/ 524 h 530"/>
                <a:gd name="T22" fmla="*/ 66 w 85"/>
                <a:gd name="T23" fmla="*/ 512 h 530"/>
                <a:gd name="T24" fmla="*/ 85 w 85"/>
                <a:gd name="T25" fmla="*/ 264 h 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5" h="530">
                  <a:moveTo>
                    <a:pt x="0" y="0"/>
                  </a:moveTo>
                  <a:lnTo>
                    <a:pt x="7" y="3"/>
                  </a:lnTo>
                  <a:lnTo>
                    <a:pt x="12" y="12"/>
                  </a:lnTo>
                  <a:lnTo>
                    <a:pt x="14" y="25"/>
                  </a:lnTo>
                  <a:lnTo>
                    <a:pt x="15" y="44"/>
                  </a:lnTo>
                  <a:lnTo>
                    <a:pt x="42" y="488"/>
                  </a:lnTo>
                  <a:lnTo>
                    <a:pt x="45" y="512"/>
                  </a:lnTo>
                  <a:lnTo>
                    <a:pt x="47" y="520"/>
                  </a:lnTo>
                  <a:lnTo>
                    <a:pt x="52" y="527"/>
                  </a:lnTo>
                  <a:lnTo>
                    <a:pt x="57" y="530"/>
                  </a:lnTo>
                  <a:lnTo>
                    <a:pt x="62" y="524"/>
                  </a:lnTo>
                  <a:lnTo>
                    <a:pt x="66" y="512"/>
                  </a:lnTo>
                  <a:lnTo>
                    <a:pt x="85" y="264"/>
                  </a:lnTo>
                </a:path>
              </a:pathLst>
            </a:custGeom>
            <a:noFill/>
            <a:ln w="1905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0" name="Freeform 69"/>
            <p:cNvSpPr/>
            <p:nvPr/>
          </p:nvSpPr>
          <p:spPr bwMode="auto">
            <a:xfrm>
              <a:off x="2648" y="670"/>
              <a:ext cx="24" cy="133"/>
            </a:xfrm>
            <a:custGeom>
              <a:avLst/>
              <a:gdLst>
                <a:gd name="T0" fmla="*/ 0 w 34"/>
                <a:gd name="T1" fmla="*/ 362 h 363"/>
                <a:gd name="T2" fmla="*/ 20 w 34"/>
                <a:gd name="T3" fmla="*/ 54 h 363"/>
                <a:gd name="T4" fmla="*/ 22 w 34"/>
                <a:gd name="T5" fmla="*/ 38 h 363"/>
                <a:gd name="T6" fmla="*/ 23 w 34"/>
                <a:gd name="T7" fmla="*/ 25 h 363"/>
                <a:gd name="T8" fmla="*/ 24 w 34"/>
                <a:gd name="T9" fmla="*/ 15 h 363"/>
                <a:gd name="T10" fmla="*/ 28 w 34"/>
                <a:gd name="T11" fmla="*/ 6 h 363"/>
                <a:gd name="T12" fmla="*/ 33 w 34"/>
                <a:gd name="T13" fmla="*/ 0 h 363"/>
              </a:gdLst>
              <a:ahLst/>
              <a:cxnLst>
                <a:cxn ang="0">
                  <a:pos x="T0" y="T1"/>
                </a:cxn>
                <a:cxn ang="0">
                  <a:pos x="T2" y="T3"/>
                </a:cxn>
                <a:cxn ang="0">
                  <a:pos x="T4" y="T5"/>
                </a:cxn>
                <a:cxn ang="0">
                  <a:pos x="T6" y="T7"/>
                </a:cxn>
                <a:cxn ang="0">
                  <a:pos x="T8" y="T9"/>
                </a:cxn>
                <a:cxn ang="0">
                  <a:pos x="T10" y="T11"/>
                </a:cxn>
                <a:cxn ang="0">
                  <a:pos x="T12" y="T13"/>
                </a:cxn>
              </a:cxnLst>
              <a:rect l="0" t="0" r="r" b="b"/>
              <a:pathLst>
                <a:path w="34" h="363">
                  <a:moveTo>
                    <a:pt x="0" y="362"/>
                  </a:moveTo>
                  <a:lnTo>
                    <a:pt x="20" y="54"/>
                  </a:lnTo>
                  <a:lnTo>
                    <a:pt x="22" y="38"/>
                  </a:lnTo>
                  <a:lnTo>
                    <a:pt x="23" y="25"/>
                  </a:lnTo>
                  <a:lnTo>
                    <a:pt x="24" y="15"/>
                  </a:lnTo>
                  <a:lnTo>
                    <a:pt x="28" y="6"/>
                  </a:lnTo>
                  <a:lnTo>
                    <a:pt x="33" y="0"/>
                  </a:lnTo>
                </a:path>
              </a:pathLst>
            </a:custGeom>
            <a:noFill/>
            <a:ln w="1905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 name="Freeform 70"/>
            <p:cNvSpPr/>
            <p:nvPr/>
          </p:nvSpPr>
          <p:spPr bwMode="auto">
            <a:xfrm>
              <a:off x="2672" y="671"/>
              <a:ext cx="61" cy="260"/>
            </a:xfrm>
            <a:custGeom>
              <a:avLst/>
              <a:gdLst>
                <a:gd name="T0" fmla="*/ 0 w 86"/>
                <a:gd name="T1" fmla="*/ 0 h 530"/>
                <a:gd name="T2" fmla="*/ 7 w 86"/>
                <a:gd name="T3" fmla="*/ 3 h 530"/>
                <a:gd name="T4" fmla="*/ 12 w 86"/>
                <a:gd name="T5" fmla="*/ 12 h 530"/>
                <a:gd name="T6" fmla="*/ 13 w 86"/>
                <a:gd name="T7" fmla="*/ 25 h 530"/>
                <a:gd name="T8" fmla="*/ 15 w 86"/>
                <a:gd name="T9" fmla="*/ 44 h 530"/>
                <a:gd name="T10" fmla="*/ 42 w 86"/>
                <a:gd name="T11" fmla="*/ 488 h 530"/>
                <a:gd name="T12" fmla="*/ 44 w 86"/>
                <a:gd name="T13" fmla="*/ 512 h 530"/>
                <a:gd name="T14" fmla="*/ 46 w 86"/>
                <a:gd name="T15" fmla="*/ 520 h 530"/>
                <a:gd name="T16" fmla="*/ 52 w 86"/>
                <a:gd name="T17" fmla="*/ 527 h 530"/>
                <a:gd name="T18" fmla="*/ 56 w 86"/>
                <a:gd name="T19" fmla="*/ 530 h 530"/>
                <a:gd name="T20" fmla="*/ 62 w 86"/>
                <a:gd name="T21" fmla="*/ 524 h 530"/>
                <a:gd name="T22" fmla="*/ 65 w 86"/>
                <a:gd name="T23" fmla="*/ 512 h 530"/>
                <a:gd name="T24" fmla="*/ 86 w 86"/>
                <a:gd name="T25" fmla="*/ 274 h 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 h="530">
                  <a:moveTo>
                    <a:pt x="0" y="0"/>
                  </a:moveTo>
                  <a:lnTo>
                    <a:pt x="7" y="3"/>
                  </a:lnTo>
                  <a:lnTo>
                    <a:pt x="12" y="12"/>
                  </a:lnTo>
                  <a:lnTo>
                    <a:pt x="13" y="25"/>
                  </a:lnTo>
                  <a:lnTo>
                    <a:pt x="15" y="44"/>
                  </a:lnTo>
                  <a:lnTo>
                    <a:pt x="42" y="488"/>
                  </a:lnTo>
                  <a:lnTo>
                    <a:pt x="44" y="512"/>
                  </a:lnTo>
                  <a:lnTo>
                    <a:pt x="46" y="520"/>
                  </a:lnTo>
                  <a:lnTo>
                    <a:pt x="52" y="527"/>
                  </a:lnTo>
                  <a:lnTo>
                    <a:pt x="56" y="530"/>
                  </a:lnTo>
                  <a:lnTo>
                    <a:pt x="62" y="524"/>
                  </a:lnTo>
                  <a:lnTo>
                    <a:pt x="65" y="512"/>
                  </a:lnTo>
                  <a:lnTo>
                    <a:pt x="86" y="274"/>
                  </a:lnTo>
                </a:path>
              </a:pathLst>
            </a:custGeom>
            <a:noFill/>
            <a:ln w="1905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42" name="Group 71"/>
            <p:cNvGrpSpPr/>
            <p:nvPr/>
          </p:nvGrpSpPr>
          <p:grpSpPr bwMode="auto">
            <a:xfrm>
              <a:off x="2731" y="670"/>
              <a:ext cx="85" cy="261"/>
              <a:chOff x="3715" y="2269"/>
              <a:chExt cx="119" cy="713"/>
            </a:xfrm>
          </p:grpSpPr>
          <p:sp>
            <p:nvSpPr>
              <p:cNvPr id="76" name="Freeform 72"/>
              <p:cNvSpPr/>
              <p:nvPr/>
            </p:nvSpPr>
            <p:spPr bwMode="auto">
              <a:xfrm>
                <a:off x="3715" y="2269"/>
                <a:ext cx="35" cy="363"/>
              </a:xfrm>
              <a:custGeom>
                <a:avLst/>
                <a:gdLst>
                  <a:gd name="T0" fmla="*/ 0 w 35"/>
                  <a:gd name="T1" fmla="*/ 362 h 363"/>
                  <a:gd name="T2" fmla="*/ 21 w 35"/>
                  <a:gd name="T3" fmla="*/ 54 h 363"/>
                  <a:gd name="T4" fmla="*/ 22 w 35"/>
                  <a:gd name="T5" fmla="*/ 38 h 363"/>
                  <a:gd name="T6" fmla="*/ 23 w 35"/>
                  <a:gd name="T7" fmla="*/ 25 h 363"/>
                  <a:gd name="T8" fmla="*/ 25 w 35"/>
                  <a:gd name="T9" fmla="*/ 15 h 363"/>
                  <a:gd name="T10" fmla="*/ 29 w 35"/>
                  <a:gd name="T11" fmla="*/ 6 h 363"/>
                  <a:gd name="T12" fmla="*/ 34 w 35"/>
                  <a:gd name="T13" fmla="*/ 0 h 363"/>
                </a:gdLst>
                <a:ahLst/>
                <a:cxnLst>
                  <a:cxn ang="0">
                    <a:pos x="T0" y="T1"/>
                  </a:cxn>
                  <a:cxn ang="0">
                    <a:pos x="T2" y="T3"/>
                  </a:cxn>
                  <a:cxn ang="0">
                    <a:pos x="T4" y="T5"/>
                  </a:cxn>
                  <a:cxn ang="0">
                    <a:pos x="T6" y="T7"/>
                  </a:cxn>
                  <a:cxn ang="0">
                    <a:pos x="T8" y="T9"/>
                  </a:cxn>
                  <a:cxn ang="0">
                    <a:pos x="T10" y="T11"/>
                  </a:cxn>
                  <a:cxn ang="0">
                    <a:pos x="T12" y="T13"/>
                  </a:cxn>
                </a:cxnLst>
                <a:rect l="0" t="0" r="r" b="b"/>
                <a:pathLst>
                  <a:path w="35" h="363">
                    <a:moveTo>
                      <a:pt x="0" y="362"/>
                    </a:moveTo>
                    <a:lnTo>
                      <a:pt x="21" y="54"/>
                    </a:lnTo>
                    <a:lnTo>
                      <a:pt x="22" y="38"/>
                    </a:lnTo>
                    <a:lnTo>
                      <a:pt x="23" y="25"/>
                    </a:lnTo>
                    <a:lnTo>
                      <a:pt x="25" y="15"/>
                    </a:lnTo>
                    <a:lnTo>
                      <a:pt x="29" y="6"/>
                    </a:lnTo>
                    <a:lnTo>
                      <a:pt x="34" y="0"/>
                    </a:lnTo>
                  </a:path>
                </a:pathLst>
              </a:custGeom>
              <a:noFill/>
              <a:ln w="1905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7" name="Freeform 73"/>
              <p:cNvSpPr/>
              <p:nvPr/>
            </p:nvSpPr>
            <p:spPr bwMode="auto">
              <a:xfrm>
                <a:off x="3750" y="2273"/>
                <a:ext cx="84" cy="709"/>
              </a:xfrm>
              <a:custGeom>
                <a:avLst/>
                <a:gdLst>
                  <a:gd name="T0" fmla="*/ 0 w 84"/>
                  <a:gd name="T1" fmla="*/ 0 h 709"/>
                  <a:gd name="T2" fmla="*/ 7 w 84"/>
                  <a:gd name="T3" fmla="*/ 4 h 709"/>
                  <a:gd name="T4" fmla="*/ 12 w 84"/>
                  <a:gd name="T5" fmla="*/ 16 h 709"/>
                  <a:gd name="T6" fmla="*/ 13 w 84"/>
                  <a:gd name="T7" fmla="*/ 33 h 709"/>
                  <a:gd name="T8" fmla="*/ 15 w 84"/>
                  <a:gd name="T9" fmla="*/ 59 h 709"/>
                  <a:gd name="T10" fmla="*/ 42 w 84"/>
                  <a:gd name="T11" fmla="*/ 651 h 709"/>
                  <a:gd name="T12" fmla="*/ 44 w 84"/>
                  <a:gd name="T13" fmla="*/ 684 h 709"/>
                  <a:gd name="T14" fmla="*/ 46 w 84"/>
                  <a:gd name="T15" fmla="*/ 694 h 709"/>
                  <a:gd name="T16" fmla="*/ 52 w 84"/>
                  <a:gd name="T17" fmla="*/ 704 h 709"/>
                  <a:gd name="T18" fmla="*/ 56 w 84"/>
                  <a:gd name="T19" fmla="*/ 708 h 709"/>
                  <a:gd name="T20" fmla="*/ 62 w 84"/>
                  <a:gd name="T21" fmla="*/ 700 h 709"/>
                  <a:gd name="T22" fmla="*/ 65 w 84"/>
                  <a:gd name="T23" fmla="*/ 684 h 709"/>
                  <a:gd name="T24" fmla="*/ 83 w 84"/>
                  <a:gd name="T25" fmla="*/ 380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 h="709">
                    <a:moveTo>
                      <a:pt x="0" y="0"/>
                    </a:moveTo>
                    <a:lnTo>
                      <a:pt x="7" y="4"/>
                    </a:lnTo>
                    <a:lnTo>
                      <a:pt x="12" y="16"/>
                    </a:lnTo>
                    <a:lnTo>
                      <a:pt x="13" y="33"/>
                    </a:lnTo>
                    <a:lnTo>
                      <a:pt x="15" y="59"/>
                    </a:lnTo>
                    <a:lnTo>
                      <a:pt x="42" y="651"/>
                    </a:lnTo>
                    <a:lnTo>
                      <a:pt x="44" y="684"/>
                    </a:lnTo>
                    <a:lnTo>
                      <a:pt x="46" y="694"/>
                    </a:lnTo>
                    <a:lnTo>
                      <a:pt x="52" y="704"/>
                    </a:lnTo>
                    <a:lnTo>
                      <a:pt x="56" y="708"/>
                    </a:lnTo>
                    <a:lnTo>
                      <a:pt x="62" y="700"/>
                    </a:lnTo>
                    <a:lnTo>
                      <a:pt x="65" y="684"/>
                    </a:lnTo>
                    <a:lnTo>
                      <a:pt x="83" y="380"/>
                    </a:lnTo>
                  </a:path>
                </a:pathLst>
              </a:custGeom>
              <a:noFill/>
              <a:ln w="1905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43" name="Freeform 74"/>
            <p:cNvSpPr/>
            <p:nvPr/>
          </p:nvSpPr>
          <p:spPr bwMode="auto">
            <a:xfrm>
              <a:off x="2136" y="672"/>
              <a:ext cx="23" cy="133"/>
            </a:xfrm>
            <a:custGeom>
              <a:avLst/>
              <a:gdLst>
                <a:gd name="T0" fmla="*/ 0 w 33"/>
                <a:gd name="T1" fmla="*/ 362 h 363"/>
                <a:gd name="T2" fmla="*/ 20 w 33"/>
                <a:gd name="T3" fmla="*/ 54 h 363"/>
                <a:gd name="T4" fmla="*/ 21 w 33"/>
                <a:gd name="T5" fmla="*/ 38 h 363"/>
                <a:gd name="T6" fmla="*/ 22 w 33"/>
                <a:gd name="T7" fmla="*/ 25 h 363"/>
                <a:gd name="T8" fmla="*/ 24 w 33"/>
                <a:gd name="T9" fmla="*/ 15 h 363"/>
                <a:gd name="T10" fmla="*/ 27 w 33"/>
                <a:gd name="T11" fmla="*/ 6 h 363"/>
                <a:gd name="T12" fmla="*/ 32 w 33"/>
                <a:gd name="T13" fmla="*/ 0 h 363"/>
              </a:gdLst>
              <a:ahLst/>
              <a:cxnLst>
                <a:cxn ang="0">
                  <a:pos x="T0" y="T1"/>
                </a:cxn>
                <a:cxn ang="0">
                  <a:pos x="T2" y="T3"/>
                </a:cxn>
                <a:cxn ang="0">
                  <a:pos x="T4" y="T5"/>
                </a:cxn>
                <a:cxn ang="0">
                  <a:pos x="T6" y="T7"/>
                </a:cxn>
                <a:cxn ang="0">
                  <a:pos x="T8" y="T9"/>
                </a:cxn>
                <a:cxn ang="0">
                  <a:pos x="T10" y="T11"/>
                </a:cxn>
                <a:cxn ang="0">
                  <a:pos x="T12" y="T13"/>
                </a:cxn>
              </a:cxnLst>
              <a:rect l="0" t="0" r="r" b="b"/>
              <a:pathLst>
                <a:path w="33" h="363">
                  <a:moveTo>
                    <a:pt x="0" y="362"/>
                  </a:moveTo>
                  <a:lnTo>
                    <a:pt x="20" y="54"/>
                  </a:lnTo>
                  <a:lnTo>
                    <a:pt x="21" y="38"/>
                  </a:lnTo>
                  <a:lnTo>
                    <a:pt x="22" y="25"/>
                  </a:lnTo>
                  <a:lnTo>
                    <a:pt x="24" y="15"/>
                  </a:lnTo>
                  <a:lnTo>
                    <a:pt x="27" y="6"/>
                  </a:lnTo>
                  <a:lnTo>
                    <a:pt x="32" y="0"/>
                  </a:lnTo>
                </a:path>
              </a:pathLst>
            </a:custGeom>
            <a:noFill/>
            <a:ln w="1905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 name="Freeform 75"/>
            <p:cNvSpPr/>
            <p:nvPr/>
          </p:nvSpPr>
          <p:spPr bwMode="auto">
            <a:xfrm>
              <a:off x="2159" y="673"/>
              <a:ext cx="62" cy="260"/>
            </a:xfrm>
            <a:custGeom>
              <a:avLst/>
              <a:gdLst>
                <a:gd name="T0" fmla="*/ 0 w 87"/>
                <a:gd name="T1" fmla="*/ 0 h 530"/>
                <a:gd name="T2" fmla="*/ 7 w 87"/>
                <a:gd name="T3" fmla="*/ 3 h 530"/>
                <a:gd name="T4" fmla="*/ 12 w 87"/>
                <a:gd name="T5" fmla="*/ 12 h 530"/>
                <a:gd name="T6" fmla="*/ 14 w 87"/>
                <a:gd name="T7" fmla="*/ 25 h 530"/>
                <a:gd name="T8" fmla="*/ 15 w 87"/>
                <a:gd name="T9" fmla="*/ 44 h 530"/>
                <a:gd name="T10" fmla="*/ 43 w 87"/>
                <a:gd name="T11" fmla="*/ 488 h 530"/>
                <a:gd name="T12" fmla="*/ 45 w 87"/>
                <a:gd name="T13" fmla="*/ 512 h 530"/>
                <a:gd name="T14" fmla="*/ 47 w 87"/>
                <a:gd name="T15" fmla="*/ 520 h 530"/>
                <a:gd name="T16" fmla="*/ 53 w 87"/>
                <a:gd name="T17" fmla="*/ 527 h 530"/>
                <a:gd name="T18" fmla="*/ 57 w 87"/>
                <a:gd name="T19" fmla="*/ 530 h 530"/>
                <a:gd name="T20" fmla="*/ 63 w 87"/>
                <a:gd name="T21" fmla="*/ 524 h 530"/>
                <a:gd name="T22" fmla="*/ 67 w 87"/>
                <a:gd name="T23" fmla="*/ 512 h 530"/>
                <a:gd name="T24" fmla="*/ 87 w 87"/>
                <a:gd name="T25" fmla="*/ 276 h 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7" h="530">
                  <a:moveTo>
                    <a:pt x="0" y="0"/>
                  </a:moveTo>
                  <a:lnTo>
                    <a:pt x="7" y="3"/>
                  </a:lnTo>
                  <a:lnTo>
                    <a:pt x="12" y="12"/>
                  </a:lnTo>
                  <a:lnTo>
                    <a:pt x="14" y="25"/>
                  </a:lnTo>
                  <a:lnTo>
                    <a:pt x="15" y="44"/>
                  </a:lnTo>
                  <a:lnTo>
                    <a:pt x="43" y="488"/>
                  </a:lnTo>
                  <a:lnTo>
                    <a:pt x="45" y="512"/>
                  </a:lnTo>
                  <a:lnTo>
                    <a:pt x="47" y="520"/>
                  </a:lnTo>
                  <a:lnTo>
                    <a:pt x="53" y="527"/>
                  </a:lnTo>
                  <a:lnTo>
                    <a:pt x="57" y="530"/>
                  </a:lnTo>
                  <a:lnTo>
                    <a:pt x="63" y="524"/>
                  </a:lnTo>
                  <a:lnTo>
                    <a:pt x="67" y="512"/>
                  </a:lnTo>
                  <a:lnTo>
                    <a:pt x="87" y="276"/>
                  </a:lnTo>
                </a:path>
              </a:pathLst>
            </a:custGeom>
            <a:noFill/>
            <a:ln w="1905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5" name="Freeform 76"/>
            <p:cNvSpPr/>
            <p:nvPr/>
          </p:nvSpPr>
          <p:spPr bwMode="auto">
            <a:xfrm>
              <a:off x="2220" y="672"/>
              <a:ext cx="23" cy="133"/>
            </a:xfrm>
            <a:custGeom>
              <a:avLst/>
              <a:gdLst>
                <a:gd name="T0" fmla="*/ 0 w 32"/>
                <a:gd name="T1" fmla="*/ 362 h 363"/>
                <a:gd name="T2" fmla="*/ 19 w 32"/>
                <a:gd name="T3" fmla="*/ 54 h 363"/>
                <a:gd name="T4" fmla="*/ 20 w 32"/>
                <a:gd name="T5" fmla="*/ 38 h 363"/>
                <a:gd name="T6" fmla="*/ 21 w 32"/>
                <a:gd name="T7" fmla="*/ 25 h 363"/>
                <a:gd name="T8" fmla="*/ 23 w 32"/>
                <a:gd name="T9" fmla="*/ 15 h 363"/>
                <a:gd name="T10" fmla="*/ 27 w 32"/>
                <a:gd name="T11" fmla="*/ 6 h 363"/>
                <a:gd name="T12" fmla="*/ 31 w 32"/>
                <a:gd name="T13" fmla="*/ 0 h 363"/>
              </a:gdLst>
              <a:ahLst/>
              <a:cxnLst>
                <a:cxn ang="0">
                  <a:pos x="T0" y="T1"/>
                </a:cxn>
                <a:cxn ang="0">
                  <a:pos x="T2" y="T3"/>
                </a:cxn>
                <a:cxn ang="0">
                  <a:pos x="T4" y="T5"/>
                </a:cxn>
                <a:cxn ang="0">
                  <a:pos x="T6" y="T7"/>
                </a:cxn>
                <a:cxn ang="0">
                  <a:pos x="T8" y="T9"/>
                </a:cxn>
                <a:cxn ang="0">
                  <a:pos x="T10" y="T11"/>
                </a:cxn>
                <a:cxn ang="0">
                  <a:pos x="T12" y="T13"/>
                </a:cxn>
              </a:cxnLst>
              <a:rect l="0" t="0" r="r" b="b"/>
              <a:pathLst>
                <a:path w="32" h="363">
                  <a:moveTo>
                    <a:pt x="0" y="362"/>
                  </a:moveTo>
                  <a:lnTo>
                    <a:pt x="19" y="54"/>
                  </a:lnTo>
                  <a:lnTo>
                    <a:pt x="20" y="38"/>
                  </a:lnTo>
                  <a:lnTo>
                    <a:pt x="21" y="25"/>
                  </a:lnTo>
                  <a:lnTo>
                    <a:pt x="23" y="15"/>
                  </a:lnTo>
                  <a:lnTo>
                    <a:pt x="27" y="6"/>
                  </a:lnTo>
                  <a:lnTo>
                    <a:pt x="31" y="0"/>
                  </a:lnTo>
                </a:path>
              </a:pathLst>
            </a:custGeom>
            <a:noFill/>
            <a:ln w="1905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6" name="Freeform 77"/>
            <p:cNvSpPr/>
            <p:nvPr/>
          </p:nvSpPr>
          <p:spPr bwMode="auto">
            <a:xfrm>
              <a:off x="2243" y="673"/>
              <a:ext cx="61" cy="260"/>
            </a:xfrm>
            <a:custGeom>
              <a:avLst/>
              <a:gdLst>
                <a:gd name="T0" fmla="*/ 0 w 86"/>
                <a:gd name="T1" fmla="*/ 0 h 530"/>
                <a:gd name="T2" fmla="*/ 7 w 86"/>
                <a:gd name="T3" fmla="*/ 3 h 530"/>
                <a:gd name="T4" fmla="*/ 12 w 86"/>
                <a:gd name="T5" fmla="*/ 12 h 530"/>
                <a:gd name="T6" fmla="*/ 14 w 86"/>
                <a:gd name="T7" fmla="*/ 25 h 530"/>
                <a:gd name="T8" fmla="*/ 15 w 86"/>
                <a:gd name="T9" fmla="*/ 44 h 530"/>
                <a:gd name="T10" fmla="*/ 43 w 86"/>
                <a:gd name="T11" fmla="*/ 488 h 530"/>
                <a:gd name="T12" fmla="*/ 45 w 86"/>
                <a:gd name="T13" fmla="*/ 512 h 530"/>
                <a:gd name="T14" fmla="*/ 47 w 86"/>
                <a:gd name="T15" fmla="*/ 520 h 530"/>
                <a:gd name="T16" fmla="*/ 53 w 86"/>
                <a:gd name="T17" fmla="*/ 527 h 530"/>
                <a:gd name="T18" fmla="*/ 57 w 86"/>
                <a:gd name="T19" fmla="*/ 530 h 530"/>
                <a:gd name="T20" fmla="*/ 63 w 86"/>
                <a:gd name="T21" fmla="*/ 524 h 530"/>
                <a:gd name="T22" fmla="*/ 67 w 86"/>
                <a:gd name="T23" fmla="*/ 512 h 530"/>
                <a:gd name="T24" fmla="*/ 86 w 86"/>
                <a:gd name="T25" fmla="*/ 258 h 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 h="530">
                  <a:moveTo>
                    <a:pt x="0" y="0"/>
                  </a:moveTo>
                  <a:lnTo>
                    <a:pt x="7" y="3"/>
                  </a:lnTo>
                  <a:lnTo>
                    <a:pt x="12" y="12"/>
                  </a:lnTo>
                  <a:lnTo>
                    <a:pt x="14" y="25"/>
                  </a:lnTo>
                  <a:lnTo>
                    <a:pt x="15" y="44"/>
                  </a:lnTo>
                  <a:lnTo>
                    <a:pt x="43" y="488"/>
                  </a:lnTo>
                  <a:lnTo>
                    <a:pt x="45" y="512"/>
                  </a:lnTo>
                  <a:lnTo>
                    <a:pt x="47" y="520"/>
                  </a:lnTo>
                  <a:lnTo>
                    <a:pt x="53" y="527"/>
                  </a:lnTo>
                  <a:lnTo>
                    <a:pt x="57" y="530"/>
                  </a:lnTo>
                  <a:lnTo>
                    <a:pt x="63" y="524"/>
                  </a:lnTo>
                  <a:lnTo>
                    <a:pt x="67" y="512"/>
                  </a:lnTo>
                  <a:lnTo>
                    <a:pt x="86" y="258"/>
                  </a:lnTo>
                </a:path>
              </a:pathLst>
            </a:custGeom>
            <a:noFill/>
            <a:ln w="1905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 name="Freeform 78"/>
            <p:cNvSpPr/>
            <p:nvPr/>
          </p:nvSpPr>
          <p:spPr bwMode="auto">
            <a:xfrm>
              <a:off x="2304" y="670"/>
              <a:ext cx="24" cy="133"/>
            </a:xfrm>
            <a:custGeom>
              <a:avLst/>
              <a:gdLst>
                <a:gd name="T0" fmla="*/ 0 w 33"/>
                <a:gd name="T1" fmla="*/ 362 h 363"/>
                <a:gd name="T2" fmla="*/ 20 w 33"/>
                <a:gd name="T3" fmla="*/ 54 h 363"/>
                <a:gd name="T4" fmla="*/ 21 w 33"/>
                <a:gd name="T5" fmla="*/ 38 h 363"/>
                <a:gd name="T6" fmla="*/ 22 w 33"/>
                <a:gd name="T7" fmla="*/ 25 h 363"/>
                <a:gd name="T8" fmla="*/ 24 w 33"/>
                <a:gd name="T9" fmla="*/ 15 h 363"/>
                <a:gd name="T10" fmla="*/ 27 w 33"/>
                <a:gd name="T11" fmla="*/ 6 h 363"/>
                <a:gd name="T12" fmla="*/ 32 w 33"/>
                <a:gd name="T13" fmla="*/ 0 h 363"/>
              </a:gdLst>
              <a:ahLst/>
              <a:cxnLst>
                <a:cxn ang="0">
                  <a:pos x="T0" y="T1"/>
                </a:cxn>
                <a:cxn ang="0">
                  <a:pos x="T2" y="T3"/>
                </a:cxn>
                <a:cxn ang="0">
                  <a:pos x="T4" y="T5"/>
                </a:cxn>
                <a:cxn ang="0">
                  <a:pos x="T6" y="T7"/>
                </a:cxn>
                <a:cxn ang="0">
                  <a:pos x="T8" y="T9"/>
                </a:cxn>
                <a:cxn ang="0">
                  <a:pos x="T10" y="T11"/>
                </a:cxn>
                <a:cxn ang="0">
                  <a:pos x="T12" y="T13"/>
                </a:cxn>
              </a:cxnLst>
              <a:rect l="0" t="0" r="r" b="b"/>
              <a:pathLst>
                <a:path w="33" h="363">
                  <a:moveTo>
                    <a:pt x="0" y="362"/>
                  </a:moveTo>
                  <a:lnTo>
                    <a:pt x="20" y="54"/>
                  </a:lnTo>
                  <a:lnTo>
                    <a:pt x="21" y="38"/>
                  </a:lnTo>
                  <a:lnTo>
                    <a:pt x="22" y="25"/>
                  </a:lnTo>
                  <a:lnTo>
                    <a:pt x="24" y="15"/>
                  </a:lnTo>
                  <a:lnTo>
                    <a:pt x="27" y="6"/>
                  </a:lnTo>
                  <a:lnTo>
                    <a:pt x="32" y="0"/>
                  </a:lnTo>
                </a:path>
              </a:pathLst>
            </a:custGeom>
            <a:noFill/>
            <a:ln w="1905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8" name="Freeform 79"/>
            <p:cNvSpPr/>
            <p:nvPr/>
          </p:nvSpPr>
          <p:spPr bwMode="auto">
            <a:xfrm>
              <a:off x="2328" y="671"/>
              <a:ext cx="61" cy="260"/>
            </a:xfrm>
            <a:custGeom>
              <a:avLst/>
              <a:gdLst>
                <a:gd name="T0" fmla="*/ 0 w 87"/>
                <a:gd name="T1" fmla="*/ 0 h 530"/>
                <a:gd name="T2" fmla="*/ 7 w 87"/>
                <a:gd name="T3" fmla="*/ 3 h 530"/>
                <a:gd name="T4" fmla="*/ 12 w 87"/>
                <a:gd name="T5" fmla="*/ 12 h 530"/>
                <a:gd name="T6" fmla="*/ 13 w 87"/>
                <a:gd name="T7" fmla="*/ 25 h 530"/>
                <a:gd name="T8" fmla="*/ 15 w 87"/>
                <a:gd name="T9" fmla="*/ 44 h 530"/>
                <a:gd name="T10" fmla="*/ 42 w 87"/>
                <a:gd name="T11" fmla="*/ 488 h 530"/>
                <a:gd name="T12" fmla="*/ 44 w 87"/>
                <a:gd name="T13" fmla="*/ 512 h 530"/>
                <a:gd name="T14" fmla="*/ 46 w 87"/>
                <a:gd name="T15" fmla="*/ 520 h 530"/>
                <a:gd name="T16" fmla="*/ 52 w 87"/>
                <a:gd name="T17" fmla="*/ 527 h 530"/>
                <a:gd name="T18" fmla="*/ 56 w 87"/>
                <a:gd name="T19" fmla="*/ 530 h 530"/>
                <a:gd name="T20" fmla="*/ 62 w 87"/>
                <a:gd name="T21" fmla="*/ 524 h 530"/>
                <a:gd name="T22" fmla="*/ 65 w 87"/>
                <a:gd name="T23" fmla="*/ 512 h 530"/>
                <a:gd name="T24" fmla="*/ 87 w 87"/>
                <a:gd name="T25" fmla="*/ 265 h 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7" h="530">
                  <a:moveTo>
                    <a:pt x="0" y="0"/>
                  </a:moveTo>
                  <a:lnTo>
                    <a:pt x="7" y="3"/>
                  </a:lnTo>
                  <a:lnTo>
                    <a:pt x="12" y="12"/>
                  </a:lnTo>
                  <a:lnTo>
                    <a:pt x="13" y="25"/>
                  </a:lnTo>
                  <a:lnTo>
                    <a:pt x="15" y="44"/>
                  </a:lnTo>
                  <a:lnTo>
                    <a:pt x="42" y="488"/>
                  </a:lnTo>
                  <a:lnTo>
                    <a:pt x="44" y="512"/>
                  </a:lnTo>
                  <a:lnTo>
                    <a:pt x="46" y="520"/>
                  </a:lnTo>
                  <a:lnTo>
                    <a:pt x="52" y="527"/>
                  </a:lnTo>
                  <a:lnTo>
                    <a:pt x="56" y="530"/>
                  </a:lnTo>
                  <a:lnTo>
                    <a:pt x="62" y="524"/>
                  </a:lnTo>
                  <a:lnTo>
                    <a:pt x="65" y="512"/>
                  </a:lnTo>
                  <a:lnTo>
                    <a:pt x="87" y="265"/>
                  </a:lnTo>
                </a:path>
              </a:pathLst>
            </a:custGeom>
            <a:noFill/>
            <a:ln w="1905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9" name="Freeform 80"/>
            <p:cNvSpPr/>
            <p:nvPr/>
          </p:nvSpPr>
          <p:spPr bwMode="auto">
            <a:xfrm>
              <a:off x="2387" y="670"/>
              <a:ext cx="25" cy="133"/>
            </a:xfrm>
            <a:custGeom>
              <a:avLst/>
              <a:gdLst>
                <a:gd name="T0" fmla="*/ 0 w 35"/>
                <a:gd name="T1" fmla="*/ 362 h 363"/>
                <a:gd name="T2" fmla="*/ 21 w 35"/>
                <a:gd name="T3" fmla="*/ 54 h 363"/>
                <a:gd name="T4" fmla="*/ 22 w 35"/>
                <a:gd name="T5" fmla="*/ 38 h 363"/>
                <a:gd name="T6" fmla="*/ 23 w 35"/>
                <a:gd name="T7" fmla="*/ 25 h 363"/>
                <a:gd name="T8" fmla="*/ 25 w 35"/>
                <a:gd name="T9" fmla="*/ 15 h 363"/>
                <a:gd name="T10" fmla="*/ 29 w 35"/>
                <a:gd name="T11" fmla="*/ 6 h 363"/>
                <a:gd name="T12" fmla="*/ 34 w 35"/>
                <a:gd name="T13" fmla="*/ 0 h 363"/>
              </a:gdLst>
              <a:ahLst/>
              <a:cxnLst>
                <a:cxn ang="0">
                  <a:pos x="T0" y="T1"/>
                </a:cxn>
                <a:cxn ang="0">
                  <a:pos x="T2" y="T3"/>
                </a:cxn>
                <a:cxn ang="0">
                  <a:pos x="T4" y="T5"/>
                </a:cxn>
                <a:cxn ang="0">
                  <a:pos x="T6" y="T7"/>
                </a:cxn>
                <a:cxn ang="0">
                  <a:pos x="T8" y="T9"/>
                </a:cxn>
                <a:cxn ang="0">
                  <a:pos x="T10" y="T11"/>
                </a:cxn>
                <a:cxn ang="0">
                  <a:pos x="T12" y="T13"/>
                </a:cxn>
              </a:cxnLst>
              <a:rect l="0" t="0" r="r" b="b"/>
              <a:pathLst>
                <a:path w="35" h="363">
                  <a:moveTo>
                    <a:pt x="0" y="362"/>
                  </a:moveTo>
                  <a:lnTo>
                    <a:pt x="21" y="54"/>
                  </a:lnTo>
                  <a:lnTo>
                    <a:pt x="22" y="38"/>
                  </a:lnTo>
                  <a:lnTo>
                    <a:pt x="23" y="25"/>
                  </a:lnTo>
                  <a:lnTo>
                    <a:pt x="25" y="15"/>
                  </a:lnTo>
                  <a:lnTo>
                    <a:pt x="29" y="6"/>
                  </a:lnTo>
                  <a:lnTo>
                    <a:pt x="34" y="0"/>
                  </a:lnTo>
                </a:path>
              </a:pathLst>
            </a:custGeom>
            <a:noFill/>
            <a:ln w="1905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0" name="Freeform 81"/>
            <p:cNvSpPr/>
            <p:nvPr/>
          </p:nvSpPr>
          <p:spPr bwMode="auto">
            <a:xfrm>
              <a:off x="2412" y="671"/>
              <a:ext cx="67" cy="260"/>
            </a:xfrm>
            <a:custGeom>
              <a:avLst/>
              <a:gdLst>
                <a:gd name="T0" fmla="*/ 0 w 94"/>
                <a:gd name="T1" fmla="*/ 0 h 530"/>
                <a:gd name="T2" fmla="*/ 7 w 94"/>
                <a:gd name="T3" fmla="*/ 3 h 530"/>
                <a:gd name="T4" fmla="*/ 12 w 94"/>
                <a:gd name="T5" fmla="*/ 12 h 530"/>
                <a:gd name="T6" fmla="*/ 13 w 94"/>
                <a:gd name="T7" fmla="*/ 25 h 530"/>
                <a:gd name="T8" fmla="*/ 15 w 94"/>
                <a:gd name="T9" fmla="*/ 44 h 530"/>
                <a:gd name="T10" fmla="*/ 42 w 94"/>
                <a:gd name="T11" fmla="*/ 488 h 530"/>
                <a:gd name="T12" fmla="*/ 44 w 94"/>
                <a:gd name="T13" fmla="*/ 512 h 530"/>
                <a:gd name="T14" fmla="*/ 46 w 94"/>
                <a:gd name="T15" fmla="*/ 520 h 530"/>
                <a:gd name="T16" fmla="*/ 52 w 94"/>
                <a:gd name="T17" fmla="*/ 527 h 530"/>
                <a:gd name="T18" fmla="*/ 56 w 94"/>
                <a:gd name="T19" fmla="*/ 530 h 530"/>
                <a:gd name="T20" fmla="*/ 62 w 94"/>
                <a:gd name="T21" fmla="*/ 524 h 530"/>
                <a:gd name="T22" fmla="*/ 65 w 94"/>
                <a:gd name="T23" fmla="*/ 512 h 530"/>
                <a:gd name="T24" fmla="*/ 94 w 94"/>
                <a:gd name="T25" fmla="*/ 274 h 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 h="530">
                  <a:moveTo>
                    <a:pt x="0" y="0"/>
                  </a:moveTo>
                  <a:lnTo>
                    <a:pt x="7" y="3"/>
                  </a:lnTo>
                  <a:lnTo>
                    <a:pt x="12" y="12"/>
                  </a:lnTo>
                  <a:lnTo>
                    <a:pt x="13" y="25"/>
                  </a:lnTo>
                  <a:lnTo>
                    <a:pt x="15" y="44"/>
                  </a:lnTo>
                  <a:lnTo>
                    <a:pt x="42" y="488"/>
                  </a:lnTo>
                  <a:lnTo>
                    <a:pt x="44" y="512"/>
                  </a:lnTo>
                  <a:lnTo>
                    <a:pt x="46" y="520"/>
                  </a:lnTo>
                  <a:lnTo>
                    <a:pt x="52" y="527"/>
                  </a:lnTo>
                  <a:lnTo>
                    <a:pt x="56" y="530"/>
                  </a:lnTo>
                  <a:lnTo>
                    <a:pt x="62" y="524"/>
                  </a:lnTo>
                  <a:lnTo>
                    <a:pt x="65" y="512"/>
                  </a:lnTo>
                  <a:lnTo>
                    <a:pt x="94" y="274"/>
                  </a:lnTo>
                </a:path>
              </a:pathLst>
            </a:custGeom>
            <a:noFill/>
            <a:ln w="1905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51" name="Group 82"/>
            <p:cNvGrpSpPr/>
            <p:nvPr/>
          </p:nvGrpSpPr>
          <p:grpSpPr bwMode="auto">
            <a:xfrm>
              <a:off x="771" y="676"/>
              <a:ext cx="337" cy="260"/>
              <a:chOff x="956" y="2283"/>
              <a:chExt cx="476" cy="711"/>
            </a:xfrm>
          </p:grpSpPr>
          <p:sp>
            <p:nvSpPr>
              <p:cNvPr id="72" name="Freeform 83"/>
              <p:cNvSpPr/>
              <p:nvPr/>
            </p:nvSpPr>
            <p:spPr bwMode="auto">
              <a:xfrm>
                <a:off x="956" y="2284"/>
                <a:ext cx="65" cy="363"/>
              </a:xfrm>
              <a:custGeom>
                <a:avLst/>
                <a:gdLst>
                  <a:gd name="T0" fmla="*/ 0 w 65"/>
                  <a:gd name="T1" fmla="*/ 362 h 363"/>
                  <a:gd name="T2" fmla="*/ 40 w 65"/>
                  <a:gd name="T3" fmla="*/ 54 h 363"/>
                  <a:gd name="T4" fmla="*/ 42 w 65"/>
                  <a:gd name="T5" fmla="*/ 38 h 363"/>
                  <a:gd name="T6" fmla="*/ 44 w 65"/>
                  <a:gd name="T7" fmla="*/ 25 h 363"/>
                  <a:gd name="T8" fmla="*/ 47 w 65"/>
                  <a:gd name="T9" fmla="*/ 15 h 363"/>
                  <a:gd name="T10" fmla="*/ 55 w 65"/>
                  <a:gd name="T11" fmla="*/ 6 h 363"/>
                  <a:gd name="T12" fmla="*/ 64 w 65"/>
                  <a:gd name="T13" fmla="*/ 0 h 363"/>
                </a:gdLst>
                <a:ahLst/>
                <a:cxnLst>
                  <a:cxn ang="0">
                    <a:pos x="T0" y="T1"/>
                  </a:cxn>
                  <a:cxn ang="0">
                    <a:pos x="T2" y="T3"/>
                  </a:cxn>
                  <a:cxn ang="0">
                    <a:pos x="T4" y="T5"/>
                  </a:cxn>
                  <a:cxn ang="0">
                    <a:pos x="T6" y="T7"/>
                  </a:cxn>
                  <a:cxn ang="0">
                    <a:pos x="T8" y="T9"/>
                  </a:cxn>
                  <a:cxn ang="0">
                    <a:pos x="T10" y="T11"/>
                  </a:cxn>
                  <a:cxn ang="0">
                    <a:pos x="T12" y="T13"/>
                  </a:cxn>
                </a:cxnLst>
                <a:rect l="0" t="0" r="r" b="b"/>
                <a:pathLst>
                  <a:path w="65" h="363">
                    <a:moveTo>
                      <a:pt x="0" y="362"/>
                    </a:moveTo>
                    <a:lnTo>
                      <a:pt x="40" y="54"/>
                    </a:lnTo>
                    <a:lnTo>
                      <a:pt x="42" y="38"/>
                    </a:lnTo>
                    <a:lnTo>
                      <a:pt x="44" y="25"/>
                    </a:lnTo>
                    <a:lnTo>
                      <a:pt x="47" y="15"/>
                    </a:lnTo>
                    <a:lnTo>
                      <a:pt x="55" y="6"/>
                    </a:lnTo>
                    <a:lnTo>
                      <a:pt x="64" y="0"/>
                    </a:lnTo>
                  </a:path>
                </a:pathLst>
              </a:custGeom>
              <a:noFill/>
              <a:ln w="1905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3" name="Freeform 84"/>
              <p:cNvSpPr/>
              <p:nvPr/>
            </p:nvSpPr>
            <p:spPr bwMode="auto">
              <a:xfrm>
                <a:off x="1022" y="2283"/>
                <a:ext cx="171" cy="711"/>
              </a:xfrm>
              <a:custGeom>
                <a:avLst/>
                <a:gdLst>
                  <a:gd name="T0" fmla="*/ 0 w 171"/>
                  <a:gd name="T1" fmla="*/ 0 h 711"/>
                  <a:gd name="T2" fmla="*/ 14 w 171"/>
                  <a:gd name="T3" fmla="*/ 4 h 711"/>
                  <a:gd name="T4" fmla="*/ 24 w 171"/>
                  <a:gd name="T5" fmla="*/ 16 h 711"/>
                  <a:gd name="T6" fmla="*/ 28 w 171"/>
                  <a:gd name="T7" fmla="*/ 33 h 711"/>
                  <a:gd name="T8" fmla="*/ 31 w 171"/>
                  <a:gd name="T9" fmla="*/ 59 h 711"/>
                  <a:gd name="T10" fmla="*/ 85 w 171"/>
                  <a:gd name="T11" fmla="*/ 653 h 711"/>
                  <a:gd name="T12" fmla="*/ 90 w 171"/>
                  <a:gd name="T13" fmla="*/ 686 h 711"/>
                  <a:gd name="T14" fmla="*/ 95 w 171"/>
                  <a:gd name="T15" fmla="*/ 696 h 711"/>
                  <a:gd name="T16" fmla="*/ 106 w 171"/>
                  <a:gd name="T17" fmla="*/ 706 h 711"/>
                  <a:gd name="T18" fmla="*/ 115 w 171"/>
                  <a:gd name="T19" fmla="*/ 710 h 711"/>
                  <a:gd name="T20" fmla="*/ 126 w 171"/>
                  <a:gd name="T21" fmla="*/ 702 h 711"/>
                  <a:gd name="T22" fmla="*/ 134 w 171"/>
                  <a:gd name="T23" fmla="*/ 686 h 711"/>
                  <a:gd name="T24" fmla="*/ 170 w 171"/>
                  <a:gd name="T25" fmla="*/ 381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1" h="711">
                    <a:moveTo>
                      <a:pt x="0" y="0"/>
                    </a:moveTo>
                    <a:lnTo>
                      <a:pt x="14" y="4"/>
                    </a:lnTo>
                    <a:lnTo>
                      <a:pt x="24" y="16"/>
                    </a:lnTo>
                    <a:lnTo>
                      <a:pt x="28" y="33"/>
                    </a:lnTo>
                    <a:lnTo>
                      <a:pt x="31" y="59"/>
                    </a:lnTo>
                    <a:lnTo>
                      <a:pt x="85" y="653"/>
                    </a:lnTo>
                    <a:lnTo>
                      <a:pt x="90" y="686"/>
                    </a:lnTo>
                    <a:lnTo>
                      <a:pt x="95" y="696"/>
                    </a:lnTo>
                    <a:lnTo>
                      <a:pt x="106" y="706"/>
                    </a:lnTo>
                    <a:lnTo>
                      <a:pt x="115" y="710"/>
                    </a:lnTo>
                    <a:lnTo>
                      <a:pt x="126" y="702"/>
                    </a:lnTo>
                    <a:lnTo>
                      <a:pt x="134" y="686"/>
                    </a:lnTo>
                    <a:lnTo>
                      <a:pt x="170" y="381"/>
                    </a:lnTo>
                  </a:path>
                </a:pathLst>
              </a:custGeom>
              <a:noFill/>
              <a:ln w="1905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4" name="Freeform 85"/>
              <p:cNvSpPr/>
              <p:nvPr/>
            </p:nvSpPr>
            <p:spPr bwMode="auto">
              <a:xfrm>
                <a:off x="1194" y="2290"/>
                <a:ext cx="66" cy="363"/>
              </a:xfrm>
              <a:custGeom>
                <a:avLst/>
                <a:gdLst>
                  <a:gd name="T0" fmla="*/ 0 w 66"/>
                  <a:gd name="T1" fmla="*/ 362 h 363"/>
                  <a:gd name="T2" fmla="*/ 40 w 66"/>
                  <a:gd name="T3" fmla="*/ 54 h 363"/>
                  <a:gd name="T4" fmla="*/ 43 w 66"/>
                  <a:gd name="T5" fmla="*/ 38 h 363"/>
                  <a:gd name="T6" fmla="*/ 44 w 66"/>
                  <a:gd name="T7" fmla="*/ 25 h 363"/>
                  <a:gd name="T8" fmla="*/ 48 w 66"/>
                  <a:gd name="T9" fmla="*/ 15 h 363"/>
                  <a:gd name="T10" fmla="*/ 56 w 66"/>
                  <a:gd name="T11" fmla="*/ 6 h 363"/>
                  <a:gd name="T12" fmla="*/ 65 w 66"/>
                  <a:gd name="T13" fmla="*/ 0 h 363"/>
                </a:gdLst>
                <a:ahLst/>
                <a:cxnLst>
                  <a:cxn ang="0">
                    <a:pos x="T0" y="T1"/>
                  </a:cxn>
                  <a:cxn ang="0">
                    <a:pos x="T2" y="T3"/>
                  </a:cxn>
                  <a:cxn ang="0">
                    <a:pos x="T4" y="T5"/>
                  </a:cxn>
                  <a:cxn ang="0">
                    <a:pos x="T6" y="T7"/>
                  </a:cxn>
                  <a:cxn ang="0">
                    <a:pos x="T8" y="T9"/>
                  </a:cxn>
                  <a:cxn ang="0">
                    <a:pos x="T10" y="T11"/>
                  </a:cxn>
                  <a:cxn ang="0">
                    <a:pos x="T12" y="T13"/>
                  </a:cxn>
                </a:cxnLst>
                <a:rect l="0" t="0" r="r" b="b"/>
                <a:pathLst>
                  <a:path w="66" h="363">
                    <a:moveTo>
                      <a:pt x="0" y="362"/>
                    </a:moveTo>
                    <a:lnTo>
                      <a:pt x="40" y="54"/>
                    </a:lnTo>
                    <a:lnTo>
                      <a:pt x="43" y="38"/>
                    </a:lnTo>
                    <a:lnTo>
                      <a:pt x="44" y="25"/>
                    </a:lnTo>
                    <a:lnTo>
                      <a:pt x="48" y="15"/>
                    </a:lnTo>
                    <a:lnTo>
                      <a:pt x="56" y="6"/>
                    </a:lnTo>
                    <a:lnTo>
                      <a:pt x="65" y="0"/>
                    </a:lnTo>
                  </a:path>
                </a:pathLst>
              </a:custGeom>
              <a:noFill/>
              <a:ln w="1905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5" name="Freeform 86"/>
              <p:cNvSpPr/>
              <p:nvPr/>
            </p:nvSpPr>
            <p:spPr bwMode="auto">
              <a:xfrm>
                <a:off x="1261" y="2285"/>
                <a:ext cx="171" cy="709"/>
              </a:xfrm>
              <a:custGeom>
                <a:avLst/>
                <a:gdLst>
                  <a:gd name="T0" fmla="*/ 0 w 171"/>
                  <a:gd name="T1" fmla="*/ 0 h 709"/>
                  <a:gd name="T2" fmla="*/ 14 w 171"/>
                  <a:gd name="T3" fmla="*/ 4 h 709"/>
                  <a:gd name="T4" fmla="*/ 24 w 171"/>
                  <a:gd name="T5" fmla="*/ 16 h 709"/>
                  <a:gd name="T6" fmla="*/ 28 w 171"/>
                  <a:gd name="T7" fmla="*/ 33 h 709"/>
                  <a:gd name="T8" fmla="*/ 31 w 171"/>
                  <a:gd name="T9" fmla="*/ 59 h 709"/>
                  <a:gd name="T10" fmla="*/ 85 w 171"/>
                  <a:gd name="T11" fmla="*/ 651 h 709"/>
                  <a:gd name="T12" fmla="*/ 90 w 171"/>
                  <a:gd name="T13" fmla="*/ 684 h 709"/>
                  <a:gd name="T14" fmla="*/ 95 w 171"/>
                  <a:gd name="T15" fmla="*/ 694 h 709"/>
                  <a:gd name="T16" fmla="*/ 106 w 171"/>
                  <a:gd name="T17" fmla="*/ 704 h 709"/>
                  <a:gd name="T18" fmla="*/ 115 w 171"/>
                  <a:gd name="T19" fmla="*/ 708 h 709"/>
                  <a:gd name="T20" fmla="*/ 126 w 171"/>
                  <a:gd name="T21" fmla="*/ 700 h 709"/>
                  <a:gd name="T22" fmla="*/ 134 w 171"/>
                  <a:gd name="T23" fmla="*/ 684 h 709"/>
                  <a:gd name="T24" fmla="*/ 170 w 171"/>
                  <a:gd name="T25" fmla="*/ 380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1" h="709">
                    <a:moveTo>
                      <a:pt x="0" y="0"/>
                    </a:moveTo>
                    <a:lnTo>
                      <a:pt x="14" y="4"/>
                    </a:lnTo>
                    <a:lnTo>
                      <a:pt x="24" y="16"/>
                    </a:lnTo>
                    <a:lnTo>
                      <a:pt x="28" y="33"/>
                    </a:lnTo>
                    <a:lnTo>
                      <a:pt x="31" y="59"/>
                    </a:lnTo>
                    <a:lnTo>
                      <a:pt x="85" y="651"/>
                    </a:lnTo>
                    <a:lnTo>
                      <a:pt x="90" y="684"/>
                    </a:lnTo>
                    <a:lnTo>
                      <a:pt x="95" y="694"/>
                    </a:lnTo>
                    <a:lnTo>
                      <a:pt x="106" y="704"/>
                    </a:lnTo>
                    <a:lnTo>
                      <a:pt x="115" y="708"/>
                    </a:lnTo>
                    <a:lnTo>
                      <a:pt x="126" y="700"/>
                    </a:lnTo>
                    <a:lnTo>
                      <a:pt x="134" y="684"/>
                    </a:lnTo>
                    <a:lnTo>
                      <a:pt x="170" y="380"/>
                    </a:lnTo>
                  </a:path>
                </a:pathLst>
              </a:custGeom>
              <a:noFill/>
              <a:ln w="1905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52" name="Group 87"/>
            <p:cNvGrpSpPr/>
            <p:nvPr/>
          </p:nvGrpSpPr>
          <p:grpSpPr bwMode="auto">
            <a:xfrm>
              <a:off x="1462" y="671"/>
              <a:ext cx="338" cy="262"/>
              <a:chOff x="1929" y="2272"/>
              <a:chExt cx="476" cy="713"/>
            </a:xfrm>
          </p:grpSpPr>
          <p:grpSp>
            <p:nvGrpSpPr>
              <p:cNvPr id="66" name="Group 88"/>
              <p:cNvGrpSpPr/>
              <p:nvPr/>
            </p:nvGrpSpPr>
            <p:grpSpPr bwMode="auto">
              <a:xfrm>
                <a:off x="1929" y="2272"/>
                <a:ext cx="238" cy="713"/>
                <a:chOff x="1929" y="2272"/>
                <a:chExt cx="238" cy="713"/>
              </a:xfrm>
            </p:grpSpPr>
            <p:sp>
              <p:nvSpPr>
                <p:cNvPr id="70" name="Freeform 89"/>
                <p:cNvSpPr/>
                <p:nvPr/>
              </p:nvSpPr>
              <p:spPr bwMode="auto">
                <a:xfrm>
                  <a:off x="1929" y="2272"/>
                  <a:ext cx="65" cy="363"/>
                </a:xfrm>
                <a:custGeom>
                  <a:avLst/>
                  <a:gdLst>
                    <a:gd name="T0" fmla="*/ 0 w 65"/>
                    <a:gd name="T1" fmla="*/ 362 h 363"/>
                    <a:gd name="T2" fmla="*/ 40 w 65"/>
                    <a:gd name="T3" fmla="*/ 54 h 363"/>
                    <a:gd name="T4" fmla="*/ 42 w 65"/>
                    <a:gd name="T5" fmla="*/ 38 h 363"/>
                    <a:gd name="T6" fmla="*/ 44 w 65"/>
                    <a:gd name="T7" fmla="*/ 25 h 363"/>
                    <a:gd name="T8" fmla="*/ 47 w 65"/>
                    <a:gd name="T9" fmla="*/ 15 h 363"/>
                    <a:gd name="T10" fmla="*/ 55 w 65"/>
                    <a:gd name="T11" fmla="*/ 6 h 363"/>
                    <a:gd name="T12" fmla="*/ 64 w 65"/>
                    <a:gd name="T13" fmla="*/ 0 h 363"/>
                  </a:gdLst>
                  <a:ahLst/>
                  <a:cxnLst>
                    <a:cxn ang="0">
                      <a:pos x="T0" y="T1"/>
                    </a:cxn>
                    <a:cxn ang="0">
                      <a:pos x="T2" y="T3"/>
                    </a:cxn>
                    <a:cxn ang="0">
                      <a:pos x="T4" y="T5"/>
                    </a:cxn>
                    <a:cxn ang="0">
                      <a:pos x="T6" y="T7"/>
                    </a:cxn>
                    <a:cxn ang="0">
                      <a:pos x="T8" y="T9"/>
                    </a:cxn>
                    <a:cxn ang="0">
                      <a:pos x="T10" y="T11"/>
                    </a:cxn>
                    <a:cxn ang="0">
                      <a:pos x="T12" y="T13"/>
                    </a:cxn>
                  </a:cxnLst>
                  <a:rect l="0" t="0" r="r" b="b"/>
                  <a:pathLst>
                    <a:path w="65" h="363">
                      <a:moveTo>
                        <a:pt x="0" y="362"/>
                      </a:moveTo>
                      <a:lnTo>
                        <a:pt x="40" y="54"/>
                      </a:lnTo>
                      <a:lnTo>
                        <a:pt x="42" y="38"/>
                      </a:lnTo>
                      <a:lnTo>
                        <a:pt x="44" y="25"/>
                      </a:lnTo>
                      <a:lnTo>
                        <a:pt x="47" y="15"/>
                      </a:lnTo>
                      <a:lnTo>
                        <a:pt x="55" y="6"/>
                      </a:lnTo>
                      <a:lnTo>
                        <a:pt x="64" y="0"/>
                      </a:lnTo>
                    </a:path>
                  </a:pathLst>
                </a:custGeom>
                <a:noFill/>
                <a:ln w="1905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1" name="Freeform 90"/>
                <p:cNvSpPr/>
                <p:nvPr/>
              </p:nvSpPr>
              <p:spPr bwMode="auto">
                <a:xfrm>
                  <a:off x="1995" y="2276"/>
                  <a:ext cx="172" cy="709"/>
                </a:xfrm>
                <a:custGeom>
                  <a:avLst/>
                  <a:gdLst>
                    <a:gd name="T0" fmla="*/ 0 w 172"/>
                    <a:gd name="T1" fmla="*/ 0 h 709"/>
                    <a:gd name="T2" fmla="*/ 14 w 172"/>
                    <a:gd name="T3" fmla="*/ 4 h 709"/>
                    <a:gd name="T4" fmla="*/ 24 w 172"/>
                    <a:gd name="T5" fmla="*/ 16 h 709"/>
                    <a:gd name="T6" fmla="*/ 28 w 172"/>
                    <a:gd name="T7" fmla="*/ 33 h 709"/>
                    <a:gd name="T8" fmla="*/ 31 w 172"/>
                    <a:gd name="T9" fmla="*/ 59 h 709"/>
                    <a:gd name="T10" fmla="*/ 86 w 172"/>
                    <a:gd name="T11" fmla="*/ 651 h 709"/>
                    <a:gd name="T12" fmla="*/ 91 w 172"/>
                    <a:gd name="T13" fmla="*/ 684 h 709"/>
                    <a:gd name="T14" fmla="*/ 95 w 172"/>
                    <a:gd name="T15" fmla="*/ 694 h 709"/>
                    <a:gd name="T16" fmla="*/ 106 w 172"/>
                    <a:gd name="T17" fmla="*/ 704 h 709"/>
                    <a:gd name="T18" fmla="*/ 115 w 172"/>
                    <a:gd name="T19" fmla="*/ 708 h 709"/>
                    <a:gd name="T20" fmla="*/ 127 w 172"/>
                    <a:gd name="T21" fmla="*/ 700 h 709"/>
                    <a:gd name="T22" fmla="*/ 135 w 172"/>
                    <a:gd name="T23" fmla="*/ 684 h 709"/>
                    <a:gd name="T24" fmla="*/ 171 w 172"/>
                    <a:gd name="T25" fmla="*/ 380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 h="709">
                      <a:moveTo>
                        <a:pt x="0" y="0"/>
                      </a:moveTo>
                      <a:lnTo>
                        <a:pt x="14" y="4"/>
                      </a:lnTo>
                      <a:lnTo>
                        <a:pt x="24" y="16"/>
                      </a:lnTo>
                      <a:lnTo>
                        <a:pt x="28" y="33"/>
                      </a:lnTo>
                      <a:lnTo>
                        <a:pt x="31" y="59"/>
                      </a:lnTo>
                      <a:lnTo>
                        <a:pt x="86" y="651"/>
                      </a:lnTo>
                      <a:lnTo>
                        <a:pt x="91" y="684"/>
                      </a:lnTo>
                      <a:lnTo>
                        <a:pt x="95" y="694"/>
                      </a:lnTo>
                      <a:lnTo>
                        <a:pt x="106" y="704"/>
                      </a:lnTo>
                      <a:lnTo>
                        <a:pt x="115" y="708"/>
                      </a:lnTo>
                      <a:lnTo>
                        <a:pt x="127" y="700"/>
                      </a:lnTo>
                      <a:lnTo>
                        <a:pt x="135" y="684"/>
                      </a:lnTo>
                      <a:lnTo>
                        <a:pt x="171" y="380"/>
                      </a:lnTo>
                    </a:path>
                  </a:pathLst>
                </a:custGeom>
                <a:noFill/>
                <a:ln w="1905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67" name="Group 91"/>
              <p:cNvGrpSpPr/>
              <p:nvPr/>
            </p:nvGrpSpPr>
            <p:grpSpPr bwMode="auto">
              <a:xfrm>
                <a:off x="2169" y="2272"/>
                <a:ext cx="236" cy="713"/>
                <a:chOff x="2169" y="2272"/>
                <a:chExt cx="236" cy="713"/>
              </a:xfrm>
            </p:grpSpPr>
            <p:sp>
              <p:nvSpPr>
                <p:cNvPr id="68" name="Freeform 92"/>
                <p:cNvSpPr/>
                <p:nvPr/>
              </p:nvSpPr>
              <p:spPr bwMode="auto">
                <a:xfrm>
                  <a:off x="2169" y="2272"/>
                  <a:ext cx="64" cy="363"/>
                </a:xfrm>
                <a:custGeom>
                  <a:avLst/>
                  <a:gdLst>
                    <a:gd name="T0" fmla="*/ 0 w 64"/>
                    <a:gd name="T1" fmla="*/ 362 h 363"/>
                    <a:gd name="T2" fmla="*/ 39 w 64"/>
                    <a:gd name="T3" fmla="*/ 54 h 363"/>
                    <a:gd name="T4" fmla="*/ 41 w 64"/>
                    <a:gd name="T5" fmla="*/ 38 h 363"/>
                    <a:gd name="T6" fmla="*/ 43 w 64"/>
                    <a:gd name="T7" fmla="*/ 25 h 363"/>
                    <a:gd name="T8" fmla="*/ 46 w 64"/>
                    <a:gd name="T9" fmla="*/ 15 h 363"/>
                    <a:gd name="T10" fmla="*/ 54 w 64"/>
                    <a:gd name="T11" fmla="*/ 6 h 363"/>
                    <a:gd name="T12" fmla="*/ 63 w 64"/>
                    <a:gd name="T13" fmla="*/ 0 h 363"/>
                  </a:gdLst>
                  <a:ahLst/>
                  <a:cxnLst>
                    <a:cxn ang="0">
                      <a:pos x="T0" y="T1"/>
                    </a:cxn>
                    <a:cxn ang="0">
                      <a:pos x="T2" y="T3"/>
                    </a:cxn>
                    <a:cxn ang="0">
                      <a:pos x="T4" y="T5"/>
                    </a:cxn>
                    <a:cxn ang="0">
                      <a:pos x="T6" y="T7"/>
                    </a:cxn>
                    <a:cxn ang="0">
                      <a:pos x="T8" y="T9"/>
                    </a:cxn>
                    <a:cxn ang="0">
                      <a:pos x="T10" y="T11"/>
                    </a:cxn>
                    <a:cxn ang="0">
                      <a:pos x="T12" y="T13"/>
                    </a:cxn>
                  </a:cxnLst>
                  <a:rect l="0" t="0" r="r" b="b"/>
                  <a:pathLst>
                    <a:path w="64" h="363">
                      <a:moveTo>
                        <a:pt x="0" y="362"/>
                      </a:moveTo>
                      <a:lnTo>
                        <a:pt x="39" y="54"/>
                      </a:lnTo>
                      <a:lnTo>
                        <a:pt x="41" y="38"/>
                      </a:lnTo>
                      <a:lnTo>
                        <a:pt x="43" y="25"/>
                      </a:lnTo>
                      <a:lnTo>
                        <a:pt x="46" y="15"/>
                      </a:lnTo>
                      <a:lnTo>
                        <a:pt x="54" y="6"/>
                      </a:lnTo>
                      <a:lnTo>
                        <a:pt x="63" y="0"/>
                      </a:lnTo>
                    </a:path>
                  </a:pathLst>
                </a:custGeom>
                <a:noFill/>
                <a:ln w="1905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9" name="Freeform 93"/>
                <p:cNvSpPr/>
                <p:nvPr/>
              </p:nvSpPr>
              <p:spPr bwMode="auto">
                <a:xfrm>
                  <a:off x="2234" y="2276"/>
                  <a:ext cx="171" cy="709"/>
                </a:xfrm>
                <a:custGeom>
                  <a:avLst/>
                  <a:gdLst>
                    <a:gd name="T0" fmla="*/ 0 w 171"/>
                    <a:gd name="T1" fmla="*/ 0 h 709"/>
                    <a:gd name="T2" fmla="*/ 14 w 171"/>
                    <a:gd name="T3" fmla="*/ 4 h 709"/>
                    <a:gd name="T4" fmla="*/ 24 w 171"/>
                    <a:gd name="T5" fmla="*/ 16 h 709"/>
                    <a:gd name="T6" fmla="*/ 28 w 171"/>
                    <a:gd name="T7" fmla="*/ 33 h 709"/>
                    <a:gd name="T8" fmla="*/ 31 w 171"/>
                    <a:gd name="T9" fmla="*/ 59 h 709"/>
                    <a:gd name="T10" fmla="*/ 85 w 171"/>
                    <a:gd name="T11" fmla="*/ 651 h 709"/>
                    <a:gd name="T12" fmla="*/ 90 w 171"/>
                    <a:gd name="T13" fmla="*/ 684 h 709"/>
                    <a:gd name="T14" fmla="*/ 95 w 171"/>
                    <a:gd name="T15" fmla="*/ 694 h 709"/>
                    <a:gd name="T16" fmla="*/ 106 w 171"/>
                    <a:gd name="T17" fmla="*/ 704 h 709"/>
                    <a:gd name="T18" fmla="*/ 115 w 171"/>
                    <a:gd name="T19" fmla="*/ 708 h 709"/>
                    <a:gd name="T20" fmla="*/ 126 w 171"/>
                    <a:gd name="T21" fmla="*/ 700 h 709"/>
                    <a:gd name="T22" fmla="*/ 134 w 171"/>
                    <a:gd name="T23" fmla="*/ 684 h 709"/>
                    <a:gd name="T24" fmla="*/ 170 w 171"/>
                    <a:gd name="T25" fmla="*/ 380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1" h="709">
                      <a:moveTo>
                        <a:pt x="0" y="0"/>
                      </a:moveTo>
                      <a:lnTo>
                        <a:pt x="14" y="4"/>
                      </a:lnTo>
                      <a:lnTo>
                        <a:pt x="24" y="16"/>
                      </a:lnTo>
                      <a:lnTo>
                        <a:pt x="28" y="33"/>
                      </a:lnTo>
                      <a:lnTo>
                        <a:pt x="31" y="59"/>
                      </a:lnTo>
                      <a:lnTo>
                        <a:pt x="85" y="651"/>
                      </a:lnTo>
                      <a:lnTo>
                        <a:pt x="90" y="684"/>
                      </a:lnTo>
                      <a:lnTo>
                        <a:pt x="95" y="694"/>
                      </a:lnTo>
                      <a:lnTo>
                        <a:pt x="106" y="704"/>
                      </a:lnTo>
                      <a:lnTo>
                        <a:pt x="115" y="708"/>
                      </a:lnTo>
                      <a:lnTo>
                        <a:pt x="126" y="700"/>
                      </a:lnTo>
                      <a:lnTo>
                        <a:pt x="134" y="684"/>
                      </a:lnTo>
                      <a:lnTo>
                        <a:pt x="170" y="380"/>
                      </a:lnTo>
                    </a:path>
                  </a:pathLst>
                </a:custGeom>
                <a:noFill/>
                <a:ln w="1905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53" name="Freeform 94"/>
            <p:cNvSpPr/>
            <p:nvPr/>
          </p:nvSpPr>
          <p:spPr bwMode="auto">
            <a:xfrm>
              <a:off x="1799" y="669"/>
              <a:ext cx="48" cy="144"/>
            </a:xfrm>
            <a:custGeom>
              <a:avLst/>
              <a:gdLst>
                <a:gd name="T0" fmla="*/ 0 w 68"/>
                <a:gd name="T1" fmla="*/ 294 h 294"/>
                <a:gd name="T2" fmla="*/ 43 w 68"/>
                <a:gd name="T3" fmla="*/ 40 h 294"/>
                <a:gd name="T4" fmla="*/ 45 w 68"/>
                <a:gd name="T5" fmla="*/ 28 h 294"/>
                <a:gd name="T6" fmla="*/ 47 w 68"/>
                <a:gd name="T7" fmla="*/ 19 h 294"/>
                <a:gd name="T8" fmla="*/ 51 w 68"/>
                <a:gd name="T9" fmla="*/ 11 h 294"/>
                <a:gd name="T10" fmla="*/ 58 w 68"/>
                <a:gd name="T11" fmla="*/ 4 h 294"/>
                <a:gd name="T12" fmla="*/ 68 w 68"/>
                <a:gd name="T13" fmla="*/ 0 h 294"/>
              </a:gdLst>
              <a:ahLst/>
              <a:cxnLst>
                <a:cxn ang="0">
                  <a:pos x="T0" y="T1"/>
                </a:cxn>
                <a:cxn ang="0">
                  <a:pos x="T2" y="T3"/>
                </a:cxn>
                <a:cxn ang="0">
                  <a:pos x="T4" y="T5"/>
                </a:cxn>
                <a:cxn ang="0">
                  <a:pos x="T6" y="T7"/>
                </a:cxn>
                <a:cxn ang="0">
                  <a:pos x="T8" y="T9"/>
                </a:cxn>
                <a:cxn ang="0">
                  <a:pos x="T10" y="T11"/>
                </a:cxn>
                <a:cxn ang="0">
                  <a:pos x="T12" y="T13"/>
                </a:cxn>
              </a:cxnLst>
              <a:rect l="0" t="0" r="r" b="b"/>
              <a:pathLst>
                <a:path w="68" h="294">
                  <a:moveTo>
                    <a:pt x="0" y="294"/>
                  </a:moveTo>
                  <a:lnTo>
                    <a:pt x="43" y="40"/>
                  </a:lnTo>
                  <a:lnTo>
                    <a:pt x="45" y="28"/>
                  </a:lnTo>
                  <a:lnTo>
                    <a:pt x="47" y="19"/>
                  </a:lnTo>
                  <a:lnTo>
                    <a:pt x="51" y="11"/>
                  </a:lnTo>
                  <a:lnTo>
                    <a:pt x="58" y="4"/>
                  </a:lnTo>
                  <a:lnTo>
                    <a:pt x="68" y="0"/>
                  </a:lnTo>
                </a:path>
              </a:pathLst>
            </a:custGeom>
            <a:noFill/>
            <a:ln w="1905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 name="Freeform 95"/>
            <p:cNvSpPr/>
            <p:nvPr/>
          </p:nvSpPr>
          <p:spPr bwMode="auto">
            <a:xfrm>
              <a:off x="1848" y="671"/>
              <a:ext cx="120" cy="259"/>
            </a:xfrm>
            <a:custGeom>
              <a:avLst/>
              <a:gdLst>
                <a:gd name="T0" fmla="*/ 0 w 168"/>
                <a:gd name="T1" fmla="*/ 0 h 709"/>
                <a:gd name="T2" fmla="*/ 14 w 168"/>
                <a:gd name="T3" fmla="*/ 4 h 709"/>
                <a:gd name="T4" fmla="*/ 24 w 168"/>
                <a:gd name="T5" fmla="*/ 16 h 709"/>
                <a:gd name="T6" fmla="*/ 27 w 168"/>
                <a:gd name="T7" fmla="*/ 33 h 709"/>
                <a:gd name="T8" fmla="*/ 30 w 168"/>
                <a:gd name="T9" fmla="*/ 59 h 709"/>
                <a:gd name="T10" fmla="*/ 84 w 168"/>
                <a:gd name="T11" fmla="*/ 651 h 709"/>
                <a:gd name="T12" fmla="*/ 89 w 168"/>
                <a:gd name="T13" fmla="*/ 684 h 709"/>
                <a:gd name="T14" fmla="*/ 93 w 168"/>
                <a:gd name="T15" fmla="*/ 694 h 709"/>
                <a:gd name="T16" fmla="*/ 104 w 168"/>
                <a:gd name="T17" fmla="*/ 704 h 709"/>
                <a:gd name="T18" fmla="*/ 113 w 168"/>
                <a:gd name="T19" fmla="*/ 708 h 709"/>
                <a:gd name="T20" fmla="*/ 124 w 168"/>
                <a:gd name="T21" fmla="*/ 700 h 709"/>
                <a:gd name="T22" fmla="*/ 132 w 168"/>
                <a:gd name="T23" fmla="*/ 684 h 709"/>
                <a:gd name="T24" fmla="*/ 167 w 168"/>
                <a:gd name="T25" fmla="*/ 380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8" h="709">
                  <a:moveTo>
                    <a:pt x="0" y="0"/>
                  </a:moveTo>
                  <a:lnTo>
                    <a:pt x="14" y="4"/>
                  </a:lnTo>
                  <a:lnTo>
                    <a:pt x="24" y="16"/>
                  </a:lnTo>
                  <a:lnTo>
                    <a:pt x="27" y="33"/>
                  </a:lnTo>
                  <a:lnTo>
                    <a:pt x="30" y="59"/>
                  </a:lnTo>
                  <a:lnTo>
                    <a:pt x="84" y="651"/>
                  </a:lnTo>
                  <a:lnTo>
                    <a:pt x="89" y="684"/>
                  </a:lnTo>
                  <a:lnTo>
                    <a:pt x="93" y="694"/>
                  </a:lnTo>
                  <a:lnTo>
                    <a:pt x="104" y="704"/>
                  </a:lnTo>
                  <a:lnTo>
                    <a:pt x="113" y="708"/>
                  </a:lnTo>
                  <a:lnTo>
                    <a:pt x="124" y="700"/>
                  </a:lnTo>
                  <a:lnTo>
                    <a:pt x="132" y="684"/>
                  </a:lnTo>
                  <a:lnTo>
                    <a:pt x="167" y="380"/>
                  </a:lnTo>
                </a:path>
              </a:pathLst>
            </a:custGeom>
            <a:noFill/>
            <a:ln w="1905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5" name="Freeform 96"/>
            <p:cNvSpPr/>
            <p:nvPr/>
          </p:nvSpPr>
          <p:spPr bwMode="auto">
            <a:xfrm>
              <a:off x="1968" y="669"/>
              <a:ext cx="49" cy="143"/>
            </a:xfrm>
            <a:custGeom>
              <a:avLst/>
              <a:gdLst>
                <a:gd name="T0" fmla="*/ 0 w 71"/>
                <a:gd name="T1" fmla="*/ 291 h 291"/>
                <a:gd name="T2" fmla="*/ 45 w 71"/>
                <a:gd name="T3" fmla="*/ 40 h 291"/>
                <a:gd name="T4" fmla="*/ 48 w 71"/>
                <a:gd name="T5" fmla="*/ 28 h 291"/>
                <a:gd name="T6" fmla="*/ 50 w 71"/>
                <a:gd name="T7" fmla="*/ 19 h 291"/>
                <a:gd name="T8" fmla="*/ 53 w 71"/>
                <a:gd name="T9" fmla="*/ 11 h 291"/>
                <a:gd name="T10" fmla="*/ 61 w 71"/>
                <a:gd name="T11" fmla="*/ 4 h 291"/>
                <a:gd name="T12" fmla="*/ 71 w 71"/>
                <a:gd name="T13" fmla="*/ 0 h 291"/>
              </a:gdLst>
              <a:ahLst/>
              <a:cxnLst>
                <a:cxn ang="0">
                  <a:pos x="T0" y="T1"/>
                </a:cxn>
                <a:cxn ang="0">
                  <a:pos x="T2" y="T3"/>
                </a:cxn>
                <a:cxn ang="0">
                  <a:pos x="T4" y="T5"/>
                </a:cxn>
                <a:cxn ang="0">
                  <a:pos x="T6" y="T7"/>
                </a:cxn>
                <a:cxn ang="0">
                  <a:pos x="T8" y="T9"/>
                </a:cxn>
                <a:cxn ang="0">
                  <a:pos x="T10" y="T11"/>
                </a:cxn>
                <a:cxn ang="0">
                  <a:pos x="T12" y="T13"/>
                </a:cxn>
              </a:cxnLst>
              <a:rect l="0" t="0" r="r" b="b"/>
              <a:pathLst>
                <a:path w="71" h="291">
                  <a:moveTo>
                    <a:pt x="0" y="291"/>
                  </a:moveTo>
                  <a:lnTo>
                    <a:pt x="45" y="40"/>
                  </a:lnTo>
                  <a:lnTo>
                    <a:pt x="48" y="28"/>
                  </a:lnTo>
                  <a:lnTo>
                    <a:pt x="50" y="19"/>
                  </a:lnTo>
                  <a:lnTo>
                    <a:pt x="53" y="11"/>
                  </a:lnTo>
                  <a:lnTo>
                    <a:pt x="61" y="4"/>
                  </a:lnTo>
                  <a:lnTo>
                    <a:pt x="71" y="0"/>
                  </a:lnTo>
                </a:path>
              </a:pathLst>
            </a:custGeom>
            <a:noFill/>
            <a:ln w="1905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6" name="Freeform 97"/>
            <p:cNvSpPr/>
            <p:nvPr/>
          </p:nvSpPr>
          <p:spPr bwMode="auto">
            <a:xfrm>
              <a:off x="2019" y="671"/>
              <a:ext cx="117" cy="259"/>
            </a:xfrm>
            <a:custGeom>
              <a:avLst/>
              <a:gdLst>
                <a:gd name="T0" fmla="*/ 0 w 164"/>
                <a:gd name="T1" fmla="*/ 0 h 530"/>
                <a:gd name="T2" fmla="*/ 14 w 164"/>
                <a:gd name="T3" fmla="*/ 3 h 530"/>
                <a:gd name="T4" fmla="*/ 24 w 164"/>
                <a:gd name="T5" fmla="*/ 12 h 530"/>
                <a:gd name="T6" fmla="*/ 27 w 164"/>
                <a:gd name="T7" fmla="*/ 25 h 530"/>
                <a:gd name="T8" fmla="*/ 30 w 164"/>
                <a:gd name="T9" fmla="*/ 44 h 530"/>
                <a:gd name="T10" fmla="*/ 84 w 164"/>
                <a:gd name="T11" fmla="*/ 488 h 530"/>
                <a:gd name="T12" fmla="*/ 89 w 164"/>
                <a:gd name="T13" fmla="*/ 512 h 530"/>
                <a:gd name="T14" fmla="*/ 93 w 164"/>
                <a:gd name="T15" fmla="*/ 520 h 530"/>
                <a:gd name="T16" fmla="*/ 104 w 164"/>
                <a:gd name="T17" fmla="*/ 527 h 530"/>
                <a:gd name="T18" fmla="*/ 113 w 164"/>
                <a:gd name="T19" fmla="*/ 530 h 530"/>
                <a:gd name="T20" fmla="*/ 124 w 164"/>
                <a:gd name="T21" fmla="*/ 524 h 530"/>
                <a:gd name="T22" fmla="*/ 132 w 164"/>
                <a:gd name="T23" fmla="*/ 512 h 530"/>
                <a:gd name="T24" fmla="*/ 164 w 164"/>
                <a:gd name="T25" fmla="*/ 282 h 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4" h="530">
                  <a:moveTo>
                    <a:pt x="0" y="0"/>
                  </a:moveTo>
                  <a:lnTo>
                    <a:pt x="14" y="3"/>
                  </a:lnTo>
                  <a:lnTo>
                    <a:pt x="24" y="12"/>
                  </a:lnTo>
                  <a:lnTo>
                    <a:pt x="27" y="25"/>
                  </a:lnTo>
                  <a:lnTo>
                    <a:pt x="30" y="44"/>
                  </a:lnTo>
                  <a:lnTo>
                    <a:pt x="84" y="488"/>
                  </a:lnTo>
                  <a:lnTo>
                    <a:pt x="89" y="512"/>
                  </a:lnTo>
                  <a:lnTo>
                    <a:pt x="93" y="520"/>
                  </a:lnTo>
                  <a:lnTo>
                    <a:pt x="104" y="527"/>
                  </a:lnTo>
                  <a:lnTo>
                    <a:pt x="113" y="530"/>
                  </a:lnTo>
                  <a:lnTo>
                    <a:pt x="124" y="524"/>
                  </a:lnTo>
                  <a:lnTo>
                    <a:pt x="132" y="512"/>
                  </a:lnTo>
                  <a:lnTo>
                    <a:pt x="164" y="282"/>
                  </a:lnTo>
                </a:path>
              </a:pathLst>
            </a:custGeom>
            <a:noFill/>
            <a:ln w="1905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7" name="Freeform 98"/>
            <p:cNvSpPr/>
            <p:nvPr/>
          </p:nvSpPr>
          <p:spPr bwMode="auto">
            <a:xfrm>
              <a:off x="3155" y="672"/>
              <a:ext cx="46" cy="133"/>
            </a:xfrm>
            <a:custGeom>
              <a:avLst/>
              <a:gdLst>
                <a:gd name="T0" fmla="*/ 0 w 65"/>
                <a:gd name="T1" fmla="*/ 362 h 363"/>
                <a:gd name="T2" fmla="*/ 40 w 65"/>
                <a:gd name="T3" fmla="*/ 54 h 363"/>
                <a:gd name="T4" fmla="*/ 42 w 65"/>
                <a:gd name="T5" fmla="*/ 38 h 363"/>
                <a:gd name="T6" fmla="*/ 44 w 65"/>
                <a:gd name="T7" fmla="*/ 25 h 363"/>
                <a:gd name="T8" fmla="*/ 47 w 65"/>
                <a:gd name="T9" fmla="*/ 15 h 363"/>
                <a:gd name="T10" fmla="*/ 55 w 65"/>
                <a:gd name="T11" fmla="*/ 6 h 363"/>
                <a:gd name="T12" fmla="*/ 64 w 65"/>
                <a:gd name="T13" fmla="*/ 0 h 363"/>
              </a:gdLst>
              <a:ahLst/>
              <a:cxnLst>
                <a:cxn ang="0">
                  <a:pos x="T0" y="T1"/>
                </a:cxn>
                <a:cxn ang="0">
                  <a:pos x="T2" y="T3"/>
                </a:cxn>
                <a:cxn ang="0">
                  <a:pos x="T4" y="T5"/>
                </a:cxn>
                <a:cxn ang="0">
                  <a:pos x="T6" y="T7"/>
                </a:cxn>
                <a:cxn ang="0">
                  <a:pos x="T8" y="T9"/>
                </a:cxn>
                <a:cxn ang="0">
                  <a:pos x="T10" y="T11"/>
                </a:cxn>
                <a:cxn ang="0">
                  <a:pos x="T12" y="T13"/>
                </a:cxn>
              </a:cxnLst>
              <a:rect l="0" t="0" r="r" b="b"/>
              <a:pathLst>
                <a:path w="65" h="363">
                  <a:moveTo>
                    <a:pt x="0" y="362"/>
                  </a:moveTo>
                  <a:lnTo>
                    <a:pt x="40" y="54"/>
                  </a:lnTo>
                  <a:lnTo>
                    <a:pt x="42" y="38"/>
                  </a:lnTo>
                  <a:lnTo>
                    <a:pt x="44" y="25"/>
                  </a:lnTo>
                  <a:lnTo>
                    <a:pt x="47" y="15"/>
                  </a:lnTo>
                  <a:lnTo>
                    <a:pt x="55" y="6"/>
                  </a:lnTo>
                  <a:lnTo>
                    <a:pt x="64" y="0"/>
                  </a:lnTo>
                </a:path>
              </a:pathLst>
            </a:custGeom>
            <a:noFill/>
            <a:ln w="1905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8" name="Freeform 99"/>
            <p:cNvSpPr/>
            <p:nvPr/>
          </p:nvSpPr>
          <p:spPr bwMode="auto">
            <a:xfrm>
              <a:off x="3202" y="673"/>
              <a:ext cx="124" cy="260"/>
            </a:xfrm>
            <a:custGeom>
              <a:avLst/>
              <a:gdLst>
                <a:gd name="T0" fmla="*/ 0 w 174"/>
                <a:gd name="T1" fmla="*/ 0 h 530"/>
                <a:gd name="T2" fmla="*/ 14 w 174"/>
                <a:gd name="T3" fmla="*/ 3 h 530"/>
                <a:gd name="T4" fmla="*/ 24 w 174"/>
                <a:gd name="T5" fmla="*/ 12 h 530"/>
                <a:gd name="T6" fmla="*/ 28 w 174"/>
                <a:gd name="T7" fmla="*/ 25 h 530"/>
                <a:gd name="T8" fmla="*/ 31 w 174"/>
                <a:gd name="T9" fmla="*/ 44 h 530"/>
                <a:gd name="T10" fmla="*/ 86 w 174"/>
                <a:gd name="T11" fmla="*/ 488 h 530"/>
                <a:gd name="T12" fmla="*/ 91 w 174"/>
                <a:gd name="T13" fmla="*/ 512 h 530"/>
                <a:gd name="T14" fmla="*/ 95 w 174"/>
                <a:gd name="T15" fmla="*/ 520 h 530"/>
                <a:gd name="T16" fmla="*/ 106 w 174"/>
                <a:gd name="T17" fmla="*/ 527 h 530"/>
                <a:gd name="T18" fmla="*/ 115 w 174"/>
                <a:gd name="T19" fmla="*/ 530 h 530"/>
                <a:gd name="T20" fmla="*/ 127 w 174"/>
                <a:gd name="T21" fmla="*/ 524 h 530"/>
                <a:gd name="T22" fmla="*/ 135 w 174"/>
                <a:gd name="T23" fmla="*/ 512 h 530"/>
                <a:gd name="T24" fmla="*/ 174 w 174"/>
                <a:gd name="T25" fmla="*/ 261 h 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4" h="530">
                  <a:moveTo>
                    <a:pt x="0" y="0"/>
                  </a:moveTo>
                  <a:lnTo>
                    <a:pt x="14" y="3"/>
                  </a:lnTo>
                  <a:lnTo>
                    <a:pt x="24" y="12"/>
                  </a:lnTo>
                  <a:lnTo>
                    <a:pt x="28" y="25"/>
                  </a:lnTo>
                  <a:lnTo>
                    <a:pt x="31" y="44"/>
                  </a:lnTo>
                  <a:lnTo>
                    <a:pt x="86" y="488"/>
                  </a:lnTo>
                  <a:lnTo>
                    <a:pt x="91" y="512"/>
                  </a:lnTo>
                  <a:lnTo>
                    <a:pt x="95" y="520"/>
                  </a:lnTo>
                  <a:lnTo>
                    <a:pt x="106" y="527"/>
                  </a:lnTo>
                  <a:lnTo>
                    <a:pt x="115" y="530"/>
                  </a:lnTo>
                  <a:lnTo>
                    <a:pt x="127" y="524"/>
                  </a:lnTo>
                  <a:lnTo>
                    <a:pt x="135" y="512"/>
                  </a:lnTo>
                  <a:lnTo>
                    <a:pt x="174" y="261"/>
                  </a:lnTo>
                </a:path>
              </a:pathLst>
            </a:custGeom>
            <a:noFill/>
            <a:ln w="1905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9" name="Freeform 100"/>
            <p:cNvSpPr/>
            <p:nvPr/>
          </p:nvSpPr>
          <p:spPr bwMode="auto">
            <a:xfrm>
              <a:off x="3326" y="672"/>
              <a:ext cx="45" cy="133"/>
            </a:xfrm>
            <a:custGeom>
              <a:avLst/>
              <a:gdLst>
                <a:gd name="T0" fmla="*/ 0 w 64"/>
                <a:gd name="T1" fmla="*/ 362 h 363"/>
                <a:gd name="T2" fmla="*/ 39 w 64"/>
                <a:gd name="T3" fmla="*/ 54 h 363"/>
                <a:gd name="T4" fmla="*/ 41 w 64"/>
                <a:gd name="T5" fmla="*/ 38 h 363"/>
                <a:gd name="T6" fmla="*/ 43 w 64"/>
                <a:gd name="T7" fmla="*/ 25 h 363"/>
                <a:gd name="T8" fmla="*/ 46 w 64"/>
                <a:gd name="T9" fmla="*/ 15 h 363"/>
                <a:gd name="T10" fmla="*/ 54 w 64"/>
                <a:gd name="T11" fmla="*/ 6 h 363"/>
                <a:gd name="T12" fmla="*/ 63 w 64"/>
                <a:gd name="T13" fmla="*/ 0 h 363"/>
              </a:gdLst>
              <a:ahLst/>
              <a:cxnLst>
                <a:cxn ang="0">
                  <a:pos x="T0" y="T1"/>
                </a:cxn>
                <a:cxn ang="0">
                  <a:pos x="T2" y="T3"/>
                </a:cxn>
                <a:cxn ang="0">
                  <a:pos x="T4" y="T5"/>
                </a:cxn>
                <a:cxn ang="0">
                  <a:pos x="T6" y="T7"/>
                </a:cxn>
                <a:cxn ang="0">
                  <a:pos x="T8" y="T9"/>
                </a:cxn>
                <a:cxn ang="0">
                  <a:pos x="T10" y="T11"/>
                </a:cxn>
                <a:cxn ang="0">
                  <a:pos x="T12" y="T13"/>
                </a:cxn>
              </a:cxnLst>
              <a:rect l="0" t="0" r="r" b="b"/>
              <a:pathLst>
                <a:path w="64" h="363">
                  <a:moveTo>
                    <a:pt x="0" y="362"/>
                  </a:moveTo>
                  <a:lnTo>
                    <a:pt x="39" y="54"/>
                  </a:lnTo>
                  <a:lnTo>
                    <a:pt x="41" y="38"/>
                  </a:lnTo>
                  <a:lnTo>
                    <a:pt x="43" y="25"/>
                  </a:lnTo>
                  <a:lnTo>
                    <a:pt x="46" y="15"/>
                  </a:lnTo>
                  <a:lnTo>
                    <a:pt x="54" y="6"/>
                  </a:lnTo>
                  <a:lnTo>
                    <a:pt x="63" y="0"/>
                  </a:lnTo>
                </a:path>
              </a:pathLst>
            </a:custGeom>
            <a:noFill/>
            <a:ln w="1905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0" name="Freeform 101"/>
            <p:cNvSpPr/>
            <p:nvPr/>
          </p:nvSpPr>
          <p:spPr bwMode="auto">
            <a:xfrm>
              <a:off x="3371" y="673"/>
              <a:ext cx="125" cy="260"/>
            </a:xfrm>
            <a:custGeom>
              <a:avLst/>
              <a:gdLst>
                <a:gd name="T0" fmla="*/ 0 w 175"/>
                <a:gd name="T1" fmla="*/ 0 h 530"/>
                <a:gd name="T2" fmla="*/ 14 w 175"/>
                <a:gd name="T3" fmla="*/ 3 h 530"/>
                <a:gd name="T4" fmla="*/ 24 w 175"/>
                <a:gd name="T5" fmla="*/ 12 h 530"/>
                <a:gd name="T6" fmla="*/ 28 w 175"/>
                <a:gd name="T7" fmla="*/ 25 h 530"/>
                <a:gd name="T8" fmla="*/ 31 w 175"/>
                <a:gd name="T9" fmla="*/ 44 h 530"/>
                <a:gd name="T10" fmla="*/ 85 w 175"/>
                <a:gd name="T11" fmla="*/ 488 h 530"/>
                <a:gd name="T12" fmla="*/ 90 w 175"/>
                <a:gd name="T13" fmla="*/ 512 h 530"/>
                <a:gd name="T14" fmla="*/ 95 w 175"/>
                <a:gd name="T15" fmla="*/ 520 h 530"/>
                <a:gd name="T16" fmla="*/ 106 w 175"/>
                <a:gd name="T17" fmla="*/ 527 h 530"/>
                <a:gd name="T18" fmla="*/ 115 w 175"/>
                <a:gd name="T19" fmla="*/ 530 h 530"/>
                <a:gd name="T20" fmla="*/ 126 w 175"/>
                <a:gd name="T21" fmla="*/ 524 h 530"/>
                <a:gd name="T22" fmla="*/ 134 w 175"/>
                <a:gd name="T23" fmla="*/ 512 h 530"/>
                <a:gd name="T24" fmla="*/ 175 w 175"/>
                <a:gd name="T25" fmla="*/ 258 h 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5" h="530">
                  <a:moveTo>
                    <a:pt x="0" y="0"/>
                  </a:moveTo>
                  <a:lnTo>
                    <a:pt x="14" y="3"/>
                  </a:lnTo>
                  <a:lnTo>
                    <a:pt x="24" y="12"/>
                  </a:lnTo>
                  <a:lnTo>
                    <a:pt x="28" y="25"/>
                  </a:lnTo>
                  <a:lnTo>
                    <a:pt x="31" y="44"/>
                  </a:lnTo>
                  <a:lnTo>
                    <a:pt x="85" y="488"/>
                  </a:lnTo>
                  <a:lnTo>
                    <a:pt x="90" y="512"/>
                  </a:lnTo>
                  <a:lnTo>
                    <a:pt x="95" y="520"/>
                  </a:lnTo>
                  <a:lnTo>
                    <a:pt x="106" y="527"/>
                  </a:lnTo>
                  <a:lnTo>
                    <a:pt x="115" y="530"/>
                  </a:lnTo>
                  <a:lnTo>
                    <a:pt x="126" y="524"/>
                  </a:lnTo>
                  <a:lnTo>
                    <a:pt x="134" y="512"/>
                  </a:lnTo>
                  <a:lnTo>
                    <a:pt x="175" y="258"/>
                  </a:lnTo>
                </a:path>
              </a:pathLst>
            </a:custGeom>
            <a:noFill/>
            <a:ln w="1905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1" name="Freeform 102"/>
            <p:cNvSpPr/>
            <p:nvPr/>
          </p:nvSpPr>
          <p:spPr bwMode="auto">
            <a:xfrm>
              <a:off x="3493" y="670"/>
              <a:ext cx="48" cy="133"/>
            </a:xfrm>
            <a:custGeom>
              <a:avLst/>
              <a:gdLst>
                <a:gd name="T0" fmla="*/ 0 w 67"/>
                <a:gd name="T1" fmla="*/ 362 h 363"/>
                <a:gd name="T2" fmla="*/ 41 w 67"/>
                <a:gd name="T3" fmla="*/ 54 h 363"/>
                <a:gd name="T4" fmla="*/ 43 w 67"/>
                <a:gd name="T5" fmla="*/ 38 h 363"/>
                <a:gd name="T6" fmla="*/ 45 w 67"/>
                <a:gd name="T7" fmla="*/ 25 h 363"/>
                <a:gd name="T8" fmla="*/ 49 w 67"/>
                <a:gd name="T9" fmla="*/ 15 h 363"/>
                <a:gd name="T10" fmla="*/ 56 w 67"/>
                <a:gd name="T11" fmla="*/ 6 h 363"/>
                <a:gd name="T12" fmla="*/ 66 w 67"/>
                <a:gd name="T13" fmla="*/ 0 h 363"/>
              </a:gdLst>
              <a:ahLst/>
              <a:cxnLst>
                <a:cxn ang="0">
                  <a:pos x="T0" y="T1"/>
                </a:cxn>
                <a:cxn ang="0">
                  <a:pos x="T2" y="T3"/>
                </a:cxn>
                <a:cxn ang="0">
                  <a:pos x="T4" y="T5"/>
                </a:cxn>
                <a:cxn ang="0">
                  <a:pos x="T6" y="T7"/>
                </a:cxn>
                <a:cxn ang="0">
                  <a:pos x="T8" y="T9"/>
                </a:cxn>
                <a:cxn ang="0">
                  <a:pos x="T10" y="T11"/>
                </a:cxn>
                <a:cxn ang="0">
                  <a:pos x="T12" y="T13"/>
                </a:cxn>
              </a:cxnLst>
              <a:rect l="0" t="0" r="r" b="b"/>
              <a:pathLst>
                <a:path w="67" h="363">
                  <a:moveTo>
                    <a:pt x="0" y="362"/>
                  </a:moveTo>
                  <a:lnTo>
                    <a:pt x="41" y="54"/>
                  </a:lnTo>
                  <a:lnTo>
                    <a:pt x="43" y="38"/>
                  </a:lnTo>
                  <a:lnTo>
                    <a:pt x="45" y="25"/>
                  </a:lnTo>
                  <a:lnTo>
                    <a:pt x="49" y="15"/>
                  </a:lnTo>
                  <a:lnTo>
                    <a:pt x="56" y="6"/>
                  </a:lnTo>
                  <a:lnTo>
                    <a:pt x="66" y="0"/>
                  </a:lnTo>
                </a:path>
              </a:pathLst>
            </a:custGeom>
            <a:noFill/>
            <a:ln w="1905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2" name="Freeform 103"/>
            <p:cNvSpPr/>
            <p:nvPr/>
          </p:nvSpPr>
          <p:spPr bwMode="auto">
            <a:xfrm>
              <a:off x="3541" y="671"/>
              <a:ext cx="122" cy="260"/>
            </a:xfrm>
            <a:custGeom>
              <a:avLst/>
              <a:gdLst>
                <a:gd name="T0" fmla="*/ 0 w 170"/>
                <a:gd name="T1" fmla="*/ 0 h 530"/>
                <a:gd name="T2" fmla="*/ 14 w 170"/>
                <a:gd name="T3" fmla="*/ 3 h 530"/>
                <a:gd name="T4" fmla="*/ 24 w 170"/>
                <a:gd name="T5" fmla="*/ 12 h 530"/>
                <a:gd name="T6" fmla="*/ 27 w 170"/>
                <a:gd name="T7" fmla="*/ 25 h 530"/>
                <a:gd name="T8" fmla="*/ 30 w 170"/>
                <a:gd name="T9" fmla="*/ 44 h 530"/>
                <a:gd name="T10" fmla="*/ 84 w 170"/>
                <a:gd name="T11" fmla="*/ 488 h 530"/>
                <a:gd name="T12" fmla="*/ 89 w 170"/>
                <a:gd name="T13" fmla="*/ 512 h 530"/>
                <a:gd name="T14" fmla="*/ 93 w 170"/>
                <a:gd name="T15" fmla="*/ 520 h 530"/>
                <a:gd name="T16" fmla="*/ 104 w 170"/>
                <a:gd name="T17" fmla="*/ 527 h 530"/>
                <a:gd name="T18" fmla="*/ 113 w 170"/>
                <a:gd name="T19" fmla="*/ 530 h 530"/>
                <a:gd name="T20" fmla="*/ 124 w 170"/>
                <a:gd name="T21" fmla="*/ 524 h 530"/>
                <a:gd name="T22" fmla="*/ 132 w 170"/>
                <a:gd name="T23" fmla="*/ 512 h 530"/>
                <a:gd name="T24" fmla="*/ 170 w 170"/>
                <a:gd name="T25" fmla="*/ 265 h 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0" h="530">
                  <a:moveTo>
                    <a:pt x="0" y="0"/>
                  </a:moveTo>
                  <a:lnTo>
                    <a:pt x="14" y="3"/>
                  </a:lnTo>
                  <a:lnTo>
                    <a:pt x="24" y="12"/>
                  </a:lnTo>
                  <a:lnTo>
                    <a:pt x="27" y="25"/>
                  </a:lnTo>
                  <a:lnTo>
                    <a:pt x="30" y="44"/>
                  </a:lnTo>
                  <a:lnTo>
                    <a:pt x="84" y="488"/>
                  </a:lnTo>
                  <a:lnTo>
                    <a:pt x="89" y="512"/>
                  </a:lnTo>
                  <a:lnTo>
                    <a:pt x="93" y="520"/>
                  </a:lnTo>
                  <a:lnTo>
                    <a:pt x="104" y="527"/>
                  </a:lnTo>
                  <a:lnTo>
                    <a:pt x="113" y="530"/>
                  </a:lnTo>
                  <a:lnTo>
                    <a:pt x="124" y="524"/>
                  </a:lnTo>
                  <a:lnTo>
                    <a:pt x="132" y="512"/>
                  </a:lnTo>
                  <a:lnTo>
                    <a:pt x="170" y="265"/>
                  </a:lnTo>
                </a:path>
              </a:pathLst>
            </a:custGeom>
            <a:noFill/>
            <a:ln w="1905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63" name="Group 104"/>
            <p:cNvGrpSpPr/>
            <p:nvPr/>
          </p:nvGrpSpPr>
          <p:grpSpPr bwMode="auto">
            <a:xfrm>
              <a:off x="3663" y="670"/>
              <a:ext cx="168" cy="261"/>
              <a:chOff x="5025" y="2269"/>
              <a:chExt cx="238" cy="713"/>
            </a:xfrm>
          </p:grpSpPr>
          <p:sp>
            <p:nvSpPr>
              <p:cNvPr id="64" name="Freeform 105"/>
              <p:cNvSpPr/>
              <p:nvPr/>
            </p:nvSpPr>
            <p:spPr bwMode="auto">
              <a:xfrm>
                <a:off x="5025" y="2269"/>
                <a:ext cx="69" cy="363"/>
              </a:xfrm>
              <a:custGeom>
                <a:avLst/>
                <a:gdLst>
                  <a:gd name="T0" fmla="*/ 0 w 69"/>
                  <a:gd name="T1" fmla="*/ 362 h 363"/>
                  <a:gd name="T2" fmla="*/ 42 w 69"/>
                  <a:gd name="T3" fmla="*/ 54 h 363"/>
                  <a:gd name="T4" fmla="*/ 45 w 69"/>
                  <a:gd name="T5" fmla="*/ 38 h 363"/>
                  <a:gd name="T6" fmla="*/ 47 w 69"/>
                  <a:gd name="T7" fmla="*/ 25 h 363"/>
                  <a:gd name="T8" fmla="*/ 50 w 69"/>
                  <a:gd name="T9" fmla="*/ 15 h 363"/>
                  <a:gd name="T10" fmla="*/ 58 w 69"/>
                  <a:gd name="T11" fmla="*/ 6 h 363"/>
                  <a:gd name="T12" fmla="*/ 68 w 69"/>
                  <a:gd name="T13" fmla="*/ 0 h 363"/>
                </a:gdLst>
                <a:ahLst/>
                <a:cxnLst>
                  <a:cxn ang="0">
                    <a:pos x="T0" y="T1"/>
                  </a:cxn>
                  <a:cxn ang="0">
                    <a:pos x="T2" y="T3"/>
                  </a:cxn>
                  <a:cxn ang="0">
                    <a:pos x="T4" y="T5"/>
                  </a:cxn>
                  <a:cxn ang="0">
                    <a:pos x="T6" y="T7"/>
                  </a:cxn>
                  <a:cxn ang="0">
                    <a:pos x="T8" y="T9"/>
                  </a:cxn>
                  <a:cxn ang="0">
                    <a:pos x="T10" y="T11"/>
                  </a:cxn>
                  <a:cxn ang="0">
                    <a:pos x="T12" y="T13"/>
                  </a:cxn>
                </a:cxnLst>
                <a:rect l="0" t="0" r="r" b="b"/>
                <a:pathLst>
                  <a:path w="69" h="363">
                    <a:moveTo>
                      <a:pt x="0" y="362"/>
                    </a:moveTo>
                    <a:lnTo>
                      <a:pt x="42" y="54"/>
                    </a:lnTo>
                    <a:lnTo>
                      <a:pt x="45" y="38"/>
                    </a:lnTo>
                    <a:lnTo>
                      <a:pt x="47" y="25"/>
                    </a:lnTo>
                    <a:lnTo>
                      <a:pt x="50" y="15"/>
                    </a:lnTo>
                    <a:lnTo>
                      <a:pt x="58" y="6"/>
                    </a:lnTo>
                    <a:lnTo>
                      <a:pt x="68" y="0"/>
                    </a:lnTo>
                  </a:path>
                </a:pathLst>
              </a:custGeom>
              <a:noFill/>
              <a:ln w="1905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5" name="Freeform 106"/>
              <p:cNvSpPr/>
              <p:nvPr/>
            </p:nvSpPr>
            <p:spPr bwMode="auto">
              <a:xfrm>
                <a:off x="5095" y="2273"/>
                <a:ext cx="168" cy="709"/>
              </a:xfrm>
              <a:custGeom>
                <a:avLst/>
                <a:gdLst>
                  <a:gd name="T0" fmla="*/ 0 w 168"/>
                  <a:gd name="T1" fmla="*/ 0 h 709"/>
                  <a:gd name="T2" fmla="*/ 14 w 168"/>
                  <a:gd name="T3" fmla="*/ 4 h 709"/>
                  <a:gd name="T4" fmla="*/ 24 w 168"/>
                  <a:gd name="T5" fmla="*/ 16 h 709"/>
                  <a:gd name="T6" fmla="*/ 27 w 168"/>
                  <a:gd name="T7" fmla="*/ 33 h 709"/>
                  <a:gd name="T8" fmla="*/ 30 w 168"/>
                  <a:gd name="T9" fmla="*/ 59 h 709"/>
                  <a:gd name="T10" fmla="*/ 84 w 168"/>
                  <a:gd name="T11" fmla="*/ 651 h 709"/>
                  <a:gd name="T12" fmla="*/ 89 w 168"/>
                  <a:gd name="T13" fmla="*/ 684 h 709"/>
                  <a:gd name="T14" fmla="*/ 93 w 168"/>
                  <a:gd name="T15" fmla="*/ 694 h 709"/>
                  <a:gd name="T16" fmla="*/ 104 w 168"/>
                  <a:gd name="T17" fmla="*/ 704 h 709"/>
                  <a:gd name="T18" fmla="*/ 113 w 168"/>
                  <a:gd name="T19" fmla="*/ 708 h 709"/>
                  <a:gd name="T20" fmla="*/ 124 w 168"/>
                  <a:gd name="T21" fmla="*/ 700 h 709"/>
                  <a:gd name="T22" fmla="*/ 132 w 168"/>
                  <a:gd name="T23" fmla="*/ 684 h 709"/>
                  <a:gd name="T24" fmla="*/ 167 w 168"/>
                  <a:gd name="T25" fmla="*/ 380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8" h="709">
                    <a:moveTo>
                      <a:pt x="0" y="0"/>
                    </a:moveTo>
                    <a:lnTo>
                      <a:pt x="14" y="4"/>
                    </a:lnTo>
                    <a:lnTo>
                      <a:pt x="24" y="16"/>
                    </a:lnTo>
                    <a:lnTo>
                      <a:pt x="27" y="33"/>
                    </a:lnTo>
                    <a:lnTo>
                      <a:pt x="30" y="59"/>
                    </a:lnTo>
                    <a:lnTo>
                      <a:pt x="84" y="651"/>
                    </a:lnTo>
                    <a:lnTo>
                      <a:pt x="89" y="684"/>
                    </a:lnTo>
                    <a:lnTo>
                      <a:pt x="93" y="694"/>
                    </a:lnTo>
                    <a:lnTo>
                      <a:pt x="104" y="704"/>
                    </a:lnTo>
                    <a:lnTo>
                      <a:pt x="113" y="708"/>
                    </a:lnTo>
                    <a:lnTo>
                      <a:pt x="124" y="700"/>
                    </a:lnTo>
                    <a:lnTo>
                      <a:pt x="132" y="684"/>
                    </a:lnTo>
                    <a:lnTo>
                      <a:pt x="167" y="380"/>
                    </a:lnTo>
                  </a:path>
                </a:pathLst>
              </a:custGeom>
              <a:noFill/>
              <a:ln w="1905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grpSp>
        <p:nvGrpSpPr>
          <p:cNvPr id="82" name="Group 172"/>
          <p:cNvGrpSpPr/>
          <p:nvPr/>
        </p:nvGrpSpPr>
        <p:grpSpPr bwMode="auto">
          <a:xfrm>
            <a:off x="2486384" y="3235020"/>
            <a:ext cx="4879975" cy="425450"/>
            <a:chOff x="762" y="1028"/>
            <a:chExt cx="3074" cy="268"/>
          </a:xfrm>
        </p:grpSpPr>
        <p:grpSp>
          <p:nvGrpSpPr>
            <p:cNvPr id="83" name="Group 107"/>
            <p:cNvGrpSpPr/>
            <p:nvPr/>
          </p:nvGrpSpPr>
          <p:grpSpPr bwMode="auto">
            <a:xfrm>
              <a:off x="762" y="1029"/>
              <a:ext cx="168" cy="262"/>
              <a:chOff x="944" y="3250"/>
              <a:chExt cx="237" cy="713"/>
            </a:xfrm>
          </p:grpSpPr>
          <p:sp>
            <p:nvSpPr>
              <p:cNvPr id="128" name="Freeform 108"/>
              <p:cNvSpPr/>
              <p:nvPr/>
            </p:nvSpPr>
            <p:spPr bwMode="auto">
              <a:xfrm>
                <a:off x="944" y="3250"/>
                <a:ext cx="65" cy="363"/>
              </a:xfrm>
              <a:custGeom>
                <a:avLst/>
                <a:gdLst>
                  <a:gd name="T0" fmla="*/ 0 w 65"/>
                  <a:gd name="T1" fmla="*/ 362 h 363"/>
                  <a:gd name="T2" fmla="*/ 40 w 65"/>
                  <a:gd name="T3" fmla="*/ 54 h 363"/>
                  <a:gd name="T4" fmla="*/ 42 w 65"/>
                  <a:gd name="T5" fmla="*/ 38 h 363"/>
                  <a:gd name="T6" fmla="*/ 44 w 65"/>
                  <a:gd name="T7" fmla="*/ 25 h 363"/>
                  <a:gd name="T8" fmla="*/ 47 w 65"/>
                  <a:gd name="T9" fmla="*/ 15 h 363"/>
                  <a:gd name="T10" fmla="*/ 55 w 65"/>
                  <a:gd name="T11" fmla="*/ 6 h 363"/>
                  <a:gd name="T12" fmla="*/ 64 w 65"/>
                  <a:gd name="T13" fmla="*/ 0 h 363"/>
                </a:gdLst>
                <a:ahLst/>
                <a:cxnLst>
                  <a:cxn ang="0">
                    <a:pos x="T0" y="T1"/>
                  </a:cxn>
                  <a:cxn ang="0">
                    <a:pos x="T2" y="T3"/>
                  </a:cxn>
                  <a:cxn ang="0">
                    <a:pos x="T4" y="T5"/>
                  </a:cxn>
                  <a:cxn ang="0">
                    <a:pos x="T6" y="T7"/>
                  </a:cxn>
                  <a:cxn ang="0">
                    <a:pos x="T8" y="T9"/>
                  </a:cxn>
                  <a:cxn ang="0">
                    <a:pos x="T10" y="T11"/>
                  </a:cxn>
                  <a:cxn ang="0">
                    <a:pos x="T12" y="T13"/>
                  </a:cxn>
                </a:cxnLst>
                <a:rect l="0" t="0" r="r" b="b"/>
                <a:pathLst>
                  <a:path w="65" h="363">
                    <a:moveTo>
                      <a:pt x="0" y="362"/>
                    </a:moveTo>
                    <a:lnTo>
                      <a:pt x="40" y="54"/>
                    </a:lnTo>
                    <a:lnTo>
                      <a:pt x="42" y="38"/>
                    </a:lnTo>
                    <a:lnTo>
                      <a:pt x="44" y="25"/>
                    </a:lnTo>
                    <a:lnTo>
                      <a:pt x="47" y="15"/>
                    </a:lnTo>
                    <a:lnTo>
                      <a:pt x="55" y="6"/>
                    </a:lnTo>
                    <a:lnTo>
                      <a:pt x="64" y="0"/>
                    </a:lnTo>
                  </a:path>
                </a:pathLst>
              </a:custGeom>
              <a:noFill/>
              <a:ln w="1905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9" name="Freeform 109"/>
              <p:cNvSpPr/>
              <p:nvPr/>
            </p:nvSpPr>
            <p:spPr bwMode="auto">
              <a:xfrm>
                <a:off x="1010" y="3254"/>
                <a:ext cx="171" cy="709"/>
              </a:xfrm>
              <a:custGeom>
                <a:avLst/>
                <a:gdLst>
                  <a:gd name="T0" fmla="*/ 0 w 171"/>
                  <a:gd name="T1" fmla="*/ 0 h 709"/>
                  <a:gd name="T2" fmla="*/ 14 w 171"/>
                  <a:gd name="T3" fmla="*/ 4 h 709"/>
                  <a:gd name="T4" fmla="*/ 24 w 171"/>
                  <a:gd name="T5" fmla="*/ 16 h 709"/>
                  <a:gd name="T6" fmla="*/ 28 w 171"/>
                  <a:gd name="T7" fmla="*/ 33 h 709"/>
                  <a:gd name="T8" fmla="*/ 31 w 171"/>
                  <a:gd name="T9" fmla="*/ 59 h 709"/>
                  <a:gd name="T10" fmla="*/ 85 w 171"/>
                  <a:gd name="T11" fmla="*/ 651 h 709"/>
                  <a:gd name="T12" fmla="*/ 90 w 171"/>
                  <a:gd name="T13" fmla="*/ 684 h 709"/>
                  <a:gd name="T14" fmla="*/ 95 w 171"/>
                  <a:gd name="T15" fmla="*/ 694 h 709"/>
                  <a:gd name="T16" fmla="*/ 106 w 171"/>
                  <a:gd name="T17" fmla="*/ 704 h 709"/>
                  <a:gd name="T18" fmla="*/ 115 w 171"/>
                  <a:gd name="T19" fmla="*/ 708 h 709"/>
                  <a:gd name="T20" fmla="*/ 126 w 171"/>
                  <a:gd name="T21" fmla="*/ 700 h 709"/>
                  <a:gd name="T22" fmla="*/ 134 w 171"/>
                  <a:gd name="T23" fmla="*/ 684 h 709"/>
                  <a:gd name="T24" fmla="*/ 170 w 171"/>
                  <a:gd name="T25" fmla="*/ 380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1" h="709">
                    <a:moveTo>
                      <a:pt x="0" y="0"/>
                    </a:moveTo>
                    <a:lnTo>
                      <a:pt x="14" y="4"/>
                    </a:lnTo>
                    <a:lnTo>
                      <a:pt x="24" y="16"/>
                    </a:lnTo>
                    <a:lnTo>
                      <a:pt x="28" y="33"/>
                    </a:lnTo>
                    <a:lnTo>
                      <a:pt x="31" y="59"/>
                    </a:lnTo>
                    <a:lnTo>
                      <a:pt x="85" y="651"/>
                    </a:lnTo>
                    <a:lnTo>
                      <a:pt x="90" y="684"/>
                    </a:lnTo>
                    <a:lnTo>
                      <a:pt x="95" y="694"/>
                    </a:lnTo>
                    <a:lnTo>
                      <a:pt x="106" y="704"/>
                    </a:lnTo>
                    <a:lnTo>
                      <a:pt x="115" y="708"/>
                    </a:lnTo>
                    <a:lnTo>
                      <a:pt x="126" y="700"/>
                    </a:lnTo>
                    <a:lnTo>
                      <a:pt x="134" y="684"/>
                    </a:lnTo>
                    <a:lnTo>
                      <a:pt x="170" y="380"/>
                    </a:lnTo>
                  </a:path>
                </a:pathLst>
              </a:custGeom>
              <a:noFill/>
              <a:ln w="1905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84" name="Freeform 110"/>
            <p:cNvSpPr/>
            <p:nvPr/>
          </p:nvSpPr>
          <p:spPr bwMode="auto">
            <a:xfrm>
              <a:off x="931" y="1029"/>
              <a:ext cx="47" cy="133"/>
            </a:xfrm>
            <a:custGeom>
              <a:avLst/>
              <a:gdLst>
                <a:gd name="T0" fmla="*/ 0 w 66"/>
                <a:gd name="T1" fmla="*/ 362 h 363"/>
                <a:gd name="T2" fmla="*/ 40 w 66"/>
                <a:gd name="T3" fmla="*/ 54 h 363"/>
                <a:gd name="T4" fmla="*/ 43 w 66"/>
                <a:gd name="T5" fmla="*/ 38 h 363"/>
                <a:gd name="T6" fmla="*/ 44 w 66"/>
                <a:gd name="T7" fmla="*/ 25 h 363"/>
                <a:gd name="T8" fmla="*/ 48 w 66"/>
                <a:gd name="T9" fmla="*/ 15 h 363"/>
                <a:gd name="T10" fmla="*/ 56 w 66"/>
                <a:gd name="T11" fmla="*/ 6 h 363"/>
                <a:gd name="T12" fmla="*/ 65 w 66"/>
                <a:gd name="T13" fmla="*/ 0 h 363"/>
              </a:gdLst>
              <a:ahLst/>
              <a:cxnLst>
                <a:cxn ang="0">
                  <a:pos x="T0" y="T1"/>
                </a:cxn>
                <a:cxn ang="0">
                  <a:pos x="T2" y="T3"/>
                </a:cxn>
                <a:cxn ang="0">
                  <a:pos x="T4" y="T5"/>
                </a:cxn>
                <a:cxn ang="0">
                  <a:pos x="T6" y="T7"/>
                </a:cxn>
                <a:cxn ang="0">
                  <a:pos x="T8" y="T9"/>
                </a:cxn>
                <a:cxn ang="0">
                  <a:pos x="T10" y="T11"/>
                </a:cxn>
                <a:cxn ang="0">
                  <a:pos x="T12" y="T13"/>
                </a:cxn>
              </a:cxnLst>
              <a:rect l="0" t="0" r="r" b="b"/>
              <a:pathLst>
                <a:path w="66" h="363">
                  <a:moveTo>
                    <a:pt x="0" y="362"/>
                  </a:moveTo>
                  <a:lnTo>
                    <a:pt x="40" y="54"/>
                  </a:lnTo>
                  <a:lnTo>
                    <a:pt x="43" y="38"/>
                  </a:lnTo>
                  <a:lnTo>
                    <a:pt x="44" y="25"/>
                  </a:lnTo>
                  <a:lnTo>
                    <a:pt x="48" y="15"/>
                  </a:lnTo>
                  <a:lnTo>
                    <a:pt x="56" y="6"/>
                  </a:lnTo>
                  <a:lnTo>
                    <a:pt x="65" y="0"/>
                  </a:lnTo>
                </a:path>
              </a:pathLst>
            </a:custGeom>
            <a:noFill/>
            <a:ln w="1905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5" name="Freeform 111"/>
            <p:cNvSpPr/>
            <p:nvPr/>
          </p:nvSpPr>
          <p:spPr bwMode="auto">
            <a:xfrm>
              <a:off x="978" y="1030"/>
              <a:ext cx="132" cy="260"/>
            </a:xfrm>
            <a:custGeom>
              <a:avLst/>
              <a:gdLst>
                <a:gd name="T0" fmla="*/ 0 w 185"/>
                <a:gd name="T1" fmla="*/ 1 h 531"/>
                <a:gd name="T2" fmla="*/ 8 w 185"/>
                <a:gd name="T3" fmla="*/ 0 h 531"/>
                <a:gd name="T4" fmla="*/ 24 w 185"/>
                <a:gd name="T5" fmla="*/ 13 h 531"/>
                <a:gd name="T6" fmla="*/ 28 w 185"/>
                <a:gd name="T7" fmla="*/ 26 h 531"/>
                <a:gd name="T8" fmla="*/ 31 w 185"/>
                <a:gd name="T9" fmla="*/ 45 h 531"/>
                <a:gd name="T10" fmla="*/ 85 w 185"/>
                <a:gd name="T11" fmla="*/ 489 h 531"/>
                <a:gd name="T12" fmla="*/ 90 w 185"/>
                <a:gd name="T13" fmla="*/ 513 h 531"/>
                <a:gd name="T14" fmla="*/ 95 w 185"/>
                <a:gd name="T15" fmla="*/ 521 h 531"/>
                <a:gd name="T16" fmla="*/ 106 w 185"/>
                <a:gd name="T17" fmla="*/ 528 h 531"/>
                <a:gd name="T18" fmla="*/ 115 w 185"/>
                <a:gd name="T19" fmla="*/ 531 h 531"/>
                <a:gd name="T20" fmla="*/ 126 w 185"/>
                <a:gd name="T21" fmla="*/ 525 h 531"/>
                <a:gd name="T22" fmla="*/ 134 w 185"/>
                <a:gd name="T23" fmla="*/ 513 h 531"/>
                <a:gd name="T24" fmla="*/ 185 w 185"/>
                <a:gd name="T25" fmla="*/ 258 h 5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5" h="531">
                  <a:moveTo>
                    <a:pt x="0" y="1"/>
                  </a:moveTo>
                  <a:lnTo>
                    <a:pt x="8" y="0"/>
                  </a:lnTo>
                  <a:lnTo>
                    <a:pt x="24" y="13"/>
                  </a:lnTo>
                  <a:lnTo>
                    <a:pt x="28" y="26"/>
                  </a:lnTo>
                  <a:lnTo>
                    <a:pt x="31" y="45"/>
                  </a:lnTo>
                  <a:lnTo>
                    <a:pt x="85" y="489"/>
                  </a:lnTo>
                  <a:lnTo>
                    <a:pt x="90" y="513"/>
                  </a:lnTo>
                  <a:lnTo>
                    <a:pt x="95" y="521"/>
                  </a:lnTo>
                  <a:lnTo>
                    <a:pt x="106" y="528"/>
                  </a:lnTo>
                  <a:lnTo>
                    <a:pt x="115" y="531"/>
                  </a:lnTo>
                  <a:lnTo>
                    <a:pt x="126" y="525"/>
                  </a:lnTo>
                  <a:lnTo>
                    <a:pt x="134" y="513"/>
                  </a:lnTo>
                  <a:lnTo>
                    <a:pt x="185" y="258"/>
                  </a:lnTo>
                </a:path>
              </a:pathLst>
            </a:custGeom>
            <a:noFill/>
            <a:ln w="1905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86" name="Group 112"/>
            <p:cNvGrpSpPr/>
            <p:nvPr/>
          </p:nvGrpSpPr>
          <p:grpSpPr bwMode="auto">
            <a:xfrm>
              <a:off x="1111" y="1029"/>
              <a:ext cx="169" cy="262"/>
              <a:chOff x="1436" y="3250"/>
              <a:chExt cx="237" cy="713"/>
            </a:xfrm>
          </p:grpSpPr>
          <p:sp>
            <p:nvSpPr>
              <p:cNvPr id="126" name="Freeform 113"/>
              <p:cNvSpPr/>
              <p:nvPr/>
            </p:nvSpPr>
            <p:spPr bwMode="auto">
              <a:xfrm>
                <a:off x="1436" y="3600"/>
                <a:ext cx="65" cy="363"/>
              </a:xfrm>
              <a:custGeom>
                <a:avLst/>
                <a:gdLst>
                  <a:gd name="T0" fmla="*/ 0 w 65"/>
                  <a:gd name="T1" fmla="*/ 0 h 363"/>
                  <a:gd name="T2" fmla="*/ 40 w 65"/>
                  <a:gd name="T3" fmla="*/ 308 h 363"/>
                  <a:gd name="T4" fmla="*/ 42 w 65"/>
                  <a:gd name="T5" fmla="*/ 324 h 363"/>
                  <a:gd name="T6" fmla="*/ 44 w 65"/>
                  <a:gd name="T7" fmla="*/ 337 h 363"/>
                  <a:gd name="T8" fmla="*/ 47 w 65"/>
                  <a:gd name="T9" fmla="*/ 347 h 363"/>
                  <a:gd name="T10" fmla="*/ 55 w 65"/>
                  <a:gd name="T11" fmla="*/ 356 h 363"/>
                  <a:gd name="T12" fmla="*/ 64 w 65"/>
                  <a:gd name="T13" fmla="*/ 362 h 363"/>
                </a:gdLst>
                <a:ahLst/>
                <a:cxnLst>
                  <a:cxn ang="0">
                    <a:pos x="T0" y="T1"/>
                  </a:cxn>
                  <a:cxn ang="0">
                    <a:pos x="T2" y="T3"/>
                  </a:cxn>
                  <a:cxn ang="0">
                    <a:pos x="T4" y="T5"/>
                  </a:cxn>
                  <a:cxn ang="0">
                    <a:pos x="T6" y="T7"/>
                  </a:cxn>
                  <a:cxn ang="0">
                    <a:pos x="T8" y="T9"/>
                  </a:cxn>
                  <a:cxn ang="0">
                    <a:pos x="T10" y="T11"/>
                  </a:cxn>
                  <a:cxn ang="0">
                    <a:pos x="T12" y="T13"/>
                  </a:cxn>
                </a:cxnLst>
                <a:rect l="0" t="0" r="r" b="b"/>
                <a:pathLst>
                  <a:path w="65" h="363">
                    <a:moveTo>
                      <a:pt x="0" y="0"/>
                    </a:moveTo>
                    <a:lnTo>
                      <a:pt x="40" y="308"/>
                    </a:lnTo>
                    <a:lnTo>
                      <a:pt x="42" y="324"/>
                    </a:lnTo>
                    <a:lnTo>
                      <a:pt x="44" y="337"/>
                    </a:lnTo>
                    <a:lnTo>
                      <a:pt x="47" y="347"/>
                    </a:lnTo>
                    <a:lnTo>
                      <a:pt x="55" y="356"/>
                    </a:lnTo>
                    <a:lnTo>
                      <a:pt x="64" y="362"/>
                    </a:lnTo>
                  </a:path>
                </a:pathLst>
              </a:custGeom>
              <a:noFill/>
              <a:ln w="1905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7" name="Freeform 114"/>
              <p:cNvSpPr/>
              <p:nvPr/>
            </p:nvSpPr>
            <p:spPr bwMode="auto">
              <a:xfrm>
                <a:off x="1502" y="3250"/>
                <a:ext cx="171" cy="709"/>
              </a:xfrm>
              <a:custGeom>
                <a:avLst/>
                <a:gdLst>
                  <a:gd name="T0" fmla="*/ 0 w 171"/>
                  <a:gd name="T1" fmla="*/ 708 h 709"/>
                  <a:gd name="T2" fmla="*/ 14 w 171"/>
                  <a:gd name="T3" fmla="*/ 704 h 709"/>
                  <a:gd name="T4" fmla="*/ 24 w 171"/>
                  <a:gd name="T5" fmla="*/ 692 h 709"/>
                  <a:gd name="T6" fmla="*/ 28 w 171"/>
                  <a:gd name="T7" fmla="*/ 675 h 709"/>
                  <a:gd name="T8" fmla="*/ 31 w 171"/>
                  <a:gd name="T9" fmla="*/ 649 h 709"/>
                  <a:gd name="T10" fmla="*/ 85 w 171"/>
                  <a:gd name="T11" fmla="*/ 57 h 709"/>
                  <a:gd name="T12" fmla="*/ 90 w 171"/>
                  <a:gd name="T13" fmla="*/ 24 h 709"/>
                  <a:gd name="T14" fmla="*/ 95 w 171"/>
                  <a:gd name="T15" fmla="*/ 14 h 709"/>
                  <a:gd name="T16" fmla="*/ 106 w 171"/>
                  <a:gd name="T17" fmla="*/ 4 h 709"/>
                  <a:gd name="T18" fmla="*/ 115 w 171"/>
                  <a:gd name="T19" fmla="*/ 0 h 709"/>
                  <a:gd name="T20" fmla="*/ 126 w 171"/>
                  <a:gd name="T21" fmla="*/ 8 h 709"/>
                  <a:gd name="T22" fmla="*/ 134 w 171"/>
                  <a:gd name="T23" fmla="*/ 24 h 709"/>
                  <a:gd name="T24" fmla="*/ 170 w 171"/>
                  <a:gd name="T25" fmla="*/ 328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1" h="709">
                    <a:moveTo>
                      <a:pt x="0" y="708"/>
                    </a:moveTo>
                    <a:lnTo>
                      <a:pt x="14" y="704"/>
                    </a:lnTo>
                    <a:lnTo>
                      <a:pt x="24" y="692"/>
                    </a:lnTo>
                    <a:lnTo>
                      <a:pt x="28" y="675"/>
                    </a:lnTo>
                    <a:lnTo>
                      <a:pt x="31" y="649"/>
                    </a:lnTo>
                    <a:lnTo>
                      <a:pt x="85" y="57"/>
                    </a:lnTo>
                    <a:lnTo>
                      <a:pt x="90" y="24"/>
                    </a:lnTo>
                    <a:lnTo>
                      <a:pt x="95" y="14"/>
                    </a:lnTo>
                    <a:lnTo>
                      <a:pt x="106" y="4"/>
                    </a:lnTo>
                    <a:lnTo>
                      <a:pt x="115" y="0"/>
                    </a:lnTo>
                    <a:lnTo>
                      <a:pt x="126" y="8"/>
                    </a:lnTo>
                    <a:lnTo>
                      <a:pt x="134" y="24"/>
                    </a:lnTo>
                    <a:lnTo>
                      <a:pt x="170" y="328"/>
                    </a:lnTo>
                  </a:path>
                </a:pathLst>
              </a:custGeom>
              <a:noFill/>
              <a:ln w="1905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87" name="Freeform 115"/>
            <p:cNvSpPr/>
            <p:nvPr/>
          </p:nvSpPr>
          <p:spPr bwMode="auto">
            <a:xfrm>
              <a:off x="1280" y="1158"/>
              <a:ext cx="48" cy="133"/>
            </a:xfrm>
            <a:custGeom>
              <a:avLst/>
              <a:gdLst>
                <a:gd name="T0" fmla="*/ 0 w 66"/>
                <a:gd name="T1" fmla="*/ 0 h 363"/>
                <a:gd name="T2" fmla="*/ 40 w 66"/>
                <a:gd name="T3" fmla="*/ 308 h 363"/>
                <a:gd name="T4" fmla="*/ 43 w 66"/>
                <a:gd name="T5" fmla="*/ 324 h 363"/>
                <a:gd name="T6" fmla="*/ 44 w 66"/>
                <a:gd name="T7" fmla="*/ 337 h 363"/>
                <a:gd name="T8" fmla="*/ 48 w 66"/>
                <a:gd name="T9" fmla="*/ 347 h 363"/>
                <a:gd name="T10" fmla="*/ 56 w 66"/>
                <a:gd name="T11" fmla="*/ 356 h 363"/>
                <a:gd name="T12" fmla="*/ 65 w 66"/>
                <a:gd name="T13" fmla="*/ 362 h 363"/>
              </a:gdLst>
              <a:ahLst/>
              <a:cxnLst>
                <a:cxn ang="0">
                  <a:pos x="T0" y="T1"/>
                </a:cxn>
                <a:cxn ang="0">
                  <a:pos x="T2" y="T3"/>
                </a:cxn>
                <a:cxn ang="0">
                  <a:pos x="T4" y="T5"/>
                </a:cxn>
                <a:cxn ang="0">
                  <a:pos x="T6" y="T7"/>
                </a:cxn>
                <a:cxn ang="0">
                  <a:pos x="T8" y="T9"/>
                </a:cxn>
                <a:cxn ang="0">
                  <a:pos x="T10" y="T11"/>
                </a:cxn>
                <a:cxn ang="0">
                  <a:pos x="T12" y="T13"/>
                </a:cxn>
              </a:cxnLst>
              <a:rect l="0" t="0" r="r" b="b"/>
              <a:pathLst>
                <a:path w="66" h="363">
                  <a:moveTo>
                    <a:pt x="0" y="0"/>
                  </a:moveTo>
                  <a:lnTo>
                    <a:pt x="40" y="308"/>
                  </a:lnTo>
                  <a:lnTo>
                    <a:pt x="43" y="324"/>
                  </a:lnTo>
                  <a:lnTo>
                    <a:pt x="44" y="337"/>
                  </a:lnTo>
                  <a:lnTo>
                    <a:pt x="48" y="347"/>
                  </a:lnTo>
                  <a:lnTo>
                    <a:pt x="56" y="356"/>
                  </a:lnTo>
                  <a:lnTo>
                    <a:pt x="65" y="362"/>
                  </a:lnTo>
                </a:path>
              </a:pathLst>
            </a:custGeom>
            <a:noFill/>
            <a:ln w="1905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8" name="Freeform 116"/>
            <p:cNvSpPr/>
            <p:nvPr/>
          </p:nvSpPr>
          <p:spPr bwMode="auto">
            <a:xfrm>
              <a:off x="1329" y="1029"/>
              <a:ext cx="129" cy="260"/>
            </a:xfrm>
            <a:custGeom>
              <a:avLst/>
              <a:gdLst>
                <a:gd name="T0" fmla="*/ 0 w 182"/>
                <a:gd name="T1" fmla="*/ 530 h 530"/>
                <a:gd name="T2" fmla="*/ 14 w 182"/>
                <a:gd name="T3" fmla="*/ 527 h 530"/>
                <a:gd name="T4" fmla="*/ 24 w 182"/>
                <a:gd name="T5" fmla="*/ 518 h 530"/>
                <a:gd name="T6" fmla="*/ 28 w 182"/>
                <a:gd name="T7" fmla="*/ 506 h 530"/>
                <a:gd name="T8" fmla="*/ 31 w 182"/>
                <a:gd name="T9" fmla="*/ 486 h 530"/>
                <a:gd name="T10" fmla="*/ 85 w 182"/>
                <a:gd name="T11" fmla="*/ 43 h 530"/>
                <a:gd name="T12" fmla="*/ 90 w 182"/>
                <a:gd name="T13" fmla="*/ 18 h 530"/>
                <a:gd name="T14" fmla="*/ 95 w 182"/>
                <a:gd name="T15" fmla="*/ 10 h 530"/>
                <a:gd name="T16" fmla="*/ 106 w 182"/>
                <a:gd name="T17" fmla="*/ 3 h 530"/>
                <a:gd name="T18" fmla="*/ 115 w 182"/>
                <a:gd name="T19" fmla="*/ 0 h 530"/>
                <a:gd name="T20" fmla="*/ 126 w 182"/>
                <a:gd name="T21" fmla="*/ 6 h 530"/>
                <a:gd name="T22" fmla="*/ 134 w 182"/>
                <a:gd name="T23" fmla="*/ 18 h 530"/>
                <a:gd name="T24" fmla="*/ 182 w 182"/>
                <a:gd name="T25" fmla="*/ 290 h 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2" h="530">
                  <a:moveTo>
                    <a:pt x="0" y="530"/>
                  </a:moveTo>
                  <a:lnTo>
                    <a:pt x="14" y="527"/>
                  </a:lnTo>
                  <a:lnTo>
                    <a:pt x="24" y="518"/>
                  </a:lnTo>
                  <a:lnTo>
                    <a:pt x="28" y="506"/>
                  </a:lnTo>
                  <a:lnTo>
                    <a:pt x="31" y="486"/>
                  </a:lnTo>
                  <a:lnTo>
                    <a:pt x="85" y="43"/>
                  </a:lnTo>
                  <a:lnTo>
                    <a:pt x="90" y="18"/>
                  </a:lnTo>
                  <a:lnTo>
                    <a:pt x="95" y="10"/>
                  </a:lnTo>
                  <a:lnTo>
                    <a:pt x="106" y="3"/>
                  </a:lnTo>
                  <a:lnTo>
                    <a:pt x="115" y="0"/>
                  </a:lnTo>
                  <a:lnTo>
                    <a:pt x="126" y="6"/>
                  </a:lnTo>
                  <a:lnTo>
                    <a:pt x="134" y="18"/>
                  </a:lnTo>
                  <a:lnTo>
                    <a:pt x="182" y="290"/>
                  </a:lnTo>
                </a:path>
              </a:pathLst>
            </a:custGeom>
            <a:noFill/>
            <a:ln w="1905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9" name="Freeform 117"/>
            <p:cNvSpPr/>
            <p:nvPr/>
          </p:nvSpPr>
          <p:spPr bwMode="auto">
            <a:xfrm>
              <a:off x="1462" y="1030"/>
              <a:ext cx="49" cy="141"/>
            </a:xfrm>
            <a:custGeom>
              <a:avLst/>
              <a:gdLst>
                <a:gd name="T0" fmla="*/ 0 w 70"/>
                <a:gd name="T1" fmla="*/ 288 h 288"/>
                <a:gd name="T2" fmla="*/ 46 w 70"/>
                <a:gd name="T3" fmla="*/ 40 h 288"/>
                <a:gd name="T4" fmla="*/ 48 w 70"/>
                <a:gd name="T5" fmla="*/ 28 h 288"/>
                <a:gd name="T6" fmla="*/ 50 w 70"/>
                <a:gd name="T7" fmla="*/ 19 h 288"/>
                <a:gd name="T8" fmla="*/ 53 w 70"/>
                <a:gd name="T9" fmla="*/ 11 h 288"/>
                <a:gd name="T10" fmla="*/ 61 w 70"/>
                <a:gd name="T11" fmla="*/ 4 h 288"/>
                <a:gd name="T12" fmla="*/ 70 w 70"/>
                <a:gd name="T13" fmla="*/ 0 h 288"/>
              </a:gdLst>
              <a:ahLst/>
              <a:cxnLst>
                <a:cxn ang="0">
                  <a:pos x="T0" y="T1"/>
                </a:cxn>
                <a:cxn ang="0">
                  <a:pos x="T2" y="T3"/>
                </a:cxn>
                <a:cxn ang="0">
                  <a:pos x="T4" y="T5"/>
                </a:cxn>
                <a:cxn ang="0">
                  <a:pos x="T6" y="T7"/>
                </a:cxn>
                <a:cxn ang="0">
                  <a:pos x="T8" y="T9"/>
                </a:cxn>
                <a:cxn ang="0">
                  <a:pos x="T10" y="T11"/>
                </a:cxn>
                <a:cxn ang="0">
                  <a:pos x="T12" y="T13"/>
                </a:cxn>
              </a:cxnLst>
              <a:rect l="0" t="0" r="r" b="b"/>
              <a:pathLst>
                <a:path w="70" h="288">
                  <a:moveTo>
                    <a:pt x="0" y="288"/>
                  </a:moveTo>
                  <a:lnTo>
                    <a:pt x="46" y="40"/>
                  </a:lnTo>
                  <a:lnTo>
                    <a:pt x="48" y="28"/>
                  </a:lnTo>
                  <a:lnTo>
                    <a:pt x="50" y="19"/>
                  </a:lnTo>
                  <a:lnTo>
                    <a:pt x="53" y="11"/>
                  </a:lnTo>
                  <a:lnTo>
                    <a:pt x="61" y="4"/>
                  </a:lnTo>
                  <a:lnTo>
                    <a:pt x="70" y="0"/>
                  </a:lnTo>
                </a:path>
              </a:pathLst>
            </a:custGeom>
            <a:noFill/>
            <a:ln w="1905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0" name="Freeform 118"/>
            <p:cNvSpPr/>
            <p:nvPr/>
          </p:nvSpPr>
          <p:spPr bwMode="auto">
            <a:xfrm>
              <a:off x="1513" y="1031"/>
              <a:ext cx="122" cy="260"/>
            </a:xfrm>
            <a:custGeom>
              <a:avLst/>
              <a:gdLst>
                <a:gd name="T0" fmla="*/ 0 w 172"/>
                <a:gd name="T1" fmla="*/ 0 h 709"/>
                <a:gd name="T2" fmla="*/ 14 w 172"/>
                <a:gd name="T3" fmla="*/ 4 h 709"/>
                <a:gd name="T4" fmla="*/ 24 w 172"/>
                <a:gd name="T5" fmla="*/ 16 h 709"/>
                <a:gd name="T6" fmla="*/ 28 w 172"/>
                <a:gd name="T7" fmla="*/ 33 h 709"/>
                <a:gd name="T8" fmla="*/ 31 w 172"/>
                <a:gd name="T9" fmla="*/ 59 h 709"/>
                <a:gd name="T10" fmla="*/ 86 w 172"/>
                <a:gd name="T11" fmla="*/ 651 h 709"/>
                <a:gd name="T12" fmla="*/ 91 w 172"/>
                <a:gd name="T13" fmla="*/ 684 h 709"/>
                <a:gd name="T14" fmla="*/ 95 w 172"/>
                <a:gd name="T15" fmla="*/ 694 h 709"/>
                <a:gd name="T16" fmla="*/ 106 w 172"/>
                <a:gd name="T17" fmla="*/ 704 h 709"/>
                <a:gd name="T18" fmla="*/ 115 w 172"/>
                <a:gd name="T19" fmla="*/ 708 h 709"/>
                <a:gd name="T20" fmla="*/ 127 w 172"/>
                <a:gd name="T21" fmla="*/ 700 h 709"/>
                <a:gd name="T22" fmla="*/ 135 w 172"/>
                <a:gd name="T23" fmla="*/ 684 h 709"/>
                <a:gd name="T24" fmla="*/ 171 w 172"/>
                <a:gd name="T25" fmla="*/ 380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 h="709">
                  <a:moveTo>
                    <a:pt x="0" y="0"/>
                  </a:moveTo>
                  <a:lnTo>
                    <a:pt x="14" y="4"/>
                  </a:lnTo>
                  <a:lnTo>
                    <a:pt x="24" y="16"/>
                  </a:lnTo>
                  <a:lnTo>
                    <a:pt x="28" y="33"/>
                  </a:lnTo>
                  <a:lnTo>
                    <a:pt x="31" y="59"/>
                  </a:lnTo>
                  <a:lnTo>
                    <a:pt x="86" y="651"/>
                  </a:lnTo>
                  <a:lnTo>
                    <a:pt x="91" y="684"/>
                  </a:lnTo>
                  <a:lnTo>
                    <a:pt x="95" y="694"/>
                  </a:lnTo>
                  <a:lnTo>
                    <a:pt x="106" y="704"/>
                  </a:lnTo>
                  <a:lnTo>
                    <a:pt x="115" y="708"/>
                  </a:lnTo>
                  <a:lnTo>
                    <a:pt x="127" y="700"/>
                  </a:lnTo>
                  <a:lnTo>
                    <a:pt x="135" y="684"/>
                  </a:lnTo>
                  <a:lnTo>
                    <a:pt x="171" y="380"/>
                  </a:lnTo>
                </a:path>
              </a:pathLst>
            </a:custGeom>
            <a:noFill/>
            <a:ln w="1905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1" name="Freeform 119"/>
            <p:cNvSpPr/>
            <p:nvPr/>
          </p:nvSpPr>
          <p:spPr bwMode="auto">
            <a:xfrm>
              <a:off x="1637" y="1034"/>
              <a:ext cx="45" cy="133"/>
            </a:xfrm>
            <a:custGeom>
              <a:avLst/>
              <a:gdLst>
                <a:gd name="T0" fmla="*/ 0 w 64"/>
                <a:gd name="T1" fmla="*/ 362 h 363"/>
                <a:gd name="T2" fmla="*/ 39 w 64"/>
                <a:gd name="T3" fmla="*/ 54 h 363"/>
                <a:gd name="T4" fmla="*/ 41 w 64"/>
                <a:gd name="T5" fmla="*/ 38 h 363"/>
                <a:gd name="T6" fmla="*/ 43 w 64"/>
                <a:gd name="T7" fmla="*/ 25 h 363"/>
                <a:gd name="T8" fmla="*/ 46 w 64"/>
                <a:gd name="T9" fmla="*/ 15 h 363"/>
                <a:gd name="T10" fmla="*/ 54 w 64"/>
                <a:gd name="T11" fmla="*/ 6 h 363"/>
                <a:gd name="T12" fmla="*/ 63 w 64"/>
                <a:gd name="T13" fmla="*/ 0 h 363"/>
              </a:gdLst>
              <a:ahLst/>
              <a:cxnLst>
                <a:cxn ang="0">
                  <a:pos x="T0" y="T1"/>
                </a:cxn>
                <a:cxn ang="0">
                  <a:pos x="T2" y="T3"/>
                </a:cxn>
                <a:cxn ang="0">
                  <a:pos x="T4" y="T5"/>
                </a:cxn>
                <a:cxn ang="0">
                  <a:pos x="T6" y="T7"/>
                </a:cxn>
                <a:cxn ang="0">
                  <a:pos x="T8" y="T9"/>
                </a:cxn>
                <a:cxn ang="0">
                  <a:pos x="T10" y="T11"/>
                </a:cxn>
                <a:cxn ang="0">
                  <a:pos x="T12" y="T13"/>
                </a:cxn>
              </a:cxnLst>
              <a:rect l="0" t="0" r="r" b="b"/>
              <a:pathLst>
                <a:path w="64" h="363">
                  <a:moveTo>
                    <a:pt x="0" y="362"/>
                  </a:moveTo>
                  <a:lnTo>
                    <a:pt x="39" y="54"/>
                  </a:lnTo>
                  <a:lnTo>
                    <a:pt x="41" y="38"/>
                  </a:lnTo>
                  <a:lnTo>
                    <a:pt x="43" y="25"/>
                  </a:lnTo>
                  <a:lnTo>
                    <a:pt x="46" y="15"/>
                  </a:lnTo>
                  <a:lnTo>
                    <a:pt x="54" y="6"/>
                  </a:lnTo>
                  <a:lnTo>
                    <a:pt x="63" y="0"/>
                  </a:lnTo>
                </a:path>
              </a:pathLst>
            </a:custGeom>
            <a:noFill/>
            <a:ln w="1905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2" name="Freeform 120"/>
            <p:cNvSpPr/>
            <p:nvPr/>
          </p:nvSpPr>
          <p:spPr bwMode="auto">
            <a:xfrm>
              <a:off x="1684" y="1033"/>
              <a:ext cx="126" cy="259"/>
            </a:xfrm>
            <a:custGeom>
              <a:avLst/>
              <a:gdLst>
                <a:gd name="T0" fmla="*/ 0 w 176"/>
                <a:gd name="T1" fmla="*/ 0 h 708"/>
                <a:gd name="T2" fmla="*/ 15 w 176"/>
                <a:gd name="T3" fmla="*/ 4 h 708"/>
                <a:gd name="T4" fmla="*/ 25 w 176"/>
                <a:gd name="T5" fmla="*/ 16 h 708"/>
                <a:gd name="T6" fmla="*/ 28 w 176"/>
                <a:gd name="T7" fmla="*/ 33 h 708"/>
                <a:gd name="T8" fmla="*/ 32 w 176"/>
                <a:gd name="T9" fmla="*/ 59 h 708"/>
                <a:gd name="T10" fmla="*/ 88 w 176"/>
                <a:gd name="T11" fmla="*/ 650 h 708"/>
                <a:gd name="T12" fmla="*/ 93 w 176"/>
                <a:gd name="T13" fmla="*/ 683 h 708"/>
                <a:gd name="T14" fmla="*/ 97 w 176"/>
                <a:gd name="T15" fmla="*/ 693 h 708"/>
                <a:gd name="T16" fmla="*/ 109 w 176"/>
                <a:gd name="T17" fmla="*/ 703 h 708"/>
                <a:gd name="T18" fmla="*/ 118 w 176"/>
                <a:gd name="T19" fmla="*/ 707 h 708"/>
                <a:gd name="T20" fmla="*/ 130 w 176"/>
                <a:gd name="T21" fmla="*/ 699 h 708"/>
                <a:gd name="T22" fmla="*/ 138 w 176"/>
                <a:gd name="T23" fmla="*/ 683 h 708"/>
                <a:gd name="T24" fmla="*/ 175 w 176"/>
                <a:gd name="T25" fmla="*/ 379 h 7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6" h="708">
                  <a:moveTo>
                    <a:pt x="0" y="0"/>
                  </a:moveTo>
                  <a:lnTo>
                    <a:pt x="15" y="4"/>
                  </a:lnTo>
                  <a:lnTo>
                    <a:pt x="25" y="16"/>
                  </a:lnTo>
                  <a:lnTo>
                    <a:pt x="28" y="33"/>
                  </a:lnTo>
                  <a:lnTo>
                    <a:pt x="32" y="59"/>
                  </a:lnTo>
                  <a:lnTo>
                    <a:pt x="88" y="650"/>
                  </a:lnTo>
                  <a:lnTo>
                    <a:pt x="93" y="683"/>
                  </a:lnTo>
                  <a:lnTo>
                    <a:pt x="97" y="693"/>
                  </a:lnTo>
                  <a:lnTo>
                    <a:pt x="109" y="703"/>
                  </a:lnTo>
                  <a:lnTo>
                    <a:pt x="118" y="707"/>
                  </a:lnTo>
                  <a:lnTo>
                    <a:pt x="130" y="699"/>
                  </a:lnTo>
                  <a:lnTo>
                    <a:pt x="138" y="683"/>
                  </a:lnTo>
                  <a:lnTo>
                    <a:pt x="175" y="379"/>
                  </a:lnTo>
                </a:path>
              </a:pathLst>
            </a:custGeom>
            <a:noFill/>
            <a:ln w="1905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3" name="Freeform 121"/>
            <p:cNvSpPr/>
            <p:nvPr/>
          </p:nvSpPr>
          <p:spPr bwMode="auto">
            <a:xfrm>
              <a:off x="1810" y="1035"/>
              <a:ext cx="48" cy="134"/>
            </a:xfrm>
            <a:custGeom>
              <a:avLst/>
              <a:gdLst>
                <a:gd name="T0" fmla="*/ 0 w 67"/>
                <a:gd name="T1" fmla="*/ 362 h 363"/>
                <a:gd name="T2" fmla="*/ 41 w 67"/>
                <a:gd name="T3" fmla="*/ 54 h 363"/>
                <a:gd name="T4" fmla="*/ 43 w 67"/>
                <a:gd name="T5" fmla="*/ 38 h 363"/>
                <a:gd name="T6" fmla="*/ 45 w 67"/>
                <a:gd name="T7" fmla="*/ 25 h 363"/>
                <a:gd name="T8" fmla="*/ 49 w 67"/>
                <a:gd name="T9" fmla="*/ 15 h 363"/>
                <a:gd name="T10" fmla="*/ 56 w 67"/>
                <a:gd name="T11" fmla="*/ 6 h 363"/>
                <a:gd name="T12" fmla="*/ 66 w 67"/>
                <a:gd name="T13" fmla="*/ 0 h 363"/>
              </a:gdLst>
              <a:ahLst/>
              <a:cxnLst>
                <a:cxn ang="0">
                  <a:pos x="T0" y="T1"/>
                </a:cxn>
                <a:cxn ang="0">
                  <a:pos x="T2" y="T3"/>
                </a:cxn>
                <a:cxn ang="0">
                  <a:pos x="T4" y="T5"/>
                </a:cxn>
                <a:cxn ang="0">
                  <a:pos x="T6" y="T7"/>
                </a:cxn>
                <a:cxn ang="0">
                  <a:pos x="T8" y="T9"/>
                </a:cxn>
                <a:cxn ang="0">
                  <a:pos x="T10" y="T11"/>
                </a:cxn>
                <a:cxn ang="0">
                  <a:pos x="T12" y="T13"/>
                </a:cxn>
              </a:cxnLst>
              <a:rect l="0" t="0" r="r" b="b"/>
              <a:pathLst>
                <a:path w="67" h="363">
                  <a:moveTo>
                    <a:pt x="0" y="362"/>
                  </a:moveTo>
                  <a:lnTo>
                    <a:pt x="41" y="54"/>
                  </a:lnTo>
                  <a:lnTo>
                    <a:pt x="43" y="38"/>
                  </a:lnTo>
                  <a:lnTo>
                    <a:pt x="45" y="25"/>
                  </a:lnTo>
                  <a:lnTo>
                    <a:pt x="49" y="15"/>
                  </a:lnTo>
                  <a:lnTo>
                    <a:pt x="56" y="6"/>
                  </a:lnTo>
                  <a:lnTo>
                    <a:pt x="66" y="0"/>
                  </a:lnTo>
                </a:path>
              </a:pathLst>
            </a:custGeom>
            <a:noFill/>
            <a:ln w="1905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4" name="Freeform 122"/>
            <p:cNvSpPr/>
            <p:nvPr/>
          </p:nvSpPr>
          <p:spPr bwMode="auto">
            <a:xfrm>
              <a:off x="1861" y="1035"/>
              <a:ext cx="119" cy="260"/>
            </a:xfrm>
            <a:custGeom>
              <a:avLst/>
              <a:gdLst>
                <a:gd name="T0" fmla="*/ 0 w 168"/>
                <a:gd name="T1" fmla="*/ 0 h 709"/>
                <a:gd name="T2" fmla="*/ 14 w 168"/>
                <a:gd name="T3" fmla="*/ 4 h 709"/>
                <a:gd name="T4" fmla="*/ 24 w 168"/>
                <a:gd name="T5" fmla="*/ 16 h 709"/>
                <a:gd name="T6" fmla="*/ 27 w 168"/>
                <a:gd name="T7" fmla="*/ 33 h 709"/>
                <a:gd name="T8" fmla="*/ 30 w 168"/>
                <a:gd name="T9" fmla="*/ 59 h 709"/>
                <a:gd name="T10" fmla="*/ 84 w 168"/>
                <a:gd name="T11" fmla="*/ 651 h 709"/>
                <a:gd name="T12" fmla="*/ 89 w 168"/>
                <a:gd name="T13" fmla="*/ 684 h 709"/>
                <a:gd name="T14" fmla="*/ 93 w 168"/>
                <a:gd name="T15" fmla="*/ 694 h 709"/>
                <a:gd name="T16" fmla="*/ 104 w 168"/>
                <a:gd name="T17" fmla="*/ 704 h 709"/>
                <a:gd name="T18" fmla="*/ 113 w 168"/>
                <a:gd name="T19" fmla="*/ 708 h 709"/>
                <a:gd name="T20" fmla="*/ 124 w 168"/>
                <a:gd name="T21" fmla="*/ 700 h 709"/>
                <a:gd name="T22" fmla="*/ 132 w 168"/>
                <a:gd name="T23" fmla="*/ 684 h 709"/>
                <a:gd name="T24" fmla="*/ 167 w 168"/>
                <a:gd name="T25" fmla="*/ 380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8" h="709">
                  <a:moveTo>
                    <a:pt x="0" y="0"/>
                  </a:moveTo>
                  <a:lnTo>
                    <a:pt x="14" y="4"/>
                  </a:lnTo>
                  <a:lnTo>
                    <a:pt x="24" y="16"/>
                  </a:lnTo>
                  <a:lnTo>
                    <a:pt x="27" y="33"/>
                  </a:lnTo>
                  <a:lnTo>
                    <a:pt x="30" y="59"/>
                  </a:lnTo>
                  <a:lnTo>
                    <a:pt x="84" y="651"/>
                  </a:lnTo>
                  <a:lnTo>
                    <a:pt x="89" y="684"/>
                  </a:lnTo>
                  <a:lnTo>
                    <a:pt x="93" y="694"/>
                  </a:lnTo>
                  <a:lnTo>
                    <a:pt x="104" y="704"/>
                  </a:lnTo>
                  <a:lnTo>
                    <a:pt x="113" y="708"/>
                  </a:lnTo>
                  <a:lnTo>
                    <a:pt x="124" y="700"/>
                  </a:lnTo>
                  <a:lnTo>
                    <a:pt x="132" y="684"/>
                  </a:lnTo>
                  <a:lnTo>
                    <a:pt x="167" y="380"/>
                  </a:lnTo>
                </a:path>
              </a:pathLst>
            </a:custGeom>
            <a:noFill/>
            <a:ln w="1905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 name="Freeform 123"/>
            <p:cNvSpPr/>
            <p:nvPr/>
          </p:nvSpPr>
          <p:spPr bwMode="auto">
            <a:xfrm>
              <a:off x="1981" y="1035"/>
              <a:ext cx="49" cy="134"/>
            </a:xfrm>
            <a:custGeom>
              <a:avLst/>
              <a:gdLst>
                <a:gd name="T0" fmla="*/ 0 w 69"/>
                <a:gd name="T1" fmla="*/ 362 h 363"/>
                <a:gd name="T2" fmla="*/ 42 w 69"/>
                <a:gd name="T3" fmla="*/ 54 h 363"/>
                <a:gd name="T4" fmla="*/ 45 w 69"/>
                <a:gd name="T5" fmla="*/ 38 h 363"/>
                <a:gd name="T6" fmla="*/ 47 w 69"/>
                <a:gd name="T7" fmla="*/ 25 h 363"/>
                <a:gd name="T8" fmla="*/ 50 w 69"/>
                <a:gd name="T9" fmla="*/ 15 h 363"/>
                <a:gd name="T10" fmla="*/ 58 w 69"/>
                <a:gd name="T11" fmla="*/ 6 h 363"/>
                <a:gd name="T12" fmla="*/ 68 w 69"/>
                <a:gd name="T13" fmla="*/ 0 h 363"/>
              </a:gdLst>
              <a:ahLst/>
              <a:cxnLst>
                <a:cxn ang="0">
                  <a:pos x="T0" y="T1"/>
                </a:cxn>
                <a:cxn ang="0">
                  <a:pos x="T2" y="T3"/>
                </a:cxn>
                <a:cxn ang="0">
                  <a:pos x="T4" y="T5"/>
                </a:cxn>
                <a:cxn ang="0">
                  <a:pos x="T6" y="T7"/>
                </a:cxn>
                <a:cxn ang="0">
                  <a:pos x="T8" y="T9"/>
                </a:cxn>
                <a:cxn ang="0">
                  <a:pos x="T10" y="T11"/>
                </a:cxn>
                <a:cxn ang="0">
                  <a:pos x="T12" y="T13"/>
                </a:cxn>
              </a:cxnLst>
              <a:rect l="0" t="0" r="r" b="b"/>
              <a:pathLst>
                <a:path w="69" h="363">
                  <a:moveTo>
                    <a:pt x="0" y="362"/>
                  </a:moveTo>
                  <a:lnTo>
                    <a:pt x="42" y="54"/>
                  </a:lnTo>
                  <a:lnTo>
                    <a:pt x="45" y="38"/>
                  </a:lnTo>
                  <a:lnTo>
                    <a:pt x="47" y="25"/>
                  </a:lnTo>
                  <a:lnTo>
                    <a:pt x="50" y="15"/>
                  </a:lnTo>
                  <a:lnTo>
                    <a:pt x="58" y="6"/>
                  </a:lnTo>
                  <a:lnTo>
                    <a:pt x="68" y="0"/>
                  </a:lnTo>
                </a:path>
              </a:pathLst>
            </a:custGeom>
            <a:noFill/>
            <a:ln w="1905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 name="Freeform 124"/>
            <p:cNvSpPr/>
            <p:nvPr/>
          </p:nvSpPr>
          <p:spPr bwMode="auto">
            <a:xfrm>
              <a:off x="2032" y="1034"/>
              <a:ext cx="119" cy="260"/>
            </a:xfrm>
            <a:custGeom>
              <a:avLst/>
              <a:gdLst>
                <a:gd name="T0" fmla="*/ 0 w 168"/>
                <a:gd name="T1" fmla="*/ 0 h 709"/>
                <a:gd name="T2" fmla="*/ 14 w 168"/>
                <a:gd name="T3" fmla="*/ 4 h 709"/>
                <a:gd name="T4" fmla="*/ 24 w 168"/>
                <a:gd name="T5" fmla="*/ 16 h 709"/>
                <a:gd name="T6" fmla="*/ 27 w 168"/>
                <a:gd name="T7" fmla="*/ 33 h 709"/>
                <a:gd name="T8" fmla="*/ 30 w 168"/>
                <a:gd name="T9" fmla="*/ 59 h 709"/>
                <a:gd name="T10" fmla="*/ 84 w 168"/>
                <a:gd name="T11" fmla="*/ 651 h 709"/>
                <a:gd name="T12" fmla="*/ 89 w 168"/>
                <a:gd name="T13" fmla="*/ 684 h 709"/>
                <a:gd name="T14" fmla="*/ 93 w 168"/>
                <a:gd name="T15" fmla="*/ 694 h 709"/>
                <a:gd name="T16" fmla="*/ 104 w 168"/>
                <a:gd name="T17" fmla="*/ 704 h 709"/>
                <a:gd name="T18" fmla="*/ 113 w 168"/>
                <a:gd name="T19" fmla="*/ 708 h 709"/>
                <a:gd name="T20" fmla="*/ 124 w 168"/>
                <a:gd name="T21" fmla="*/ 700 h 709"/>
                <a:gd name="T22" fmla="*/ 132 w 168"/>
                <a:gd name="T23" fmla="*/ 684 h 709"/>
                <a:gd name="T24" fmla="*/ 167 w 168"/>
                <a:gd name="T25" fmla="*/ 380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8" h="709">
                  <a:moveTo>
                    <a:pt x="0" y="0"/>
                  </a:moveTo>
                  <a:lnTo>
                    <a:pt x="14" y="4"/>
                  </a:lnTo>
                  <a:lnTo>
                    <a:pt x="24" y="16"/>
                  </a:lnTo>
                  <a:lnTo>
                    <a:pt x="27" y="33"/>
                  </a:lnTo>
                  <a:lnTo>
                    <a:pt x="30" y="59"/>
                  </a:lnTo>
                  <a:lnTo>
                    <a:pt x="84" y="651"/>
                  </a:lnTo>
                  <a:lnTo>
                    <a:pt x="89" y="684"/>
                  </a:lnTo>
                  <a:lnTo>
                    <a:pt x="93" y="694"/>
                  </a:lnTo>
                  <a:lnTo>
                    <a:pt x="104" y="704"/>
                  </a:lnTo>
                  <a:lnTo>
                    <a:pt x="113" y="708"/>
                  </a:lnTo>
                  <a:lnTo>
                    <a:pt x="124" y="700"/>
                  </a:lnTo>
                  <a:lnTo>
                    <a:pt x="132" y="684"/>
                  </a:lnTo>
                  <a:lnTo>
                    <a:pt x="167" y="380"/>
                  </a:lnTo>
                </a:path>
              </a:pathLst>
            </a:custGeom>
            <a:noFill/>
            <a:ln w="1905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97" name="Group 125"/>
            <p:cNvGrpSpPr/>
            <p:nvPr/>
          </p:nvGrpSpPr>
          <p:grpSpPr bwMode="auto">
            <a:xfrm>
              <a:off x="2150" y="1035"/>
              <a:ext cx="168" cy="261"/>
              <a:chOff x="2898" y="3265"/>
              <a:chExt cx="235" cy="713"/>
            </a:xfrm>
          </p:grpSpPr>
          <p:sp>
            <p:nvSpPr>
              <p:cNvPr id="124" name="Freeform 126"/>
              <p:cNvSpPr/>
              <p:nvPr/>
            </p:nvSpPr>
            <p:spPr bwMode="auto">
              <a:xfrm>
                <a:off x="2898" y="3615"/>
                <a:ext cx="64" cy="363"/>
              </a:xfrm>
              <a:custGeom>
                <a:avLst/>
                <a:gdLst>
                  <a:gd name="T0" fmla="*/ 0 w 64"/>
                  <a:gd name="T1" fmla="*/ 0 h 363"/>
                  <a:gd name="T2" fmla="*/ 39 w 64"/>
                  <a:gd name="T3" fmla="*/ 308 h 363"/>
                  <a:gd name="T4" fmla="*/ 41 w 64"/>
                  <a:gd name="T5" fmla="*/ 324 h 363"/>
                  <a:gd name="T6" fmla="*/ 43 w 64"/>
                  <a:gd name="T7" fmla="*/ 337 h 363"/>
                  <a:gd name="T8" fmla="*/ 46 w 64"/>
                  <a:gd name="T9" fmla="*/ 347 h 363"/>
                  <a:gd name="T10" fmla="*/ 54 w 64"/>
                  <a:gd name="T11" fmla="*/ 356 h 363"/>
                  <a:gd name="T12" fmla="*/ 63 w 64"/>
                  <a:gd name="T13" fmla="*/ 362 h 363"/>
                </a:gdLst>
                <a:ahLst/>
                <a:cxnLst>
                  <a:cxn ang="0">
                    <a:pos x="T0" y="T1"/>
                  </a:cxn>
                  <a:cxn ang="0">
                    <a:pos x="T2" y="T3"/>
                  </a:cxn>
                  <a:cxn ang="0">
                    <a:pos x="T4" y="T5"/>
                  </a:cxn>
                  <a:cxn ang="0">
                    <a:pos x="T6" y="T7"/>
                  </a:cxn>
                  <a:cxn ang="0">
                    <a:pos x="T8" y="T9"/>
                  </a:cxn>
                  <a:cxn ang="0">
                    <a:pos x="T10" y="T11"/>
                  </a:cxn>
                  <a:cxn ang="0">
                    <a:pos x="T12" y="T13"/>
                  </a:cxn>
                </a:cxnLst>
                <a:rect l="0" t="0" r="r" b="b"/>
                <a:pathLst>
                  <a:path w="64" h="363">
                    <a:moveTo>
                      <a:pt x="0" y="0"/>
                    </a:moveTo>
                    <a:lnTo>
                      <a:pt x="39" y="308"/>
                    </a:lnTo>
                    <a:lnTo>
                      <a:pt x="41" y="324"/>
                    </a:lnTo>
                    <a:lnTo>
                      <a:pt x="43" y="337"/>
                    </a:lnTo>
                    <a:lnTo>
                      <a:pt x="46" y="347"/>
                    </a:lnTo>
                    <a:lnTo>
                      <a:pt x="54" y="356"/>
                    </a:lnTo>
                    <a:lnTo>
                      <a:pt x="63" y="362"/>
                    </a:lnTo>
                  </a:path>
                </a:pathLst>
              </a:custGeom>
              <a:noFill/>
              <a:ln w="1905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5" name="Freeform 127"/>
              <p:cNvSpPr/>
              <p:nvPr/>
            </p:nvSpPr>
            <p:spPr bwMode="auto">
              <a:xfrm>
                <a:off x="2963" y="3265"/>
                <a:ext cx="170" cy="709"/>
              </a:xfrm>
              <a:custGeom>
                <a:avLst/>
                <a:gdLst>
                  <a:gd name="T0" fmla="*/ 0 w 170"/>
                  <a:gd name="T1" fmla="*/ 708 h 709"/>
                  <a:gd name="T2" fmla="*/ 14 w 170"/>
                  <a:gd name="T3" fmla="*/ 704 h 709"/>
                  <a:gd name="T4" fmla="*/ 24 w 170"/>
                  <a:gd name="T5" fmla="*/ 692 h 709"/>
                  <a:gd name="T6" fmla="*/ 27 w 170"/>
                  <a:gd name="T7" fmla="*/ 675 h 709"/>
                  <a:gd name="T8" fmla="*/ 31 w 170"/>
                  <a:gd name="T9" fmla="*/ 649 h 709"/>
                  <a:gd name="T10" fmla="*/ 85 w 170"/>
                  <a:gd name="T11" fmla="*/ 57 h 709"/>
                  <a:gd name="T12" fmla="*/ 90 w 170"/>
                  <a:gd name="T13" fmla="*/ 24 h 709"/>
                  <a:gd name="T14" fmla="*/ 94 w 170"/>
                  <a:gd name="T15" fmla="*/ 14 h 709"/>
                  <a:gd name="T16" fmla="*/ 105 w 170"/>
                  <a:gd name="T17" fmla="*/ 4 h 709"/>
                  <a:gd name="T18" fmla="*/ 114 w 170"/>
                  <a:gd name="T19" fmla="*/ 0 h 709"/>
                  <a:gd name="T20" fmla="*/ 126 w 170"/>
                  <a:gd name="T21" fmla="*/ 8 h 709"/>
                  <a:gd name="T22" fmla="*/ 133 w 170"/>
                  <a:gd name="T23" fmla="*/ 24 h 709"/>
                  <a:gd name="T24" fmla="*/ 169 w 170"/>
                  <a:gd name="T25" fmla="*/ 328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0" h="709">
                    <a:moveTo>
                      <a:pt x="0" y="708"/>
                    </a:moveTo>
                    <a:lnTo>
                      <a:pt x="14" y="704"/>
                    </a:lnTo>
                    <a:lnTo>
                      <a:pt x="24" y="692"/>
                    </a:lnTo>
                    <a:lnTo>
                      <a:pt x="27" y="675"/>
                    </a:lnTo>
                    <a:lnTo>
                      <a:pt x="31" y="649"/>
                    </a:lnTo>
                    <a:lnTo>
                      <a:pt x="85" y="57"/>
                    </a:lnTo>
                    <a:lnTo>
                      <a:pt x="90" y="24"/>
                    </a:lnTo>
                    <a:lnTo>
                      <a:pt x="94" y="14"/>
                    </a:lnTo>
                    <a:lnTo>
                      <a:pt x="105" y="4"/>
                    </a:lnTo>
                    <a:lnTo>
                      <a:pt x="114" y="0"/>
                    </a:lnTo>
                    <a:lnTo>
                      <a:pt x="126" y="8"/>
                    </a:lnTo>
                    <a:lnTo>
                      <a:pt x="133" y="24"/>
                    </a:lnTo>
                    <a:lnTo>
                      <a:pt x="169" y="328"/>
                    </a:lnTo>
                  </a:path>
                </a:pathLst>
              </a:custGeom>
              <a:noFill/>
              <a:ln w="1905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98" name="Freeform 128"/>
            <p:cNvSpPr/>
            <p:nvPr/>
          </p:nvSpPr>
          <p:spPr bwMode="auto">
            <a:xfrm>
              <a:off x="2317" y="1159"/>
              <a:ext cx="44" cy="133"/>
            </a:xfrm>
            <a:custGeom>
              <a:avLst/>
              <a:gdLst>
                <a:gd name="T0" fmla="*/ 0 w 63"/>
                <a:gd name="T1" fmla="*/ 0 h 363"/>
                <a:gd name="T2" fmla="*/ 38 w 63"/>
                <a:gd name="T3" fmla="*/ 308 h 363"/>
                <a:gd name="T4" fmla="*/ 41 w 63"/>
                <a:gd name="T5" fmla="*/ 324 h 363"/>
                <a:gd name="T6" fmla="*/ 42 w 63"/>
                <a:gd name="T7" fmla="*/ 337 h 363"/>
                <a:gd name="T8" fmla="*/ 46 w 63"/>
                <a:gd name="T9" fmla="*/ 347 h 363"/>
                <a:gd name="T10" fmla="*/ 53 w 63"/>
                <a:gd name="T11" fmla="*/ 356 h 363"/>
                <a:gd name="T12" fmla="*/ 62 w 63"/>
                <a:gd name="T13" fmla="*/ 362 h 363"/>
              </a:gdLst>
              <a:ahLst/>
              <a:cxnLst>
                <a:cxn ang="0">
                  <a:pos x="T0" y="T1"/>
                </a:cxn>
                <a:cxn ang="0">
                  <a:pos x="T2" y="T3"/>
                </a:cxn>
                <a:cxn ang="0">
                  <a:pos x="T4" y="T5"/>
                </a:cxn>
                <a:cxn ang="0">
                  <a:pos x="T6" y="T7"/>
                </a:cxn>
                <a:cxn ang="0">
                  <a:pos x="T8" y="T9"/>
                </a:cxn>
                <a:cxn ang="0">
                  <a:pos x="T10" y="T11"/>
                </a:cxn>
                <a:cxn ang="0">
                  <a:pos x="T12" y="T13"/>
                </a:cxn>
              </a:cxnLst>
              <a:rect l="0" t="0" r="r" b="b"/>
              <a:pathLst>
                <a:path w="63" h="363">
                  <a:moveTo>
                    <a:pt x="0" y="0"/>
                  </a:moveTo>
                  <a:lnTo>
                    <a:pt x="38" y="308"/>
                  </a:lnTo>
                  <a:lnTo>
                    <a:pt x="41" y="324"/>
                  </a:lnTo>
                  <a:lnTo>
                    <a:pt x="42" y="337"/>
                  </a:lnTo>
                  <a:lnTo>
                    <a:pt x="46" y="347"/>
                  </a:lnTo>
                  <a:lnTo>
                    <a:pt x="53" y="356"/>
                  </a:lnTo>
                  <a:lnTo>
                    <a:pt x="62" y="362"/>
                  </a:lnTo>
                </a:path>
              </a:pathLst>
            </a:custGeom>
            <a:noFill/>
            <a:ln w="1905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9" name="Freeform 129"/>
            <p:cNvSpPr/>
            <p:nvPr/>
          </p:nvSpPr>
          <p:spPr bwMode="auto">
            <a:xfrm>
              <a:off x="2362" y="1035"/>
              <a:ext cx="121" cy="260"/>
            </a:xfrm>
            <a:custGeom>
              <a:avLst/>
              <a:gdLst>
                <a:gd name="T0" fmla="*/ 0 w 169"/>
                <a:gd name="T1" fmla="*/ 708 h 709"/>
                <a:gd name="T2" fmla="*/ 14 w 169"/>
                <a:gd name="T3" fmla="*/ 704 h 709"/>
                <a:gd name="T4" fmla="*/ 24 w 169"/>
                <a:gd name="T5" fmla="*/ 692 h 709"/>
                <a:gd name="T6" fmla="*/ 27 w 169"/>
                <a:gd name="T7" fmla="*/ 675 h 709"/>
                <a:gd name="T8" fmla="*/ 31 w 169"/>
                <a:gd name="T9" fmla="*/ 649 h 709"/>
                <a:gd name="T10" fmla="*/ 84 w 169"/>
                <a:gd name="T11" fmla="*/ 57 h 709"/>
                <a:gd name="T12" fmla="*/ 89 w 169"/>
                <a:gd name="T13" fmla="*/ 24 h 709"/>
                <a:gd name="T14" fmla="*/ 94 w 169"/>
                <a:gd name="T15" fmla="*/ 14 h 709"/>
                <a:gd name="T16" fmla="*/ 104 w 169"/>
                <a:gd name="T17" fmla="*/ 4 h 709"/>
                <a:gd name="T18" fmla="*/ 113 w 169"/>
                <a:gd name="T19" fmla="*/ 0 h 709"/>
                <a:gd name="T20" fmla="*/ 125 w 169"/>
                <a:gd name="T21" fmla="*/ 8 h 709"/>
                <a:gd name="T22" fmla="*/ 132 w 169"/>
                <a:gd name="T23" fmla="*/ 24 h 709"/>
                <a:gd name="T24" fmla="*/ 168 w 169"/>
                <a:gd name="T25" fmla="*/ 328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9" h="709">
                  <a:moveTo>
                    <a:pt x="0" y="708"/>
                  </a:moveTo>
                  <a:lnTo>
                    <a:pt x="14" y="704"/>
                  </a:lnTo>
                  <a:lnTo>
                    <a:pt x="24" y="692"/>
                  </a:lnTo>
                  <a:lnTo>
                    <a:pt x="27" y="675"/>
                  </a:lnTo>
                  <a:lnTo>
                    <a:pt x="31" y="649"/>
                  </a:lnTo>
                  <a:lnTo>
                    <a:pt x="84" y="57"/>
                  </a:lnTo>
                  <a:lnTo>
                    <a:pt x="89" y="24"/>
                  </a:lnTo>
                  <a:lnTo>
                    <a:pt x="94" y="14"/>
                  </a:lnTo>
                  <a:lnTo>
                    <a:pt x="104" y="4"/>
                  </a:lnTo>
                  <a:lnTo>
                    <a:pt x="113" y="0"/>
                  </a:lnTo>
                  <a:lnTo>
                    <a:pt x="125" y="8"/>
                  </a:lnTo>
                  <a:lnTo>
                    <a:pt x="132" y="24"/>
                  </a:lnTo>
                  <a:lnTo>
                    <a:pt x="168" y="328"/>
                  </a:lnTo>
                </a:path>
              </a:pathLst>
            </a:custGeom>
            <a:noFill/>
            <a:ln w="1905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00" name="Group 130"/>
            <p:cNvGrpSpPr/>
            <p:nvPr/>
          </p:nvGrpSpPr>
          <p:grpSpPr bwMode="auto">
            <a:xfrm>
              <a:off x="2483" y="1032"/>
              <a:ext cx="334" cy="260"/>
              <a:chOff x="3365" y="3256"/>
              <a:chExt cx="470" cy="713"/>
            </a:xfrm>
          </p:grpSpPr>
          <p:grpSp>
            <p:nvGrpSpPr>
              <p:cNvPr id="118" name="Group 131"/>
              <p:cNvGrpSpPr/>
              <p:nvPr/>
            </p:nvGrpSpPr>
            <p:grpSpPr bwMode="auto">
              <a:xfrm>
                <a:off x="3365" y="3256"/>
                <a:ext cx="233" cy="713"/>
                <a:chOff x="3365" y="3256"/>
                <a:chExt cx="233" cy="713"/>
              </a:xfrm>
            </p:grpSpPr>
            <p:sp>
              <p:nvSpPr>
                <p:cNvPr id="122" name="Freeform 132"/>
                <p:cNvSpPr/>
                <p:nvPr/>
              </p:nvSpPr>
              <p:spPr bwMode="auto">
                <a:xfrm>
                  <a:off x="3365" y="3606"/>
                  <a:ext cx="66" cy="363"/>
                </a:xfrm>
                <a:custGeom>
                  <a:avLst/>
                  <a:gdLst>
                    <a:gd name="T0" fmla="*/ 0 w 66"/>
                    <a:gd name="T1" fmla="*/ 0 h 363"/>
                    <a:gd name="T2" fmla="*/ 40 w 66"/>
                    <a:gd name="T3" fmla="*/ 308 h 363"/>
                    <a:gd name="T4" fmla="*/ 43 w 66"/>
                    <a:gd name="T5" fmla="*/ 324 h 363"/>
                    <a:gd name="T6" fmla="*/ 44 w 66"/>
                    <a:gd name="T7" fmla="*/ 337 h 363"/>
                    <a:gd name="T8" fmla="*/ 48 w 66"/>
                    <a:gd name="T9" fmla="*/ 347 h 363"/>
                    <a:gd name="T10" fmla="*/ 56 w 66"/>
                    <a:gd name="T11" fmla="*/ 356 h 363"/>
                    <a:gd name="T12" fmla="*/ 65 w 66"/>
                    <a:gd name="T13" fmla="*/ 362 h 363"/>
                  </a:gdLst>
                  <a:ahLst/>
                  <a:cxnLst>
                    <a:cxn ang="0">
                      <a:pos x="T0" y="T1"/>
                    </a:cxn>
                    <a:cxn ang="0">
                      <a:pos x="T2" y="T3"/>
                    </a:cxn>
                    <a:cxn ang="0">
                      <a:pos x="T4" y="T5"/>
                    </a:cxn>
                    <a:cxn ang="0">
                      <a:pos x="T6" y="T7"/>
                    </a:cxn>
                    <a:cxn ang="0">
                      <a:pos x="T8" y="T9"/>
                    </a:cxn>
                    <a:cxn ang="0">
                      <a:pos x="T10" y="T11"/>
                    </a:cxn>
                    <a:cxn ang="0">
                      <a:pos x="T12" y="T13"/>
                    </a:cxn>
                  </a:cxnLst>
                  <a:rect l="0" t="0" r="r" b="b"/>
                  <a:pathLst>
                    <a:path w="66" h="363">
                      <a:moveTo>
                        <a:pt x="0" y="0"/>
                      </a:moveTo>
                      <a:lnTo>
                        <a:pt x="40" y="308"/>
                      </a:lnTo>
                      <a:lnTo>
                        <a:pt x="43" y="324"/>
                      </a:lnTo>
                      <a:lnTo>
                        <a:pt x="44" y="337"/>
                      </a:lnTo>
                      <a:lnTo>
                        <a:pt x="48" y="347"/>
                      </a:lnTo>
                      <a:lnTo>
                        <a:pt x="56" y="356"/>
                      </a:lnTo>
                      <a:lnTo>
                        <a:pt x="65" y="362"/>
                      </a:lnTo>
                    </a:path>
                  </a:pathLst>
                </a:custGeom>
                <a:noFill/>
                <a:ln w="1905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 name="Freeform 133"/>
                <p:cNvSpPr/>
                <p:nvPr/>
              </p:nvSpPr>
              <p:spPr bwMode="auto">
                <a:xfrm>
                  <a:off x="3432" y="3256"/>
                  <a:ext cx="166" cy="709"/>
                </a:xfrm>
                <a:custGeom>
                  <a:avLst/>
                  <a:gdLst>
                    <a:gd name="T0" fmla="*/ 0 w 166"/>
                    <a:gd name="T1" fmla="*/ 708 h 709"/>
                    <a:gd name="T2" fmla="*/ 14 w 166"/>
                    <a:gd name="T3" fmla="*/ 704 h 709"/>
                    <a:gd name="T4" fmla="*/ 24 w 166"/>
                    <a:gd name="T5" fmla="*/ 692 h 709"/>
                    <a:gd name="T6" fmla="*/ 27 w 166"/>
                    <a:gd name="T7" fmla="*/ 675 h 709"/>
                    <a:gd name="T8" fmla="*/ 30 w 166"/>
                    <a:gd name="T9" fmla="*/ 649 h 709"/>
                    <a:gd name="T10" fmla="*/ 83 w 166"/>
                    <a:gd name="T11" fmla="*/ 57 h 709"/>
                    <a:gd name="T12" fmla="*/ 88 w 166"/>
                    <a:gd name="T13" fmla="*/ 24 h 709"/>
                    <a:gd name="T14" fmla="*/ 92 w 166"/>
                    <a:gd name="T15" fmla="*/ 14 h 709"/>
                    <a:gd name="T16" fmla="*/ 102 w 166"/>
                    <a:gd name="T17" fmla="*/ 4 h 709"/>
                    <a:gd name="T18" fmla="*/ 111 w 166"/>
                    <a:gd name="T19" fmla="*/ 0 h 709"/>
                    <a:gd name="T20" fmla="*/ 123 w 166"/>
                    <a:gd name="T21" fmla="*/ 8 h 709"/>
                    <a:gd name="T22" fmla="*/ 130 w 166"/>
                    <a:gd name="T23" fmla="*/ 24 h 709"/>
                    <a:gd name="T24" fmla="*/ 165 w 166"/>
                    <a:gd name="T25" fmla="*/ 328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6" h="709">
                      <a:moveTo>
                        <a:pt x="0" y="708"/>
                      </a:moveTo>
                      <a:lnTo>
                        <a:pt x="14" y="704"/>
                      </a:lnTo>
                      <a:lnTo>
                        <a:pt x="24" y="692"/>
                      </a:lnTo>
                      <a:lnTo>
                        <a:pt x="27" y="675"/>
                      </a:lnTo>
                      <a:lnTo>
                        <a:pt x="30" y="649"/>
                      </a:lnTo>
                      <a:lnTo>
                        <a:pt x="83" y="57"/>
                      </a:lnTo>
                      <a:lnTo>
                        <a:pt x="88" y="24"/>
                      </a:lnTo>
                      <a:lnTo>
                        <a:pt x="92" y="14"/>
                      </a:lnTo>
                      <a:lnTo>
                        <a:pt x="102" y="4"/>
                      </a:lnTo>
                      <a:lnTo>
                        <a:pt x="111" y="0"/>
                      </a:lnTo>
                      <a:lnTo>
                        <a:pt x="123" y="8"/>
                      </a:lnTo>
                      <a:lnTo>
                        <a:pt x="130" y="24"/>
                      </a:lnTo>
                      <a:lnTo>
                        <a:pt x="165" y="328"/>
                      </a:lnTo>
                    </a:path>
                  </a:pathLst>
                </a:custGeom>
                <a:noFill/>
                <a:ln w="1905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9" name="Group 134"/>
              <p:cNvGrpSpPr/>
              <p:nvPr/>
            </p:nvGrpSpPr>
            <p:grpSpPr bwMode="auto">
              <a:xfrm>
                <a:off x="3600" y="3256"/>
                <a:ext cx="235" cy="713"/>
                <a:chOff x="3600" y="3256"/>
                <a:chExt cx="235" cy="713"/>
              </a:xfrm>
            </p:grpSpPr>
            <p:sp>
              <p:nvSpPr>
                <p:cNvPr id="120" name="Freeform 135"/>
                <p:cNvSpPr/>
                <p:nvPr/>
              </p:nvSpPr>
              <p:spPr bwMode="auto">
                <a:xfrm>
                  <a:off x="3600" y="3606"/>
                  <a:ext cx="68" cy="363"/>
                </a:xfrm>
                <a:custGeom>
                  <a:avLst/>
                  <a:gdLst>
                    <a:gd name="T0" fmla="*/ 0 w 68"/>
                    <a:gd name="T1" fmla="*/ 0 h 363"/>
                    <a:gd name="T2" fmla="*/ 41 w 68"/>
                    <a:gd name="T3" fmla="*/ 308 h 363"/>
                    <a:gd name="T4" fmla="*/ 44 w 68"/>
                    <a:gd name="T5" fmla="*/ 324 h 363"/>
                    <a:gd name="T6" fmla="*/ 46 w 68"/>
                    <a:gd name="T7" fmla="*/ 337 h 363"/>
                    <a:gd name="T8" fmla="*/ 49 w 68"/>
                    <a:gd name="T9" fmla="*/ 347 h 363"/>
                    <a:gd name="T10" fmla="*/ 57 w 68"/>
                    <a:gd name="T11" fmla="*/ 356 h 363"/>
                    <a:gd name="T12" fmla="*/ 67 w 68"/>
                    <a:gd name="T13" fmla="*/ 362 h 363"/>
                  </a:gdLst>
                  <a:ahLst/>
                  <a:cxnLst>
                    <a:cxn ang="0">
                      <a:pos x="T0" y="T1"/>
                    </a:cxn>
                    <a:cxn ang="0">
                      <a:pos x="T2" y="T3"/>
                    </a:cxn>
                    <a:cxn ang="0">
                      <a:pos x="T4" y="T5"/>
                    </a:cxn>
                    <a:cxn ang="0">
                      <a:pos x="T6" y="T7"/>
                    </a:cxn>
                    <a:cxn ang="0">
                      <a:pos x="T8" y="T9"/>
                    </a:cxn>
                    <a:cxn ang="0">
                      <a:pos x="T10" y="T11"/>
                    </a:cxn>
                    <a:cxn ang="0">
                      <a:pos x="T12" y="T13"/>
                    </a:cxn>
                  </a:cxnLst>
                  <a:rect l="0" t="0" r="r" b="b"/>
                  <a:pathLst>
                    <a:path w="68" h="363">
                      <a:moveTo>
                        <a:pt x="0" y="0"/>
                      </a:moveTo>
                      <a:lnTo>
                        <a:pt x="41" y="308"/>
                      </a:lnTo>
                      <a:lnTo>
                        <a:pt x="44" y="324"/>
                      </a:lnTo>
                      <a:lnTo>
                        <a:pt x="46" y="337"/>
                      </a:lnTo>
                      <a:lnTo>
                        <a:pt x="49" y="347"/>
                      </a:lnTo>
                      <a:lnTo>
                        <a:pt x="57" y="356"/>
                      </a:lnTo>
                      <a:lnTo>
                        <a:pt x="67" y="362"/>
                      </a:lnTo>
                    </a:path>
                  </a:pathLst>
                </a:custGeom>
                <a:noFill/>
                <a:ln w="1905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 name="Freeform 136"/>
                <p:cNvSpPr/>
                <p:nvPr/>
              </p:nvSpPr>
              <p:spPr bwMode="auto">
                <a:xfrm>
                  <a:off x="3669" y="3256"/>
                  <a:ext cx="166" cy="709"/>
                </a:xfrm>
                <a:custGeom>
                  <a:avLst/>
                  <a:gdLst>
                    <a:gd name="T0" fmla="*/ 0 w 166"/>
                    <a:gd name="T1" fmla="*/ 708 h 709"/>
                    <a:gd name="T2" fmla="*/ 14 w 166"/>
                    <a:gd name="T3" fmla="*/ 704 h 709"/>
                    <a:gd name="T4" fmla="*/ 24 w 166"/>
                    <a:gd name="T5" fmla="*/ 692 h 709"/>
                    <a:gd name="T6" fmla="*/ 27 w 166"/>
                    <a:gd name="T7" fmla="*/ 675 h 709"/>
                    <a:gd name="T8" fmla="*/ 30 w 166"/>
                    <a:gd name="T9" fmla="*/ 649 h 709"/>
                    <a:gd name="T10" fmla="*/ 83 w 166"/>
                    <a:gd name="T11" fmla="*/ 57 h 709"/>
                    <a:gd name="T12" fmla="*/ 88 w 166"/>
                    <a:gd name="T13" fmla="*/ 24 h 709"/>
                    <a:gd name="T14" fmla="*/ 92 w 166"/>
                    <a:gd name="T15" fmla="*/ 14 h 709"/>
                    <a:gd name="T16" fmla="*/ 102 w 166"/>
                    <a:gd name="T17" fmla="*/ 4 h 709"/>
                    <a:gd name="T18" fmla="*/ 111 w 166"/>
                    <a:gd name="T19" fmla="*/ 0 h 709"/>
                    <a:gd name="T20" fmla="*/ 123 w 166"/>
                    <a:gd name="T21" fmla="*/ 8 h 709"/>
                    <a:gd name="T22" fmla="*/ 130 w 166"/>
                    <a:gd name="T23" fmla="*/ 24 h 709"/>
                    <a:gd name="T24" fmla="*/ 165 w 166"/>
                    <a:gd name="T25" fmla="*/ 328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6" h="709">
                      <a:moveTo>
                        <a:pt x="0" y="708"/>
                      </a:moveTo>
                      <a:lnTo>
                        <a:pt x="14" y="704"/>
                      </a:lnTo>
                      <a:lnTo>
                        <a:pt x="24" y="692"/>
                      </a:lnTo>
                      <a:lnTo>
                        <a:pt x="27" y="675"/>
                      </a:lnTo>
                      <a:lnTo>
                        <a:pt x="30" y="649"/>
                      </a:lnTo>
                      <a:lnTo>
                        <a:pt x="83" y="57"/>
                      </a:lnTo>
                      <a:lnTo>
                        <a:pt x="88" y="24"/>
                      </a:lnTo>
                      <a:lnTo>
                        <a:pt x="92" y="14"/>
                      </a:lnTo>
                      <a:lnTo>
                        <a:pt x="102" y="4"/>
                      </a:lnTo>
                      <a:lnTo>
                        <a:pt x="111" y="0"/>
                      </a:lnTo>
                      <a:lnTo>
                        <a:pt x="123" y="8"/>
                      </a:lnTo>
                      <a:lnTo>
                        <a:pt x="130" y="24"/>
                      </a:lnTo>
                      <a:lnTo>
                        <a:pt x="165" y="328"/>
                      </a:lnTo>
                    </a:path>
                  </a:pathLst>
                </a:custGeom>
                <a:noFill/>
                <a:ln w="1905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grpSp>
          <p:nvGrpSpPr>
            <p:cNvPr id="101" name="Group 137"/>
            <p:cNvGrpSpPr/>
            <p:nvPr/>
          </p:nvGrpSpPr>
          <p:grpSpPr bwMode="auto">
            <a:xfrm>
              <a:off x="2815" y="1028"/>
              <a:ext cx="167" cy="261"/>
              <a:chOff x="3833" y="3247"/>
              <a:chExt cx="234" cy="713"/>
            </a:xfrm>
          </p:grpSpPr>
          <p:sp>
            <p:nvSpPr>
              <p:cNvPr id="116" name="Freeform 138"/>
              <p:cNvSpPr/>
              <p:nvPr/>
            </p:nvSpPr>
            <p:spPr bwMode="auto">
              <a:xfrm>
                <a:off x="3833" y="3597"/>
                <a:ext cx="64" cy="363"/>
              </a:xfrm>
              <a:custGeom>
                <a:avLst/>
                <a:gdLst>
                  <a:gd name="T0" fmla="*/ 0 w 64"/>
                  <a:gd name="T1" fmla="*/ 0 h 363"/>
                  <a:gd name="T2" fmla="*/ 39 w 64"/>
                  <a:gd name="T3" fmla="*/ 308 h 363"/>
                  <a:gd name="T4" fmla="*/ 41 w 64"/>
                  <a:gd name="T5" fmla="*/ 324 h 363"/>
                  <a:gd name="T6" fmla="*/ 43 w 64"/>
                  <a:gd name="T7" fmla="*/ 337 h 363"/>
                  <a:gd name="T8" fmla="*/ 46 w 64"/>
                  <a:gd name="T9" fmla="*/ 347 h 363"/>
                  <a:gd name="T10" fmla="*/ 54 w 64"/>
                  <a:gd name="T11" fmla="*/ 356 h 363"/>
                  <a:gd name="T12" fmla="*/ 63 w 64"/>
                  <a:gd name="T13" fmla="*/ 362 h 363"/>
                </a:gdLst>
                <a:ahLst/>
                <a:cxnLst>
                  <a:cxn ang="0">
                    <a:pos x="T0" y="T1"/>
                  </a:cxn>
                  <a:cxn ang="0">
                    <a:pos x="T2" y="T3"/>
                  </a:cxn>
                  <a:cxn ang="0">
                    <a:pos x="T4" y="T5"/>
                  </a:cxn>
                  <a:cxn ang="0">
                    <a:pos x="T6" y="T7"/>
                  </a:cxn>
                  <a:cxn ang="0">
                    <a:pos x="T8" y="T9"/>
                  </a:cxn>
                  <a:cxn ang="0">
                    <a:pos x="T10" y="T11"/>
                  </a:cxn>
                  <a:cxn ang="0">
                    <a:pos x="T12" y="T13"/>
                  </a:cxn>
                </a:cxnLst>
                <a:rect l="0" t="0" r="r" b="b"/>
                <a:pathLst>
                  <a:path w="64" h="363">
                    <a:moveTo>
                      <a:pt x="0" y="0"/>
                    </a:moveTo>
                    <a:lnTo>
                      <a:pt x="39" y="308"/>
                    </a:lnTo>
                    <a:lnTo>
                      <a:pt x="41" y="324"/>
                    </a:lnTo>
                    <a:lnTo>
                      <a:pt x="43" y="337"/>
                    </a:lnTo>
                    <a:lnTo>
                      <a:pt x="46" y="347"/>
                    </a:lnTo>
                    <a:lnTo>
                      <a:pt x="54" y="356"/>
                    </a:lnTo>
                    <a:lnTo>
                      <a:pt x="63" y="362"/>
                    </a:lnTo>
                  </a:path>
                </a:pathLst>
              </a:custGeom>
              <a:noFill/>
              <a:ln w="1905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 name="Freeform 139"/>
              <p:cNvSpPr/>
              <p:nvPr/>
            </p:nvSpPr>
            <p:spPr bwMode="auto">
              <a:xfrm>
                <a:off x="3898" y="3247"/>
                <a:ext cx="169" cy="709"/>
              </a:xfrm>
              <a:custGeom>
                <a:avLst/>
                <a:gdLst>
                  <a:gd name="T0" fmla="*/ 0 w 169"/>
                  <a:gd name="T1" fmla="*/ 708 h 709"/>
                  <a:gd name="T2" fmla="*/ 14 w 169"/>
                  <a:gd name="T3" fmla="*/ 704 h 709"/>
                  <a:gd name="T4" fmla="*/ 24 w 169"/>
                  <a:gd name="T5" fmla="*/ 692 h 709"/>
                  <a:gd name="T6" fmla="*/ 27 w 169"/>
                  <a:gd name="T7" fmla="*/ 675 h 709"/>
                  <a:gd name="T8" fmla="*/ 31 w 169"/>
                  <a:gd name="T9" fmla="*/ 649 h 709"/>
                  <a:gd name="T10" fmla="*/ 84 w 169"/>
                  <a:gd name="T11" fmla="*/ 57 h 709"/>
                  <a:gd name="T12" fmla="*/ 89 w 169"/>
                  <a:gd name="T13" fmla="*/ 24 h 709"/>
                  <a:gd name="T14" fmla="*/ 94 w 169"/>
                  <a:gd name="T15" fmla="*/ 14 h 709"/>
                  <a:gd name="T16" fmla="*/ 104 w 169"/>
                  <a:gd name="T17" fmla="*/ 4 h 709"/>
                  <a:gd name="T18" fmla="*/ 113 w 169"/>
                  <a:gd name="T19" fmla="*/ 0 h 709"/>
                  <a:gd name="T20" fmla="*/ 125 w 169"/>
                  <a:gd name="T21" fmla="*/ 8 h 709"/>
                  <a:gd name="T22" fmla="*/ 132 w 169"/>
                  <a:gd name="T23" fmla="*/ 24 h 709"/>
                  <a:gd name="T24" fmla="*/ 168 w 169"/>
                  <a:gd name="T25" fmla="*/ 328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9" h="709">
                    <a:moveTo>
                      <a:pt x="0" y="708"/>
                    </a:moveTo>
                    <a:lnTo>
                      <a:pt x="14" y="704"/>
                    </a:lnTo>
                    <a:lnTo>
                      <a:pt x="24" y="692"/>
                    </a:lnTo>
                    <a:lnTo>
                      <a:pt x="27" y="675"/>
                    </a:lnTo>
                    <a:lnTo>
                      <a:pt x="31" y="649"/>
                    </a:lnTo>
                    <a:lnTo>
                      <a:pt x="84" y="57"/>
                    </a:lnTo>
                    <a:lnTo>
                      <a:pt x="89" y="24"/>
                    </a:lnTo>
                    <a:lnTo>
                      <a:pt x="94" y="14"/>
                    </a:lnTo>
                    <a:lnTo>
                      <a:pt x="104" y="4"/>
                    </a:lnTo>
                    <a:lnTo>
                      <a:pt x="113" y="0"/>
                    </a:lnTo>
                    <a:lnTo>
                      <a:pt x="125" y="8"/>
                    </a:lnTo>
                    <a:lnTo>
                      <a:pt x="132" y="24"/>
                    </a:lnTo>
                    <a:lnTo>
                      <a:pt x="168" y="328"/>
                    </a:lnTo>
                  </a:path>
                </a:pathLst>
              </a:custGeom>
              <a:noFill/>
              <a:ln w="1905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02" name="Freeform 140"/>
            <p:cNvSpPr/>
            <p:nvPr/>
          </p:nvSpPr>
          <p:spPr bwMode="auto">
            <a:xfrm>
              <a:off x="2982" y="1156"/>
              <a:ext cx="46" cy="133"/>
            </a:xfrm>
            <a:custGeom>
              <a:avLst/>
              <a:gdLst>
                <a:gd name="T0" fmla="*/ 0 w 64"/>
                <a:gd name="T1" fmla="*/ 0 h 271"/>
                <a:gd name="T2" fmla="*/ 40 w 64"/>
                <a:gd name="T3" fmla="*/ 231 h 271"/>
                <a:gd name="T4" fmla="*/ 42 w 64"/>
                <a:gd name="T5" fmla="*/ 243 h 271"/>
                <a:gd name="T6" fmla="*/ 44 w 64"/>
                <a:gd name="T7" fmla="*/ 253 h 271"/>
                <a:gd name="T8" fmla="*/ 55 w 64"/>
                <a:gd name="T9" fmla="*/ 267 h 271"/>
                <a:gd name="T10" fmla="*/ 64 w 64"/>
                <a:gd name="T11" fmla="*/ 271 h 271"/>
              </a:gdLst>
              <a:ahLst/>
              <a:cxnLst>
                <a:cxn ang="0">
                  <a:pos x="T0" y="T1"/>
                </a:cxn>
                <a:cxn ang="0">
                  <a:pos x="T2" y="T3"/>
                </a:cxn>
                <a:cxn ang="0">
                  <a:pos x="T4" y="T5"/>
                </a:cxn>
                <a:cxn ang="0">
                  <a:pos x="T6" y="T7"/>
                </a:cxn>
                <a:cxn ang="0">
                  <a:pos x="T8" y="T9"/>
                </a:cxn>
                <a:cxn ang="0">
                  <a:pos x="T10" y="T11"/>
                </a:cxn>
              </a:cxnLst>
              <a:rect l="0" t="0" r="r" b="b"/>
              <a:pathLst>
                <a:path w="64" h="271">
                  <a:moveTo>
                    <a:pt x="0" y="0"/>
                  </a:moveTo>
                  <a:lnTo>
                    <a:pt x="40" y="231"/>
                  </a:lnTo>
                  <a:lnTo>
                    <a:pt x="42" y="243"/>
                  </a:lnTo>
                  <a:lnTo>
                    <a:pt x="44" y="253"/>
                  </a:lnTo>
                  <a:lnTo>
                    <a:pt x="55" y="267"/>
                  </a:lnTo>
                  <a:lnTo>
                    <a:pt x="64" y="271"/>
                  </a:lnTo>
                </a:path>
              </a:pathLst>
            </a:custGeom>
            <a:noFill/>
            <a:ln w="1905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 name="Freeform 141"/>
            <p:cNvSpPr/>
            <p:nvPr/>
          </p:nvSpPr>
          <p:spPr bwMode="auto">
            <a:xfrm>
              <a:off x="3029" y="1028"/>
              <a:ext cx="126" cy="260"/>
            </a:xfrm>
            <a:custGeom>
              <a:avLst/>
              <a:gdLst>
                <a:gd name="T0" fmla="*/ 0 w 177"/>
                <a:gd name="T1" fmla="*/ 530 h 530"/>
                <a:gd name="T2" fmla="*/ 14 w 177"/>
                <a:gd name="T3" fmla="*/ 527 h 530"/>
                <a:gd name="T4" fmla="*/ 24 w 177"/>
                <a:gd name="T5" fmla="*/ 518 h 530"/>
                <a:gd name="T6" fmla="*/ 27 w 177"/>
                <a:gd name="T7" fmla="*/ 506 h 530"/>
                <a:gd name="T8" fmla="*/ 31 w 177"/>
                <a:gd name="T9" fmla="*/ 486 h 530"/>
                <a:gd name="T10" fmla="*/ 84 w 177"/>
                <a:gd name="T11" fmla="*/ 43 h 530"/>
                <a:gd name="T12" fmla="*/ 89 w 177"/>
                <a:gd name="T13" fmla="*/ 18 h 530"/>
                <a:gd name="T14" fmla="*/ 94 w 177"/>
                <a:gd name="T15" fmla="*/ 10 h 530"/>
                <a:gd name="T16" fmla="*/ 104 w 177"/>
                <a:gd name="T17" fmla="*/ 3 h 530"/>
                <a:gd name="T18" fmla="*/ 113 w 177"/>
                <a:gd name="T19" fmla="*/ 0 h 530"/>
                <a:gd name="T20" fmla="*/ 125 w 177"/>
                <a:gd name="T21" fmla="*/ 6 h 530"/>
                <a:gd name="T22" fmla="*/ 132 w 177"/>
                <a:gd name="T23" fmla="*/ 18 h 530"/>
                <a:gd name="T24" fmla="*/ 177 w 177"/>
                <a:gd name="T25" fmla="*/ 280 h 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7" h="530">
                  <a:moveTo>
                    <a:pt x="0" y="530"/>
                  </a:moveTo>
                  <a:lnTo>
                    <a:pt x="14" y="527"/>
                  </a:lnTo>
                  <a:lnTo>
                    <a:pt x="24" y="518"/>
                  </a:lnTo>
                  <a:lnTo>
                    <a:pt x="27" y="506"/>
                  </a:lnTo>
                  <a:lnTo>
                    <a:pt x="31" y="486"/>
                  </a:lnTo>
                  <a:lnTo>
                    <a:pt x="84" y="43"/>
                  </a:lnTo>
                  <a:lnTo>
                    <a:pt x="89" y="18"/>
                  </a:lnTo>
                  <a:lnTo>
                    <a:pt x="94" y="10"/>
                  </a:lnTo>
                  <a:lnTo>
                    <a:pt x="104" y="3"/>
                  </a:lnTo>
                  <a:lnTo>
                    <a:pt x="113" y="0"/>
                  </a:lnTo>
                  <a:lnTo>
                    <a:pt x="125" y="6"/>
                  </a:lnTo>
                  <a:lnTo>
                    <a:pt x="132" y="18"/>
                  </a:lnTo>
                  <a:lnTo>
                    <a:pt x="177" y="280"/>
                  </a:lnTo>
                </a:path>
              </a:pathLst>
            </a:custGeom>
            <a:noFill/>
            <a:ln w="1905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04" name="Group 142"/>
            <p:cNvGrpSpPr/>
            <p:nvPr/>
          </p:nvGrpSpPr>
          <p:grpSpPr bwMode="auto">
            <a:xfrm>
              <a:off x="3159" y="1029"/>
              <a:ext cx="339" cy="262"/>
              <a:chOff x="4317" y="3250"/>
              <a:chExt cx="476" cy="713"/>
            </a:xfrm>
          </p:grpSpPr>
          <p:grpSp>
            <p:nvGrpSpPr>
              <p:cNvPr id="110" name="Group 143"/>
              <p:cNvGrpSpPr/>
              <p:nvPr/>
            </p:nvGrpSpPr>
            <p:grpSpPr bwMode="auto">
              <a:xfrm>
                <a:off x="4317" y="3250"/>
                <a:ext cx="238" cy="713"/>
                <a:chOff x="4317" y="3250"/>
                <a:chExt cx="238" cy="713"/>
              </a:xfrm>
            </p:grpSpPr>
            <p:sp>
              <p:nvSpPr>
                <p:cNvPr id="114" name="Freeform 144"/>
                <p:cNvSpPr/>
                <p:nvPr/>
              </p:nvSpPr>
              <p:spPr bwMode="auto">
                <a:xfrm>
                  <a:off x="4317" y="3250"/>
                  <a:ext cx="65" cy="363"/>
                </a:xfrm>
                <a:custGeom>
                  <a:avLst/>
                  <a:gdLst>
                    <a:gd name="T0" fmla="*/ 0 w 65"/>
                    <a:gd name="T1" fmla="*/ 362 h 363"/>
                    <a:gd name="T2" fmla="*/ 40 w 65"/>
                    <a:gd name="T3" fmla="*/ 54 h 363"/>
                    <a:gd name="T4" fmla="*/ 42 w 65"/>
                    <a:gd name="T5" fmla="*/ 38 h 363"/>
                    <a:gd name="T6" fmla="*/ 44 w 65"/>
                    <a:gd name="T7" fmla="*/ 25 h 363"/>
                    <a:gd name="T8" fmla="*/ 47 w 65"/>
                    <a:gd name="T9" fmla="*/ 15 h 363"/>
                    <a:gd name="T10" fmla="*/ 55 w 65"/>
                    <a:gd name="T11" fmla="*/ 6 h 363"/>
                    <a:gd name="T12" fmla="*/ 64 w 65"/>
                    <a:gd name="T13" fmla="*/ 0 h 363"/>
                  </a:gdLst>
                  <a:ahLst/>
                  <a:cxnLst>
                    <a:cxn ang="0">
                      <a:pos x="T0" y="T1"/>
                    </a:cxn>
                    <a:cxn ang="0">
                      <a:pos x="T2" y="T3"/>
                    </a:cxn>
                    <a:cxn ang="0">
                      <a:pos x="T4" y="T5"/>
                    </a:cxn>
                    <a:cxn ang="0">
                      <a:pos x="T6" y="T7"/>
                    </a:cxn>
                    <a:cxn ang="0">
                      <a:pos x="T8" y="T9"/>
                    </a:cxn>
                    <a:cxn ang="0">
                      <a:pos x="T10" y="T11"/>
                    </a:cxn>
                    <a:cxn ang="0">
                      <a:pos x="T12" y="T13"/>
                    </a:cxn>
                  </a:cxnLst>
                  <a:rect l="0" t="0" r="r" b="b"/>
                  <a:pathLst>
                    <a:path w="65" h="363">
                      <a:moveTo>
                        <a:pt x="0" y="362"/>
                      </a:moveTo>
                      <a:lnTo>
                        <a:pt x="40" y="54"/>
                      </a:lnTo>
                      <a:lnTo>
                        <a:pt x="42" y="38"/>
                      </a:lnTo>
                      <a:lnTo>
                        <a:pt x="44" y="25"/>
                      </a:lnTo>
                      <a:lnTo>
                        <a:pt x="47" y="15"/>
                      </a:lnTo>
                      <a:lnTo>
                        <a:pt x="55" y="6"/>
                      </a:lnTo>
                      <a:lnTo>
                        <a:pt x="64" y="0"/>
                      </a:lnTo>
                    </a:path>
                  </a:pathLst>
                </a:custGeom>
                <a:noFill/>
                <a:ln w="1905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 name="Freeform 145"/>
                <p:cNvSpPr/>
                <p:nvPr/>
              </p:nvSpPr>
              <p:spPr bwMode="auto">
                <a:xfrm>
                  <a:off x="4383" y="3254"/>
                  <a:ext cx="172" cy="709"/>
                </a:xfrm>
                <a:custGeom>
                  <a:avLst/>
                  <a:gdLst>
                    <a:gd name="T0" fmla="*/ 0 w 172"/>
                    <a:gd name="T1" fmla="*/ 0 h 709"/>
                    <a:gd name="T2" fmla="*/ 14 w 172"/>
                    <a:gd name="T3" fmla="*/ 4 h 709"/>
                    <a:gd name="T4" fmla="*/ 24 w 172"/>
                    <a:gd name="T5" fmla="*/ 16 h 709"/>
                    <a:gd name="T6" fmla="*/ 28 w 172"/>
                    <a:gd name="T7" fmla="*/ 33 h 709"/>
                    <a:gd name="T8" fmla="*/ 31 w 172"/>
                    <a:gd name="T9" fmla="*/ 59 h 709"/>
                    <a:gd name="T10" fmla="*/ 86 w 172"/>
                    <a:gd name="T11" fmla="*/ 651 h 709"/>
                    <a:gd name="T12" fmla="*/ 91 w 172"/>
                    <a:gd name="T13" fmla="*/ 684 h 709"/>
                    <a:gd name="T14" fmla="*/ 95 w 172"/>
                    <a:gd name="T15" fmla="*/ 694 h 709"/>
                    <a:gd name="T16" fmla="*/ 106 w 172"/>
                    <a:gd name="T17" fmla="*/ 704 h 709"/>
                    <a:gd name="T18" fmla="*/ 115 w 172"/>
                    <a:gd name="T19" fmla="*/ 708 h 709"/>
                    <a:gd name="T20" fmla="*/ 127 w 172"/>
                    <a:gd name="T21" fmla="*/ 700 h 709"/>
                    <a:gd name="T22" fmla="*/ 135 w 172"/>
                    <a:gd name="T23" fmla="*/ 684 h 709"/>
                    <a:gd name="T24" fmla="*/ 171 w 172"/>
                    <a:gd name="T25" fmla="*/ 380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 h="709">
                      <a:moveTo>
                        <a:pt x="0" y="0"/>
                      </a:moveTo>
                      <a:lnTo>
                        <a:pt x="14" y="4"/>
                      </a:lnTo>
                      <a:lnTo>
                        <a:pt x="24" y="16"/>
                      </a:lnTo>
                      <a:lnTo>
                        <a:pt x="28" y="33"/>
                      </a:lnTo>
                      <a:lnTo>
                        <a:pt x="31" y="59"/>
                      </a:lnTo>
                      <a:lnTo>
                        <a:pt x="86" y="651"/>
                      </a:lnTo>
                      <a:lnTo>
                        <a:pt x="91" y="684"/>
                      </a:lnTo>
                      <a:lnTo>
                        <a:pt x="95" y="694"/>
                      </a:lnTo>
                      <a:lnTo>
                        <a:pt x="106" y="704"/>
                      </a:lnTo>
                      <a:lnTo>
                        <a:pt x="115" y="708"/>
                      </a:lnTo>
                      <a:lnTo>
                        <a:pt x="127" y="700"/>
                      </a:lnTo>
                      <a:lnTo>
                        <a:pt x="135" y="684"/>
                      </a:lnTo>
                      <a:lnTo>
                        <a:pt x="171" y="380"/>
                      </a:lnTo>
                    </a:path>
                  </a:pathLst>
                </a:custGeom>
                <a:noFill/>
                <a:ln w="1905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1" name="Group 146"/>
              <p:cNvGrpSpPr/>
              <p:nvPr/>
            </p:nvGrpSpPr>
            <p:grpSpPr bwMode="auto">
              <a:xfrm>
                <a:off x="4557" y="3250"/>
                <a:ext cx="236" cy="713"/>
                <a:chOff x="4557" y="3250"/>
                <a:chExt cx="236" cy="713"/>
              </a:xfrm>
            </p:grpSpPr>
            <p:sp>
              <p:nvSpPr>
                <p:cNvPr id="112" name="Freeform 147"/>
                <p:cNvSpPr/>
                <p:nvPr/>
              </p:nvSpPr>
              <p:spPr bwMode="auto">
                <a:xfrm>
                  <a:off x="4557" y="3250"/>
                  <a:ext cx="64" cy="363"/>
                </a:xfrm>
                <a:custGeom>
                  <a:avLst/>
                  <a:gdLst>
                    <a:gd name="T0" fmla="*/ 0 w 64"/>
                    <a:gd name="T1" fmla="*/ 362 h 363"/>
                    <a:gd name="T2" fmla="*/ 39 w 64"/>
                    <a:gd name="T3" fmla="*/ 54 h 363"/>
                    <a:gd name="T4" fmla="*/ 41 w 64"/>
                    <a:gd name="T5" fmla="*/ 38 h 363"/>
                    <a:gd name="T6" fmla="*/ 43 w 64"/>
                    <a:gd name="T7" fmla="*/ 25 h 363"/>
                    <a:gd name="T8" fmla="*/ 46 w 64"/>
                    <a:gd name="T9" fmla="*/ 15 h 363"/>
                    <a:gd name="T10" fmla="*/ 54 w 64"/>
                    <a:gd name="T11" fmla="*/ 6 h 363"/>
                    <a:gd name="T12" fmla="*/ 63 w 64"/>
                    <a:gd name="T13" fmla="*/ 0 h 363"/>
                  </a:gdLst>
                  <a:ahLst/>
                  <a:cxnLst>
                    <a:cxn ang="0">
                      <a:pos x="T0" y="T1"/>
                    </a:cxn>
                    <a:cxn ang="0">
                      <a:pos x="T2" y="T3"/>
                    </a:cxn>
                    <a:cxn ang="0">
                      <a:pos x="T4" y="T5"/>
                    </a:cxn>
                    <a:cxn ang="0">
                      <a:pos x="T6" y="T7"/>
                    </a:cxn>
                    <a:cxn ang="0">
                      <a:pos x="T8" y="T9"/>
                    </a:cxn>
                    <a:cxn ang="0">
                      <a:pos x="T10" y="T11"/>
                    </a:cxn>
                    <a:cxn ang="0">
                      <a:pos x="T12" y="T13"/>
                    </a:cxn>
                  </a:cxnLst>
                  <a:rect l="0" t="0" r="r" b="b"/>
                  <a:pathLst>
                    <a:path w="64" h="363">
                      <a:moveTo>
                        <a:pt x="0" y="362"/>
                      </a:moveTo>
                      <a:lnTo>
                        <a:pt x="39" y="54"/>
                      </a:lnTo>
                      <a:lnTo>
                        <a:pt x="41" y="38"/>
                      </a:lnTo>
                      <a:lnTo>
                        <a:pt x="43" y="25"/>
                      </a:lnTo>
                      <a:lnTo>
                        <a:pt x="46" y="15"/>
                      </a:lnTo>
                      <a:lnTo>
                        <a:pt x="54" y="6"/>
                      </a:lnTo>
                      <a:lnTo>
                        <a:pt x="63" y="0"/>
                      </a:lnTo>
                    </a:path>
                  </a:pathLst>
                </a:custGeom>
                <a:noFill/>
                <a:ln w="1905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3" name="Freeform 148"/>
                <p:cNvSpPr/>
                <p:nvPr/>
              </p:nvSpPr>
              <p:spPr bwMode="auto">
                <a:xfrm>
                  <a:off x="4622" y="3254"/>
                  <a:ext cx="171" cy="709"/>
                </a:xfrm>
                <a:custGeom>
                  <a:avLst/>
                  <a:gdLst>
                    <a:gd name="T0" fmla="*/ 0 w 171"/>
                    <a:gd name="T1" fmla="*/ 0 h 709"/>
                    <a:gd name="T2" fmla="*/ 14 w 171"/>
                    <a:gd name="T3" fmla="*/ 4 h 709"/>
                    <a:gd name="T4" fmla="*/ 24 w 171"/>
                    <a:gd name="T5" fmla="*/ 16 h 709"/>
                    <a:gd name="T6" fmla="*/ 28 w 171"/>
                    <a:gd name="T7" fmla="*/ 33 h 709"/>
                    <a:gd name="T8" fmla="*/ 31 w 171"/>
                    <a:gd name="T9" fmla="*/ 59 h 709"/>
                    <a:gd name="T10" fmla="*/ 85 w 171"/>
                    <a:gd name="T11" fmla="*/ 651 h 709"/>
                    <a:gd name="T12" fmla="*/ 90 w 171"/>
                    <a:gd name="T13" fmla="*/ 684 h 709"/>
                    <a:gd name="T14" fmla="*/ 95 w 171"/>
                    <a:gd name="T15" fmla="*/ 694 h 709"/>
                    <a:gd name="T16" fmla="*/ 106 w 171"/>
                    <a:gd name="T17" fmla="*/ 704 h 709"/>
                    <a:gd name="T18" fmla="*/ 115 w 171"/>
                    <a:gd name="T19" fmla="*/ 708 h 709"/>
                    <a:gd name="T20" fmla="*/ 126 w 171"/>
                    <a:gd name="T21" fmla="*/ 700 h 709"/>
                    <a:gd name="T22" fmla="*/ 134 w 171"/>
                    <a:gd name="T23" fmla="*/ 684 h 709"/>
                    <a:gd name="T24" fmla="*/ 170 w 171"/>
                    <a:gd name="T25" fmla="*/ 380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1" h="709">
                      <a:moveTo>
                        <a:pt x="0" y="0"/>
                      </a:moveTo>
                      <a:lnTo>
                        <a:pt x="14" y="4"/>
                      </a:lnTo>
                      <a:lnTo>
                        <a:pt x="24" y="16"/>
                      </a:lnTo>
                      <a:lnTo>
                        <a:pt x="28" y="33"/>
                      </a:lnTo>
                      <a:lnTo>
                        <a:pt x="31" y="59"/>
                      </a:lnTo>
                      <a:lnTo>
                        <a:pt x="85" y="651"/>
                      </a:lnTo>
                      <a:lnTo>
                        <a:pt x="90" y="684"/>
                      </a:lnTo>
                      <a:lnTo>
                        <a:pt x="95" y="694"/>
                      </a:lnTo>
                      <a:lnTo>
                        <a:pt x="106" y="704"/>
                      </a:lnTo>
                      <a:lnTo>
                        <a:pt x="115" y="708"/>
                      </a:lnTo>
                      <a:lnTo>
                        <a:pt x="126" y="700"/>
                      </a:lnTo>
                      <a:lnTo>
                        <a:pt x="134" y="684"/>
                      </a:lnTo>
                      <a:lnTo>
                        <a:pt x="170" y="380"/>
                      </a:lnTo>
                    </a:path>
                  </a:pathLst>
                </a:custGeom>
                <a:noFill/>
                <a:ln w="1905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05" name="Freeform 149"/>
            <p:cNvSpPr/>
            <p:nvPr/>
          </p:nvSpPr>
          <p:spPr bwMode="auto">
            <a:xfrm>
              <a:off x="3494" y="1028"/>
              <a:ext cx="50" cy="151"/>
            </a:xfrm>
            <a:custGeom>
              <a:avLst/>
              <a:gdLst>
                <a:gd name="T0" fmla="*/ 0 w 71"/>
                <a:gd name="T1" fmla="*/ 309 h 309"/>
                <a:gd name="T2" fmla="*/ 46 w 71"/>
                <a:gd name="T3" fmla="*/ 40 h 309"/>
                <a:gd name="T4" fmla="*/ 48 w 71"/>
                <a:gd name="T5" fmla="*/ 28 h 309"/>
                <a:gd name="T6" fmla="*/ 50 w 71"/>
                <a:gd name="T7" fmla="*/ 19 h 309"/>
                <a:gd name="T8" fmla="*/ 54 w 71"/>
                <a:gd name="T9" fmla="*/ 11 h 309"/>
                <a:gd name="T10" fmla="*/ 61 w 71"/>
                <a:gd name="T11" fmla="*/ 4 h 309"/>
                <a:gd name="T12" fmla="*/ 71 w 71"/>
                <a:gd name="T13" fmla="*/ 0 h 309"/>
              </a:gdLst>
              <a:ahLst/>
              <a:cxnLst>
                <a:cxn ang="0">
                  <a:pos x="T0" y="T1"/>
                </a:cxn>
                <a:cxn ang="0">
                  <a:pos x="T2" y="T3"/>
                </a:cxn>
                <a:cxn ang="0">
                  <a:pos x="T4" y="T5"/>
                </a:cxn>
                <a:cxn ang="0">
                  <a:pos x="T6" y="T7"/>
                </a:cxn>
                <a:cxn ang="0">
                  <a:pos x="T8" y="T9"/>
                </a:cxn>
                <a:cxn ang="0">
                  <a:pos x="T10" y="T11"/>
                </a:cxn>
                <a:cxn ang="0">
                  <a:pos x="T12" y="T13"/>
                </a:cxn>
              </a:cxnLst>
              <a:rect l="0" t="0" r="r" b="b"/>
              <a:pathLst>
                <a:path w="71" h="309">
                  <a:moveTo>
                    <a:pt x="0" y="309"/>
                  </a:moveTo>
                  <a:lnTo>
                    <a:pt x="46" y="40"/>
                  </a:lnTo>
                  <a:lnTo>
                    <a:pt x="48" y="28"/>
                  </a:lnTo>
                  <a:lnTo>
                    <a:pt x="50" y="19"/>
                  </a:lnTo>
                  <a:lnTo>
                    <a:pt x="54" y="11"/>
                  </a:lnTo>
                  <a:lnTo>
                    <a:pt x="61" y="4"/>
                  </a:lnTo>
                  <a:lnTo>
                    <a:pt x="71" y="0"/>
                  </a:lnTo>
                </a:path>
              </a:pathLst>
            </a:custGeom>
            <a:noFill/>
            <a:ln w="1905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6" name="Freeform 150"/>
            <p:cNvSpPr/>
            <p:nvPr/>
          </p:nvSpPr>
          <p:spPr bwMode="auto">
            <a:xfrm>
              <a:off x="3546" y="1029"/>
              <a:ext cx="120" cy="259"/>
            </a:xfrm>
            <a:custGeom>
              <a:avLst/>
              <a:gdLst>
                <a:gd name="T0" fmla="*/ 0 w 170"/>
                <a:gd name="T1" fmla="*/ 0 h 530"/>
                <a:gd name="T2" fmla="*/ 14 w 170"/>
                <a:gd name="T3" fmla="*/ 3 h 530"/>
                <a:gd name="T4" fmla="*/ 24 w 170"/>
                <a:gd name="T5" fmla="*/ 12 h 530"/>
                <a:gd name="T6" fmla="*/ 27 w 170"/>
                <a:gd name="T7" fmla="*/ 25 h 530"/>
                <a:gd name="T8" fmla="*/ 30 w 170"/>
                <a:gd name="T9" fmla="*/ 44 h 530"/>
                <a:gd name="T10" fmla="*/ 84 w 170"/>
                <a:gd name="T11" fmla="*/ 488 h 530"/>
                <a:gd name="T12" fmla="*/ 89 w 170"/>
                <a:gd name="T13" fmla="*/ 512 h 530"/>
                <a:gd name="T14" fmla="*/ 93 w 170"/>
                <a:gd name="T15" fmla="*/ 520 h 530"/>
                <a:gd name="T16" fmla="*/ 104 w 170"/>
                <a:gd name="T17" fmla="*/ 527 h 530"/>
                <a:gd name="T18" fmla="*/ 113 w 170"/>
                <a:gd name="T19" fmla="*/ 530 h 530"/>
                <a:gd name="T20" fmla="*/ 124 w 170"/>
                <a:gd name="T21" fmla="*/ 524 h 530"/>
                <a:gd name="T22" fmla="*/ 132 w 170"/>
                <a:gd name="T23" fmla="*/ 512 h 530"/>
                <a:gd name="T24" fmla="*/ 170 w 170"/>
                <a:gd name="T25" fmla="*/ 267 h 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0" h="530">
                  <a:moveTo>
                    <a:pt x="0" y="0"/>
                  </a:moveTo>
                  <a:lnTo>
                    <a:pt x="14" y="3"/>
                  </a:lnTo>
                  <a:lnTo>
                    <a:pt x="24" y="12"/>
                  </a:lnTo>
                  <a:lnTo>
                    <a:pt x="27" y="25"/>
                  </a:lnTo>
                  <a:lnTo>
                    <a:pt x="30" y="44"/>
                  </a:lnTo>
                  <a:lnTo>
                    <a:pt x="84" y="488"/>
                  </a:lnTo>
                  <a:lnTo>
                    <a:pt x="89" y="512"/>
                  </a:lnTo>
                  <a:lnTo>
                    <a:pt x="93" y="520"/>
                  </a:lnTo>
                  <a:lnTo>
                    <a:pt x="104" y="527"/>
                  </a:lnTo>
                  <a:lnTo>
                    <a:pt x="113" y="530"/>
                  </a:lnTo>
                  <a:lnTo>
                    <a:pt x="124" y="524"/>
                  </a:lnTo>
                  <a:lnTo>
                    <a:pt x="132" y="512"/>
                  </a:lnTo>
                  <a:lnTo>
                    <a:pt x="170" y="267"/>
                  </a:lnTo>
                </a:path>
              </a:pathLst>
            </a:custGeom>
            <a:noFill/>
            <a:ln w="1905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07" name="Group 151"/>
            <p:cNvGrpSpPr/>
            <p:nvPr/>
          </p:nvGrpSpPr>
          <p:grpSpPr bwMode="auto">
            <a:xfrm>
              <a:off x="3666" y="1028"/>
              <a:ext cx="170" cy="261"/>
              <a:chOff x="5031" y="3244"/>
              <a:chExt cx="238" cy="713"/>
            </a:xfrm>
          </p:grpSpPr>
          <p:sp>
            <p:nvSpPr>
              <p:cNvPr id="108" name="Freeform 152"/>
              <p:cNvSpPr/>
              <p:nvPr/>
            </p:nvSpPr>
            <p:spPr bwMode="auto">
              <a:xfrm>
                <a:off x="5031" y="3244"/>
                <a:ext cx="69" cy="363"/>
              </a:xfrm>
              <a:custGeom>
                <a:avLst/>
                <a:gdLst>
                  <a:gd name="T0" fmla="*/ 0 w 69"/>
                  <a:gd name="T1" fmla="*/ 362 h 363"/>
                  <a:gd name="T2" fmla="*/ 42 w 69"/>
                  <a:gd name="T3" fmla="*/ 54 h 363"/>
                  <a:gd name="T4" fmla="*/ 45 w 69"/>
                  <a:gd name="T5" fmla="*/ 38 h 363"/>
                  <a:gd name="T6" fmla="*/ 47 w 69"/>
                  <a:gd name="T7" fmla="*/ 25 h 363"/>
                  <a:gd name="T8" fmla="*/ 50 w 69"/>
                  <a:gd name="T9" fmla="*/ 15 h 363"/>
                  <a:gd name="T10" fmla="*/ 58 w 69"/>
                  <a:gd name="T11" fmla="*/ 6 h 363"/>
                  <a:gd name="T12" fmla="*/ 68 w 69"/>
                  <a:gd name="T13" fmla="*/ 0 h 363"/>
                </a:gdLst>
                <a:ahLst/>
                <a:cxnLst>
                  <a:cxn ang="0">
                    <a:pos x="T0" y="T1"/>
                  </a:cxn>
                  <a:cxn ang="0">
                    <a:pos x="T2" y="T3"/>
                  </a:cxn>
                  <a:cxn ang="0">
                    <a:pos x="T4" y="T5"/>
                  </a:cxn>
                  <a:cxn ang="0">
                    <a:pos x="T6" y="T7"/>
                  </a:cxn>
                  <a:cxn ang="0">
                    <a:pos x="T8" y="T9"/>
                  </a:cxn>
                  <a:cxn ang="0">
                    <a:pos x="T10" y="T11"/>
                  </a:cxn>
                  <a:cxn ang="0">
                    <a:pos x="T12" y="T13"/>
                  </a:cxn>
                </a:cxnLst>
                <a:rect l="0" t="0" r="r" b="b"/>
                <a:pathLst>
                  <a:path w="69" h="363">
                    <a:moveTo>
                      <a:pt x="0" y="362"/>
                    </a:moveTo>
                    <a:lnTo>
                      <a:pt x="42" y="54"/>
                    </a:lnTo>
                    <a:lnTo>
                      <a:pt x="45" y="38"/>
                    </a:lnTo>
                    <a:lnTo>
                      <a:pt x="47" y="25"/>
                    </a:lnTo>
                    <a:lnTo>
                      <a:pt x="50" y="15"/>
                    </a:lnTo>
                    <a:lnTo>
                      <a:pt x="58" y="6"/>
                    </a:lnTo>
                    <a:lnTo>
                      <a:pt x="68" y="0"/>
                    </a:lnTo>
                  </a:path>
                </a:pathLst>
              </a:custGeom>
              <a:noFill/>
              <a:ln w="1905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9" name="Freeform 153"/>
              <p:cNvSpPr/>
              <p:nvPr/>
            </p:nvSpPr>
            <p:spPr bwMode="auto">
              <a:xfrm>
                <a:off x="5101" y="3248"/>
                <a:ext cx="168" cy="709"/>
              </a:xfrm>
              <a:custGeom>
                <a:avLst/>
                <a:gdLst>
                  <a:gd name="T0" fmla="*/ 0 w 168"/>
                  <a:gd name="T1" fmla="*/ 0 h 709"/>
                  <a:gd name="T2" fmla="*/ 14 w 168"/>
                  <a:gd name="T3" fmla="*/ 4 h 709"/>
                  <a:gd name="T4" fmla="*/ 24 w 168"/>
                  <a:gd name="T5" fmla="*/ 16 h 709"/>
                  <a:gd name="T6" fmla="*/ 27 w 168"/>
                  <a:gd name="T7" fmla="*/ 33 h 709"/>
                  <a:gd name="T8" fmla="*/ 30 w 168"/>
                  <a:gd name="T9" fmla="*/ 59 h 709"/>
                  <a:gd name="T10" fmla="*/ 84 w 168"/>
                  <a:gd name="T11" fmla="*/ 651 h 709"/>
                  <a:gd name="T12" fmla="*/ 89 w 168"/>
                  <a:gd name="T13" fmla="*/ 684 h 709"/>
                  <a:gd name="T14" fmla="*/ 93 w 168"/>
                  <a:gd name="T15" fmla="*/ 694 h 709"/>
                  <a:gd name="T16" fmla="*/ 104 w 168"/>
                  <a:gd name="T17" fmla="*/ 704 h 709"/>
                  <a:gd name="T18" fmla="*/ 113 w 168"/>
                  <a:gd name="T19" fmla="*/ 708 h 709"/>
                  <a:gd name="T20" fmla="*/ 124 w 168"/>
                  <a:gd name="T21" fmla="*/ 700 h 709"/>
                  <a:gd name="T22" fmla="*/ 132 w 168"/>
                  <a:gd name="T23" fmla="*/ 684 h 709"/>
                  <a:gd name="T24" fmla="*/ 167 w 168"/>
                  <a:gd name="T25" fmla="*/ 380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8" h="709">
                    <a:moveTo>
                      <a:pt x="0" y="0"/>
                    </a:moveTo>
                    <a:lnTo>
                      <a:pt x="14" y="4"/>
                    </a:lnTo>
                    <a:lnTo>
                      <a:pt x="24" y="16"/>
                    </a:lnTo>
                    <a:lnTo>
                      <a:pt x="27" y="33"/>
                    </a:lnTo>
                    <a:lnTo>
                      <a:pt x="30" y="59"/>
                    </a:lnTo>
                    <a:lnTo>
                      <a:pt x="84" y="651"/>
                    </a:lnTo>
                    <a:lnTo>
                      <a:pt x="89" y="684"/>
                    </a:lnTo>
                    <a:lnTo>
                      <a:pt x="93" y="694"/>
                    </a:lnTo>
                    <a:lnTo>
                      <a:pt x="104" y="704"/>
                    </a:lnTo>
                    <a:lnTo>
                      <a:pt x="113" y="708"/>
                    </a:lnTo>
                    <a:lnTo>
                      <a:pt x="124" y="700"/>
                    </a:lnTo>
                    <a:lnTo>
                      <a:pt x="132" y="684"/>
                    </a:lnTo>
                    <a:lnTo>
                      <a:pt x="167" y="380"/>
                    </a:lnTo>
                  </a:path>
                </a:pathLst>
              </a:custGeom>
              <a:noFill/>
              <a:ln w="1905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grpSp>
        <p:nvGrpSpPr>
          <p:cNvPr id="130" name="Group 174"/>
          <p:cNvGrpSpPr/>
          <p:nvPr/>
        </p:nvGrpSpPr>
        <p:grpSpPr bwMode="auto">
          <a:xfrm>
            <a:off x="2505434" y="1872945"/>
            <a:ext cx="4857750" cy="415925"/>
            <a:chOff x="774" y="319"/>
            <a:chExt cx="3060" cy="262"/>
          </a:xfrm>
        </p:grpSpPr>
        <p:sp>
          <p:nvSpPr>
            <p:cNvPr id="131" name="Freeform 15"/>
            <p:cNvSpPr/>
            <p:nvPr/>
          </p:nvSpPr>
          <p:spPr bwMode="auto">
            <a:xfrm>
              <a:off x="774" y="456"/>
              <a:ext cx="338" cy="0"/>
            </a:xfrm>
            <a:custGeom>
              <a:avLst/>
              <a:gdLst>
                <a:gd name="T0" fmla="*/ 0 w 475"/>
                <a:gd name="T1" fmla="*/ 0 h 1"/>
                <a:gd name="T2" fmla="*/ 475 w 475"/>
                <a:gd name="T3" fmla="*/ 1 h 1"/>
              </a:gdLst>
              <a:ahLst/>
              <a:cxnLst>
                <a:cxn ang="0">
                  <a:pos x="T0" y="T1"/>
                </a:cxn>
                <a:cxn ang="0">
                  <a:pos x="T2" y="T3"/>
                </a:cxn>
              </a:cxnLst>
              <a:rect l="0" t="0" r="r" b="b"/>
              <a:pathLst>
                <a:path w="475" h="1">
                  <a:moveTo>
                    <a:pt x="0" y="0"/>
                  </a:moveTo>
                  <a:lnTo>
                    <a:pt x="475" y="1"/>
                  </a:lnTo>
                </a:path>
              </a:pathLst>
            </a:custGeom>
            <a:noFill/>
            <a:ln w="19050" cmpd="sng">
              <a:solidFill>
                <a:schemeClr val="tx2"/>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2" name="Freeform 16"/>
            <p:cNvSpPr/>
            <p:nvPr/>
          </p:nvSpPr>
          <p:spPr bwMode="auto">
            <a:xfrm>
              <a:off x="1452" y="455"/>
              <a:ext cx="688" cy="1"/>
            </a:xfrm>
            <a:custGeom>
              <a:avLst/>
              <a:gdLst>
                <a:gd name="T0" fmla="*/ 0 w 969"/>
                <a:gd name="T1" fmla="*/ 3 h 3"/>
                <a:gd name="T2" fmla="*/ 969 w 969"/>
                <a:gd name="T3" fmla="*/ 0 h 3"/>
              </a:gdLst>
              <a:ahLst/>
              <a:cxnLst>
                <a:cxn ang="0">
                  <a:pos x="T0" y="T1"/>
                </a:cxn>
                <a:cxn ang="0">
                  <a:pos x="T2" y="T3"/>
                </a:cxn>
              </a:cxnLst>
              <a:rect l="0" t="0" r="r" b="b"/>
              <a:pathLst>
                <a:path w="969" h="3">
                  <a:moveTo>
                    <a:pt x="0" y="3"/>
                  </a:moveTo>
                  <a:lnTo>
                    <a:pt x="969" y="0"/>
                  </a:lnTo>
                </a:path>
              </a:pathLst>
            </a:custGeom>
            <a:noFill/>
            <a:ln w="19050" cmpd="sng">
              <a:solidFill>
                <a:schemeClr val="tx2"/>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 name="Line 17"/>
            <p:cNvSpPr>
              <a:spLocks noChangeShapeType="1"/>
            </p:cNvSpPr>
            <p:nvPr/>
          </p:nvSpPr>
          <p:spPr bwMode="auto">
            <a:xfrm>
              <a:off x="3161" y="456"/>
              <a:ext cx="673" cy="0"/>
            </a:xfrm>
            <a:prstGeom prst="line">
              <a:avLst/>
            </a:prstGeom>
            <a:noFill/>
            <a:ln w="19050">
              <a:solidFill>
                <a:schemeClr val="tx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4" name="Freeform 18"/>
            <p:cNvSpPr/>
            <p:nvPr/>
          </p:nvSpPr>
          <p:spPr bwMode="auto">
            <a:xfrm>
              <a:off x="2820" y="321"/>
              <a:ext cx="23" cy="133"/>
            </a:xfrm>
            <a:custGeom>
              <a:avLst/>
              <a:gdLst>
                <a:gd name="T0" fmla="*/ 0 w 33"/>
                <a:gd name="T1" fmla="*/ 362 h 363"/>
                <a:gd name="T2" fmla="*/ 20 w 33"/>
                <a:gd name="T3" fmla="*/ 54 h 363"/>
                <a:gd name="T4" fmla="*/ 21 w 33"/>
                <a:gd name="T5" fmla="*/ 38 h 363"/>
                <a:gd name="T6" fmla="*/ 22 w 33"/>
                <a:gd name="T7" fmla="*/ 25 h 363"/>
                <a:gd name="T8" fmla="*/ 24 w 33"/>
                <a:gd name="T9" fmla="*/ 15 h 363"/>
                <a:gd name="T10" fmla="*/ 27 w 33"/>
                <a:gd name="T11" fmla="*/ 6 h 363"/>
                <a:gd name="T12" fmla="*/ 32 w 33"/>
                <a:gd name="T13" fmla="*/ 0 h 363"/>
              </a:gdLst>
              <a:ahLst/>
              <a:cxnLst>
                <a:cxn ang="0">
                  <a:pos x="T0" y="T1"/>
                </a:cxn>
                <a:cxn ang="0">
                  <a:pos x="T2" y="T3"/>
                </a:cxn>
                <a:cxn ang="0">
                  <a:pos x="T4" y="T5"/>
                </a:cxn>
                <a:cxn ang="0">
                  <a:pos x="T6" y="T7"/>
                </a:cxn>
                <a:cxn ang="0">
                  <a:pos x="T8" y="T9"/>
                </a:cxn>
                <a:cxn ang="0">
                  <a:pos x="T10" y="T11"/>
                </a:cxn>
                <a:cxn ang="0">
                  <a:pos x="T12" y="T13"/>
                </a:cxn>
              </a:cxnLst>
              <a:rect l="0" t="0" r="r" b="b"/>
              <a:pathLst>
                <a:path w="33" h="363">
                  <a:moveTo>
                    <a:pt x="0" y="362"/>
                  </a:moveTo>
                  <a:lnTo>
                    <a:pt x="20" y="54"/>
                  </a:lnTo>
                  <a:lnTo>
                    <a:pt x="21" y="38"/>
                  </a:lnTo>
                  <a:lnTo>
                    <a:pt x="22" y="25"/>
                  </a:lnTo>
                  <a:lnTo>
                    <a:pt x="24" y="15"/>
                  </a:lnTo>
                  <a:lnTo>
                    <a:pt x="27" y="6"/>
                  </a:lnTo>
                  <a:lnTo>
                    <a:pt x="32" y="0"/>
                  </a:lnTo>
                </a:path>
              </a:pathLst>
            </a:custGeom>
            <a:noFill/>
            <a:ln w="1905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5" name="Freeform 19"/>
            <p:cNvSpPr/>
            <p:nvPr/>
          </p:nvSpPr>
          <p:spPr bwMode="auto">
            <a:xfrm>
              <a:off x="2843" y="322"/>
              <a:ext cx="62" cy="259"/>
            </a:xfrm>
            <a:custGeom>
              <a:avLst/>
              <a:gdLst>
                <a:gd name="T0" fmla="*/ 0 w 88"/>
                <a:gd name="T1" fmla="*/ 0 h 530"/>
                <a:gd name="T2" fmla="*/ 7 w 88"/>
                <a:gd name="T3" fmla="*/ 3 h 530"/>
                <a:gd name="T4" fmla="*/ 12 w 88"/>
                <a:gd name="T5" fmla="*/ 12 h 530"/>
                <a:gd name="T6" fmla="*/ 14 w 88"/>
                <a:gd name="T7" fmla="*/ 25 h 530"/>
                <a:gd name="T8" fmla="*/ 15 w 88"/>
                <a:gd name="T9" fmla="*/ 44 h 530"/>
                <a:gd name="T10" fmla="*/ 43 w 88"/>
                <a:gd name="T11" fmla="*/ 488 h 530"/>
                <a:gd name="T12" fmla="*/ 45 w 88"/>
                <a:gd name="T13" fmla="*/ 512 h 530"/>
                <a:gd name="T14" fmla="*/ 47 w 88"/>
                <a:gd name="T15" fmla="*/ 520 h 530"/>
                <a:gd name="T16" fmla="*/ 53 w 88"/>
                <a:gd name="T17" fmla="*/ 527 h 530"/>
                <a:gd name="T18" fmla="*/ 57 w 88"/>
                <a:gd name="T19" fmla="*/ 530 h 530"/>
                <a:gd name="T20" fmla="*/ 63 w 88"/>
                <a:gd name="T21" fmla="*/ 524 h 530"/>
                <a:gd name="T22" fmla="*/ 67 w 88"/>
                <a:gd name="T23" fmla="*/ 512 h 530"/>
                <a:gd name="T24" fmla="*/ 88 w 88"/>
                <a:gd name="T25" fmla="*/ 271 h 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8" h="530">
                  <a:moveTo>
                    <a:pt x="0" y="0"/>
                  </a:moveTo>
                  <a:lnTo>
                    <a:pt x="7" y="3"/>
                  </a:lnTo>
                  <a:lnTo>
                    <a:pt x="12" y="12"/>
                  </a:lnTo>
                  <a:lnTo>
                    <a:pt x="14" y="25"/>
                  </a:lnTo>
                  <a:lnTo>
                    <a:pt x="15" y="44"/>
                  </a:lnTo>
                  <a:lnTo>
                    <a:pt x="43" y="488"/>
                  </a:lnTo>
                  <a:lnTo>
                    <a:pt x="45" y="512"/>
                  </a:lnTo>
                  <a:lnTo>
                    <a:pt x="47" y="520"/>
                  </a:lnTo>
                  <a:lnTo>
                    <a:pt x="53" y="527"/>
                  </a:lnTo>
                  <a:lnTo>
                    <a:pt x="57" y="530"/>
                  </a:lnTo>
                  <a:lnTo>
                    <a:pt x="63" y="524"/>
                  </a:lnTo>
                  <a:lnTo>
                    <a:pt x="67" y="512"/>
                  </a:lnTo>
                  <a:lnTo>
                    <a:pt x="88" y="271"/>
                  </a:lnTo>
                </a:path>
              </a:pathLst>
            </a:custGeom>
            <a:noFill/>
            <a:ln w="1905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6" name="Freeform 20"/>
            <p:cNvSpPr/>
            <p:nvPr/>
          </p:nvSpPr>
          <p:spPr bwMode="auto">
            <a:xfrm>
              <a:off x="2904" y="321"/>
              <a:ext cx="22" cy="133"/>
            </a:xfrm>
            <a:custGeom>
              <a:avLst/>
              <a:gdLst>
                <a:gd name="T0" fmla="*/ 0 w 32"/>
                <a:gd name="T1" fmla="*/ 362 h 363"/>
                <a:gd name="T2" fmla="*/ 19 w 32"/>
                <a:gd name="T3" fmla="*/ 54 h 363"/>
                <a:gd name="T4" fmla="*/ 20 w 32"/>
                <a:gd name="T5" fmla="*/ 38 h 363"/>
                <a:gd name="T6" fmla="*/ 21 w 32"/>
                <a:gd name="T7" fmla="*/ 25 h 363"/>
                <a:gd name="T8" fmla="*/ 23 w 32"/>
                <a:gd name="T9" fmla="*/ 15 h 363"/>
                <a:gd name="T10" fmla="*/ 27 w 32"/>
                <a:gd name="T11" fmla="*/ 6 h 363"/>
                <a:gd name="T12" fmla="*/ 31 w 32"/>
                <a:gd name="T13" fmla="*/ 0 h 363"/>
              </a:gdLst>
              <a:ahLst/>
              <a:cxnLst>
                <a:cxn ang="0">
                  <a:pos x="T0" y="T1"/>
                </a:cxn>
                <a:cxn ang="0">
                  <a:pos x="T2" y="T3"/>
                </a:cxn>
                <a:cxn ang="0">
                  <a:pos x="T4" y="T5"/>
                </a:cxn>
                <a:cxn ang="0">
                  <a:pos x="T6" y="T7"/>
                </a:cxn>
                <a:cxn ang="0">
                  <a:pos x="T8" y="T9"/>
                </a:cxn>
                <a:cxn ang="0">
                  <a:pos x="T10" y="T11"/>
                </a:cxn>
                <a:cxn ang="0">
                  <a:pos x="T12" y="T13"/>
                </a:cxn>
              </a:cxnLst>
              <a:rect l="0" t="0" r="r" b="b"/>
              <a:pathLst>
                <a:path w="32" h="363">
                  <a:moveTo>
                    <a:pt x="0" y="362"/>
                  </a:moveTo>
                  <a:lnTo>
                    <a:pt x="19" y="54"/>
                  </a:lnTo>
                  <a:lnTo>
                    <a:pt x="20" y="38"/>
                  </a:lnTo>
                  <a:lnTo>
                    <a:pt x="21" y="25"/>
                  </a:lnTo>
                  <a:lnTo>
                    <a:pt x="23" y="15"/>
                  </a:lnTo>
                  <a:lnTo>
                    <a:pt x="27" y="6"/>
                  </a:lnTo>
                  <a:lnTo>
                    <a:pt x="31" y="0"/>
                  </a:lnTo>
                </a:path>
              </a:pathLst>
            </a:custGeom>
            <a:noFill/>
            <a:ln w="1905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7" name="Freeform 21"/>
            <p:cNvSpPr/>
            <p:nvPr/>
          </p:nvSpPr>
          <p:spPr bwMode="auto">
            <a:xfrm>
              <a:off x="2926" y="322"/>
              <a:ext cx="60" cy="259"/>
            </a:xfrm>
            <a:custGeom>
              <a:avLst/>
              <a:gdLst>
                <a:gd name="T0" fmla="*/ 0 w 84"/>
                <a:gd name="T1" fmla="*/ 0 h 530"/>
                <a:gd name="T2" fmla="*/ 7 w 84"/>
                <a:gd name="T3" fmla="*/ 3 h 530"/>
                <a:gd name="T4" fmla="*/ 12 w 84"/>
                <a:gd name="T5" fmla="*/ 12 h 530"/>
                <a:gd name="T6" fmla="*/ 14 w 84"/>
                <a:gd name="T7" fmla="*/ 25 h 530"/>
                <a:gd name="T8" fmla="*/ 15 w 84"/>
                <a:gd name="T9" fmla="*/ 44 h 530"/>
                <a:gd name="T10" fmla="*/ 42 w 84"/>
                <a:gd name="T11" fmla="*/ 488 h 530"/>
                <a:gd name="T12" fmla="*/ 45 w 84"/>
                <a:gd name="T13" fmla="*/ 512 h 530"/>
                <a:gd name="T14" fmla="*/ 47 w 84"/>
                <a:gd name="T15" fmla="*/ 520 h 530"/>
                <a:gd name="T16" fmla="*/ 52 w 84"/>
                <a:gd name="T17" fmla="*/ 527 h 530"/>
                <a:gd name="T18" fmla="*/ 57 w 84"/>
                <a:gd name="T19" fmla="*/ 530 h 530"/>
                <a:gd name="T20" fmla="*/ 62 w 84"/>
                <a:gd name="T21" fmla="*/ 524 h 530"/>
                <a:gd name="T22" fmla="*/ 66 w 84"/>
                <a:gd name="T23" fmla="*/ 512 h 530"/>
                <a:gd name="T24" fmla="*/ 84 w 84"/>
                <a:gd name="T25" fmla="*/ 271 h 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 h="530">
                  <a:moveTo>
                    <a:pt x="0" y="0"/>
                  </a:moveTo>
                  <a:lnTo>
                    <a:pt x="7" y="3"/>
                  </a:lnTo>
                  <a:lnTo>
                    <a:pt x="12" y="12"/>
                  </a:lnTo>
                  <a:lnTo>
                    <a:pt x="14" y="25"/>
                  </a:lnTo>
                  <a:lnTo>
                    <a:pt x="15" y="44"/>
                  </a:lnTo>
                  <a:lnTo>
                    <a:pt x="42" y="488"/>
                  </a:lnTo>
                  <a:lnTo>
                    <a:pt x="45" y="512"/>
                  </a:lnTo>
                  <a:lnTo>
                    <a:pt x="47" y="520"/>
                  </a:lnTo>
                  <a:lnTo>
                    <a:pt x="52" y="527"/>
                  </a:lnTo>
                  <a:lnTo>
                    <a:pt x="57" y="530"/>
                  </a:lnTo>
                  <a:lnTo>
                    <a:pt x="62" y="524"/>
                  </a:lnTo>
                  <a:lnTo>
                    <a:pt x="66" y="512"/>
                  </a:lnTo>
                  <a:lnTo>
                    <a:pt x="84" y="271"/>
                  </a:lnTo>
                </a:path>
              </a:pathLst>
            </a:custGeom>
            <a:noFill/>
            <a:ln w="1905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38" name="Group 22"/>
            <p:cNvGrpSpPr/>
            <p:nvPr/>
          </p:nvGrpSpPr>
          <p:grpSpPr bwMode="auto">
            <a:xfrm>
              <a:off x="2987" y="319"/>
              <a:ext cx="84" cy="261"/>
              <a:chOff x="4075" y="1309"/>
              <a:chExt cx="118" cy="713"/>
            </a:xfrm>
          </p:grpSpPr>
          <p:sp>
            <p:nvSpPr>
              <p:cNvPr id="173" name="Freeform 23"/>
              <p:cNvSpPr/>
              <p:nvPr/>
            </p:nvSpPr>
            <p:spPr bwMode="auto">
              <a:xfrm>
                <a:off x="4075" y="1309"/>
                <a:ext cx="34" cy="363"/>
              </a:xfrm>
              <a:custGeom>
                <a:avLst/>
                <a:gdLst>
                  <a:gd name="T0" fmla="*/ 0 w 34"/>
                  <a:gd name="T1" fmla="*/ 362 h 363"/>
                  <a:gd name="T2" fmla="*/ 20 w 34"/>
                  <a:gd name="T3" fmla="*/ 54 h 363"/>
                  <a:gd name="T4" fmla="*/ 22 w 34"/>
                  <a:gd name="T5" fmla="*/ 38 h 363"/>
                  <a:gd name="T6" fmla="*/ 23 w 34"/>
                  <a:gd name="T7" fmla="*/ 25 h 363"/>
                  <a:gd name="T8" fmla="*/ 24 w 34"/>
                  <a:gd name="T9" fmla="*/ 15 h 363"/>
                  <a:gd name="T10" fmla="*/ 28 w 34"/>
                  <a:gd name="T11" fmla="*/ 6 h 363"/>
                  <a:gd name="T12" fmla="*/ 33 w 34"/>
                  <a:gd name="T13" fmla="*/ 0 h 363"/>
                </a:gdLst>
                <a:ahLst/>
                <a:cxnLst>
                  <a:cxn ang="0">
                    <a:pos x="T0" y="T1"/>
                  </a:cxn>
                  <a:cxn ang="0">
                    <a:pos x="T2" y="T3"/>
                  </a:cxn>
                  <a:cxn ang="0">
                    <a:pos x="T4" y="T5"/>
                  </a:cxn>
                  <a:cxn ang="0">
                    <a:pos x="T6" y="T7"/>
                  </a:cxn>
                  <a:cxn ang="0">
                    <a:pos x="T8" y="T9"/>
                  </a:cxn>
                  <a:cxn ang="0">
                    <a:pos x="T10" y="T11"/>
                  </a:cxn>
                  <a:cxn ang="0">
                    <a:pos x="T12" y="T13"/>
                  </a:cxn>
                </a:cxnLst>
                <a:rect l="0" t="0" r="r" b="b"/>
                <a:pathLst>
                  <a:path w="34" h="363">
                    <a:moveTo>
                      <a:pt x="0" y="362"/>
                    </a:moveTo>
                    <a:lnTo>
                      <a:pt x="20" y="54"/>
                    </a:lnTo>
                    <a:lnTo>
                      <a:pt x="22" y="38"/>
                    </a:lnTo>
                    <a:lnTo>
                      <a:pt x="23" y="25"/>
                    </a:lnTo>
                    <a:lnTo>
                      <a:pt x="24" y="15"/>
                    </a:lnTo>
                    <a:lnTo>
                      <a:pt x="28" y="6"/>
                    </a:lnTo>
                    <a:lnTo>
                      <a:pt x="33" y="0"/>
                    </a:lnTo>
                  </a:path>
                </a:pathLst>
              </a:custGeom>
              <a:noFill/>
              <a:ln w="1905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74" name="Freeform 24"/>
              <p:cNvSpPr/>
              <p:nvPr/>
            </p:nvSpPr>
            <p:spPr bwMode="auto">
              <a:xfrm>
                <a:off x="4109" y="1313"/>
                <a:ext cx="84" cy="709"/>
              </a:xfrm>
              <a:custGeom>
                <a:avLst/>
                <a:gdLst>
                  <a:gd name="T0" fmla="*/ 0 w 84"/>
                  <a:gd name="T1" fmla="*/ 0 h 709"/>
                  <a:gd name="T2" fmla="*/ 7 w 84"/>
                  <a:gd name="T3" fmla="*/ 4 h 709"/>
                  <a:gd name="T4" fmla="*/ 12 w 84"/>
                  <a:gd name="T5" fmla="*/ 16 h 709"/>
                  <a:gd name="T6" fmla="*/ 13 w 84"/>
                  <a:gd name="T7" fmla="*/ 33 h 709"/>
                  <a:gd name="T8" fmla="*/ 15 w 84"/>
                  <a:gd name="T9" fmla="*/ 59 h 709"/>
                  <a:gd name="T10" fmla="*/ 42 w 84"/>
                  <a:gd name="T11" fmla="*/ 651 h 709"/>
                  <a:gd name="T12" fmla="*/ 44 w 84"/>
                  <a:gd name="T13" fmla="*/ 684 h 709"/>
                  <a:gd name="T14" fmla="*/ 46 w 84"/>
                  <a:gd name="T15" fmla="*/ 694 h 709"/>
                  <a:gd name="T16" fmla="*/ 52 w 84"/>
                  <a:gd name="T17" fmla="*/ 704 h 709"/>
                  <a:gd name="T18" fmla="*/ 56 w 84"/>
                  <a:gd name="T19" fmla="*/ 708 h 709"/>
                  <a:gd name="T20" fmla="*/ 62 w 84"/>
                  <a:gd name="T21" fmla="*/ 700 h 709"/>
                  <a:gd name="T22" fmla="*/ 65 w 84"/>
                  <a:gd name="T23" fmla="*/ 684 h 709"/>
                  <a:gd name="T24" fmla="*/ 83 w 84"/>
                  <a:gd name="T25" fmla="*/ 380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 h="709">
                    <a:moveTo>
                      <a:pt x="0" y="0"/>
                    </a:moveTo>
                    <a:lnTo>
                      <a:pt x="7" y="4"/>
                    </a:lnTo>
                    <a:lnTo>
                      <a:pt x="12" y="16"/>
                    </a:lnTo>
                    <a:lnTo>
                      <a:pt x="13" y="33"/>
                    </a:lnTo>
                    <a:lnTo>
                      <a:pt x="15" y="59"/>
                    </a:lnTo>
                    <a:lnTo>
                      <a:pt x="42" y="651"/>
                    </a:lnTo>
                    <a:lnTo>
                      <a:pt x="44" y="684"/>
                    </a:lnTo>
                    <a:lnTo>
                      <a:pt x="46" y="694"/>
                    </a:lnTo>
                    <a:lnTo>
                      <a:pt x="52" y="704"/>
                    </a:lnTo>
                    <a:lnTo>
                      <a:pt x="56" y="708"/>
                    </a:lnTo>
                    <a:lnTo>
                      <a:pt x="62" y="700"/>
                    </a:lnTo>
                    <a:lnTo>
                      <a:pt x="65" y="684"/>
                    </a:lnTo>
                    <a:lnTo>
                      <a:pt x="83" y="380"/>
                    </a:lnTo>
                  </a:path>
                </a:pathLst>
              </a:custGeom>
              <a:noFill/>
              <a:ln w="1905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39" name="Freeform 25"/>
            <p:cNvSpPr/>
            <p:nvPr/>
          </p:nvSpPr>
          <p:spPr bwMode="auto">
            <a:xfrm>
              <a:off x="3071" y="319"/>
              <a:ext cx="25" cy="133"/>
            </a:xfrm>
            <a:custGeom>
              <a:avLst/>
              <a:gdLst>
                <a:gd name="T0" fmla="*/ 0 w 35"/>
                <a:gd name="T1" fmla="*/ 362 h 363"/>
                <a:gd name="T2" fmla="*/ 21 w 35"/>
                <a:gd name="T3" fmla="*/ 54 h 363"/>
                <a:gd name="T4" fmla="*/ 22 w 35"/>
                <a:gd name="T5" fmla="*/ 38 h 363"/>
                <a:gd name="T6" fmla="*/ 23 w 35"/>
                <a:gd name="T7" fmla="*/ 25 h 363"/>
                <a:gd name="T8" fmla="*/ 25 w 35"/>
                <a:gd name="T9" fmla="*/ 15 h 363"/>
                <a:gd name="T10" fmla="*/ 29 w 35"/>
                <a:gd name="T11" fmla="*/ 6 h 363"/>
                <a:gd name="T12" fmla="*/ 34 w 35"/>
                <a:gd name="T13" fmla="*/ 0 h 363"/>
              </a:gdLst>
              <a:ahLst/>
              <a:cxnLst>
                <a:cxn ang="0">
                  <a:pos x="T0" y="T1"/>
                </a:cxn>
                <a:cxn ang="0">
                  <a:pos x="T2" y="T3"/>
                </a:cxn>
                <a:cxn ang="0">
                  <a:pos x="T4" y="T5"/>
                </a:cxn>
                <a:cxn ang="0">
                  <a:pos x="T6" y="T7"/>
                </a:cxn>
                <a:cxn ang="0">
                  <a:pos x="T8" y="T9"/>
                </a:cxn>
                <a:cxn ang="0">
                  <a:pos x="T10" y="T11"/>
                </a:cxn>
                <a:cxn ang="0">
                  <a:pos x="T12" y="T13"/>
                </a:cxn>
              </a:cxnLst>
              <a:rect l="0" t="0" r="r" b="b"/>
              <a:pathLst>
                <a:path w="35" h="363">
                  <a:moveTo>
                    <a:pt x="0" y="362"/>
                  </a:moveTo>
                  <a:lnTo>
                    <a:pt x="21" y="54"/>
                  </a:lnTo>
                  <a:lnTo>
                    <a:pt x="22" y="38"/>
                  </a:lnTo>
                  <a:lnTo>
                    <a:pt x="23" y="25"/>
                  </a:lnTo>
                  <a:lnTo>
                    <a:pt x="25" y="15"/>
                  </a:lnTo>
                  <a:lnTo>
                    <a:pt x="29" y="6"/>
                  </a:lnTo>
                  <a:lnTo>
                    <a:pt x="34" y="0"/>
                  </a:lnTo>
                </a:path>
              </a:pathLst>
            </a:custGeom>
            <a:noFill/>
            <a:ln w="1905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0" name="Freeform 26"/>
            <p:cNvSpPr/>
            <p:nvPr/>
          </p:nvSpPr>
          <p:spPr bwMode="auto">
            <a:xfrm>
              <a:off x="3096" y="320"/>
              <a:ext cx="59" cy="259"/>
            </a:xfrm>
            <a:custGeom>
              <a:avLst/>
              <a:gdLst>
                <a:gd name="T0" fmla="*/ 0 w 83"/>
                <a:gd name="T1" fmla="*/ 0 h 530"/>
                <a:gd name="T2" fmla="*/ 7 w 83"/>
                <a:gd name="T3" fmla="*/ 3 h 530"/>
                <a:gd name="T4" fmla="*/ 12 w 83"/>
                <a:gd name="T5" fmla="*/ 12 h 530"/>
                <a:gd name="T6" fmla="*/ 13 w 83"/>
                <a:gd name="T7" fmla="*/ 25 h 530"/>
                <a:gd name="T8" fmla="*/ 15 w 83"/>
                <a:gd name="T9" fmla="*/ 44 h 530"/>
                <a:gd name="T10" fmla="*/ 42 w 83"/>
                <a:gd name="T11" fmla="*/ 488 h 530"/>
                <a:gd name="T12" fmla="*/ 44 w 83"/>
                <a:gd name="T13" fmla="*/ 512 h 530"/>
                <a:gd name="T14" fmla="*/ 46 w 83"/>
                <a:gd name="T15" fmla="*/ 520 h 530"/>
                <a:gd name="T16" fmla="*/ 52 w 83"/>
                <a:gd name="T17" fmla="*/ 527 h 530"/>
                <a:gd name="T18" fmla="*/ 56 w 83"/>
                <a:gd name="T19" fmla="*/ 530 h 530"/>
                <a:gd name="T20" fmla="*/ 62 w 83"/>
                <a:gd name="T21" fmla="*/ 524 h 530"/>
                <a:gd name="T22" fmla="*/ 65 w 83"/>
                <a:gd name="T23" fmla="*/ 512 h 530"/>
                <a:gd name="T24" fmla="*/ 83 w 83"/>
                <a:gd name="T25" fmla="*/ 278 h 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3" h="530">
                  <a:moveTo>
                    <a:pt x="0" y="0"/>
                  </a:moveTo>
                  <a:lnTo>
                    <a:pt x="7" y="3"/>
                  </a:lnTo>
                  <a:lnTo>
                    <a:pt x="12" y="12"/>
                  </a:lnTo>
                  <a:lnTo>
                    <a:pt x="13" y="25"/>
                  </a:lnTo>
                  <a:lnTo>
                    <a:pt x="15" y="44"/>
                  </a:lnTo>
                  <a:lnTo>
                    <a:pt x="42" y="488"/>
                  </a:lnTo>
                  <a:lnTo>
                    <a:pt x="44" y="512"/>
                  </a:lnTo>
                  <a:lnTo>
                    <a:pt x="46" y="520"/>
                  </a:lnTo>
                  <a:lnTo>
                    <a:pt x="52" y="527"/>
                  </a:lnTo>
                  <a:lnTo>
                    <a:pt x="56" y="530"/>
                  </a:lnTo>
                  <a:lnTo>
                    <a:pt x="62" y="524"/>
                  </a:lnTo>
                  <a:lnTo>
                    <a:pt x="65" y="512"/>
                  </a:lnTo>
                  <a:lnTo>
                    <a:pt x="83" y="278"/>
                  </a:lnTo>
                </a:path>
              </a:pathLst>
            </a:custGeom>
            <a:noFill/>
            <a:ln w="1905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1" name="Freeform 27"/>
            <p:cNvSpPr/>
            <p:nvPr/>
          </p:nvSpPr>
          <p:spPr bwMode="auto">
            <a:xfrm>
              <a:off x="2482" y="321"/>
              <a:ext cx="23" cy="133"/>
            </a:xfrm>
            <a:custGeom>
              <a:avLst/>
              <a:gdLst>
                <a:gd name="T0" fmla="*/ 0 w 33"/>
                <a:gd name="T1" fmla="*/ 362 h 363"/>
                <a:gd name="T2" fmla="*/ 20 w 33"/>
                <a:gd name="T3" fmla="*/ 54 h 363"/>
                <a:gd name="T4" fmla="*/ 21 w 33"/>
                <a:gd name="T5" fmla="*/ 38 h 363"/>
                <a:gd name="T6" fmla="*/ 22 w 33"/>
                <a:gd name="T7" fmla="*/ 25 h 363"/>
                <a:gd name="T8" fmla="*/ 24 w 33"/>
                <a:gd name="T9" fmla="*/ 15 h 363"/>
                <a:gd name="T10" fmla="*/ 27 w 33"/>
                <a:gd name="T11" fmla="*/ 6 h 363"/>
                <a:gd name="T12" fmla="*/ 32 w 33"/>
                <a:gd name="T13" fmla="*/ 0 h 363"/>
              </a:gdLst>
              <a:ahLst/>
              <a:cxnLst>
                <a:cxn ang="0">
                  <a:pos x="T0" y="T1"/>
                </a:cxn>
                <a:cxn ang="0">
                  <a:pos x="T2" y="T3"/>
                </a:cxn>
                <a:cxn ang="0">
                  <a:pos x="T4" y="T5"/>
                </a:cxn>
                <a:cxn ang="0">
                  <a:pos x="T6" y="T7"/>
                </a:cxn>
                <a:cxn ang="0">
                  <a:pos x="T8" y="T9"/>
                </a:cxn>
                <a:cxn ang="0">
                  <a:pos x="T10" y="T11"/>
                </a:cxn>
                <a:cxn ang="0">
                  <a:pos x="T12" y="T13"/>
                </a:cxn>
              </a:cxnLst>
              <a:rect l="0" t="0" r="r" b="b"/>
              <a:pathLst>
                <a:path w="33" h="363">
                  <a:moveTo>
                    <a:pt x="0" y="362"/>
                  </a:moveTo>
                  <a:lnTo>
                    <a:pt x="20" y="54"/>
                  </a:lnTo>
                  <a:lnTo>
                    <a:pt x="21" y="38"/>
                  </a:lnTo>
                  <a:lnTo>
                    <a:pt x="22" y="25"/>
                  </a:lnTo>
                  <a:lnTo>
                    <a:pt x="24" y="15"/>
                  </a:lnTo>
                  <a:lnTo>
                    <a:pt x="27" y="6"/>
                  </a:lnTo>
                  <a:lnTo>
                    <a:pt x="32" y="0"/>
                  </a:lnTo>
                </a:path>
              </a:pathLst>
            </a:custGeom>
            <a:noFill/>
            <a:ln w="1905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2" name="Freeform 28"/>
            <p:cNvSpPr/>
            <p:nvPr/>
          </p:nvSpPr>
          <p:spPr bwMode="auto">
            <a:xfrm>
              <a:off x="2505" y="322"/>
              <a:ext cx="61" cy="259"/>
            </a:xfrm>
            <a:custGeom>
              <a:avLst/>
              <a:gdLst>
                <a:gd name="T0" fmla="*/ 0 w 86"/>
                <a:gd name="T1" fmla="*/ 0 h 530"/>
                <a:gd name="T2" fmla="*/ 7 w 86"/>
                <a:gd name="T3" fmla="*/ 3 h 530"/>
                <a:gd name="T4" fmla="*/ 12 w 86"/>
                <a:gd name="T5" fmla="*/ 12 h 530"/>
                <a:gd name="T6" fmla="*/ 14 w 86"/>
                <a:gd name="T7" fmla="*/ 25 h 530"/>
                <a:gd name="T8" fmla="*/ 15 w 86"/>
                <a:gd name="T9" fmla="*/ 44 h 530"/>
                <a:gd name="T10" fmla="*/ 43 w 86"/>
                <a:gd name="T11" fmla="*/ 488 h 530"/>
                <a:gd name="T12" fmla="*/ 45 w 86"/>
                <a:gd name="T13" fmla="*/ 512 h 530"/>
                <a:gd name="T14" fmla="*/ 47 w 86"/>
                <a:gd name="T15" fmla="*/ 520 h 530"/>
                <a:gd name="T16" fmla="*/ 53 w 86"/>
                <a:gd name="T17" fmla="*/ 527 h 530"/>
                <a:gd name="T18" fmla="*/ 57 w 86"/>
                <a:gd name="T19" fmla="*/ 530 h 530"/>
                <a:gd name="T20" fmla="*/ 63 w 86"/>
                <a:gd name="T21" fmla="*/ 524 h 530"/>
                <a:gd name="T22" fmla="*/ 67 w 86"/>
                <a:gd name="T23" fmla="*/ 512 h 530"/>
                <a:gd name="T24" fmla="*/ 86 w 86"/>
                <a:gd name="T25" fmla="*/ 268 h 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 h="530">
                  <a:moveTo>
                    <a:pt x="0" y="0"/>
                  </a:moveTo>
                  <a:lnTo>
                    <a:pt x="7" y="3"/>
                  </a:lnTo>
                  <a:lnTo>
                    <a:pt x="12" y="12"/>
                  </a:lnTo>
                  <a:lnTo>
                    <a:pt x="14" y="25"/>
                  </a:lnTo>
                  <a:lnTo>
                    <a:pt x="15" y="44"/>
                  </a:lnTo>
                  <a:lnTo>
                    <a:pt x="43" y="488"/>
                  </a:lnTo>
                  <a:lnTo>
                    <a:pt x="45" y="512"/>
                  </a:lnTo>
                  <a:lnTo>
                    <a:pt x="47" y="520"/>
                  </a:lnTo>
                  <a:lnTo>
                    <a:pt x="53" y="527"/>
                  </a:lnTo>
                  <a:lnTo>
                    <a:pt x="57" y="530"/>
                  </a:lnTo>
                  <a:lnTo>
                    <a:pt x="63" y="524"/>
                  </a:lnTo>
                  <a:lnTo>
                    <a:pt x="67" y="512"/>
                  </a:lnTo>
                  <a:lnTo>
                    <a:pt x="86" y="268"/>
                  </a:lnTo>
                </a:path>
              </a:pathLst>
            </a:custGeom>
            <a:noFill/>
            <a:ln w="1905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3" name="Freeform 29"/>
            <p:cNvSpPr/>
            <p:nvPr/>
          </p:nvSpPr>
          <p:spPr bwMode="auto">
            <a:xfrm>
              <a:off x="2566" y="321"/>
              <a:ext cx="23" cy="133"/>
            </a:xfrm>
            <a:custGeom>
              <a:avLst/>
              <a:gdLst>
                <a:gd name="T0" fmla="*/ 0 w 32"/>
                <a:gd name="T1" fmla="*/ 362 h 363"/>
                <a:gd name="T2" fmla="*/ 19 w 32"/>
                <a:gd name="T3" fmla="*/ 54 h 363"/>
                <a:gd name="T4" fmla="*/ 20 w 32"/>
                <a:gd name="T5" fmla="*/ 38 h 363"/>
                <a:gd name="T6" fmla="*/ 21 w 32"/>
                <a:gd name="T7" fmla="*/ 25 h 363"/>
                <a:gd name="T8" fmla="*/ 23 w 32"/>
                <a:gd name="T9" fmla="*/ 15 h 363"/>
                <a:gd name="T10" fmla="*/ 27 w 32"/>
                <a:gd name="T11" fmla="*/ 6 h 363"/>
                <a:gd name="T12" fmla="*/ 31 w 32"/>
                <a:gd name="T13" fmla="*/ 0 h 363"/>
              </a:gdLst>
              <a:ahLst/>
              <a:cxnLst>
                <a:cxn ang="0">
                  <a:pos x="T0" y="T1"/>
                </a:cxn>
                <a:cxn ang="0">
                  <a:pos x="T2" y="T3"/>
                </a:cxn>
                <a:cxn ang="0">
                  <a:pos x="T4" y="T5"/>
                </a:cxn>
                <a:cxn ang="0">
                  <a:pos x="T6" y="T7"/>
                </a:cxn>
                <a:cxn ang="0">
                  <a:pos x="T8" y="T9"/>
                </a:cxn>
                <a:cxn ang="0">
                  <a:pos x="T10" y="T11"/>
                </a:cxn>
                <a:cxn ang="0">
                  <a:pos x="T12" y="T13"/>
                </a:cxn>
              </a:cxnLst>
              <a:rect l="0" t="0" r="r" b="b"/>
              <a:pathLst>
                <a:path w="32" h="363">
                  <a:moveTo>
                    <a:pt x="0" y="362"/>
                  </a:moveTo>
                  <a:lnTo>
                    <a:pt x="19" y="54"/>
                  </a:lnTo>
                  <a:lnTo>
                    <a:pt x="20" y="38"/>
                  </a:lnTo>
                  <a:lnTo>
                    <a:pt x="21" y="25"/>
                  </a:lnTo>
                  <a:lnTo>
                    <a:pt x="23" y="15"/>
                  </a:lnTo>
                  <a:lnTo>
                    <a:pt x="27" y="6"/>
                  </a:lnTo>
                  <a:lnTo>
                    <a:pt x="31" y="0"/>
                  </a:lnTo>
                </a:path>
              </a:pathLst>
            </a:custGeom>
            <a:noFill/>
            <a:ln w="1905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4" name="Freeform 30"/>
            <p:cNvSpPr/>
            <p:nvPr/>
          </p:nvSpPr>
          <p:spPr bwMode="auto">
            <a:xfrm>
              <a:off x="2589" y="322"/>
              <a:ext cx="60" cy="259"/>
            </a:xfrm>
            <a:custGeom>
              <a:avLst/>
              <a:gdLst>
                <a:gd name="T0" fmla="*/ 0 w 85"/>
                <a:gd name="T1" fmla="*/ 0 h 530"/>
                <a:gd name="T2" fmla="*/ 7 w 85"/>
                <a:gd name="T3" fmla="*/ 3 h 530"/>
                <a:gd name="T4" fmla="*/ 12 w 85"/>
                <a:gd name="T5" fmla="*/ 12 h 530"/>
                <a:gd name="T6" fmla="*/ 14 w 85"/>
                <a:gd name="T7" fmla="*/ 25 h 530"/>
                <a:gd name="T8" fmla="*/ 15 w 85"/>
                <a:gd name="T9" fmla="*/ 44 h 530"/>
                <a:gd name="T10" fmla="*/ 42 w 85"/>
                <a:gd name="T11" fmla="*/ 488 h 530"/>
                <a:gd name="T12" fmla="*/ 45 w 85"/>
                <a:gd name="T13" fmla="*/ 512 h 530"/>
                <a:gd name="T14" fmla="*/ 47 w 85"/>
                <a:gd name="T15" fmla="*/ 520 h 530"/>
                <a:gd name="T16" fmla="*/ 52 w 85"/>
                <a:gd name="T17" fmla="*/ 527 h 530"/>
                <a:gd name="T18" fmla="*/ 57 w 85"/>
                <a:gd name="T19" fmla="*/ 530 h 530"/>
                <a:gd name="T20" fmla="*/ 62 w 85"/>
                <a:gd name="T21" fmla="*/ 524 h 530"/>
                <a:gd name="T22" fmla="*/ 66 w 85"/>
                <a:gd name="T23" fmla="*/ 512 h 530"/>
                <a:gd name="T24" fmla="*/ 85 w 85"/>
                <a:gd name="T25" fmla="*/ 271 h 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5" h="530">
                  <a:moveTo>
                    <a:pt x="0" y="0"/>
                  </a:moveTo>
                  <a:lnTo>
                    <a:pt x="7" y="3"/>
                  </a:lnTo>
                  <a:lnTo>
                    <a:pt x="12" y="12"/>
                  </a:lnTo>
                  <a:lnTo>
                    <a:pt x="14" y="25"/>
                  </a:lnTo>
                  <a:lnTo>
                    <a:pt x="15" y="44"/>
                  </a:lnTo>
                  <a:lnTo>
                    <a:pt x="42" y="488"/>
                  </a:lnTo>
                  <a:lnTo>
                    <a:pt x="45" y="512"/>
                  </a:lnTo>
                  <a:lnTo>
                    <a:pt x="47" y="520"/>
                  </a:lnTo>
                  <a:lnTo>
                    <a:pt x="52" y="527"/>
                  </a:lnTo>
                  <a:lnTo>
                    <a:pt x="57" y="530"/>
                  </a:lnTo>
                  <a:lnTo>
                    <a:pt x="62" y="524"/>
                  </a:lnTo>
                  <a:lnTo>
                    <a:pt x="66" y="512"/>
                  </a:lnTo>
                  <a:lnTo>
                    <a:pt x="85" y="271"/>
                  </a:lnTo>
                </a:path>
              </a:pathLst>
            </a:custGeom>
            <a:noFill/>
            <a:ln w="1905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45" name="Group 31"/>
            <p:cNvGrpSpPr/>
            <p:nvPr/>
          </p:nvGrpSpPr>
          <p:grpSpPr bwMode="auto">
            <a:xfrm>
              <a:off x="2649" y="319"/>
              <a:ext cx="169" cy="261"/>
              <a:chOff x="3600" y="1309"/>
              <a:chExt cx="237" cy="713"/>
            </a:xfrm>
          </p:grpSpPr>
          <p:grpSp>
            <p:nvGrpSpPr>
              <p:cNvPr id="167" name="Group 32"/>
              <p:cNvGrpSpPr/>
              <p:nvPr/>
            </p:nvGrpSpPr>
            <p:grpSpPr bwMode="auto">
              <a:xfrm>
                <a:off x="3600" y="1309"/>
                <a:ext cx="118" cy="713"/>
                <a:chOff x="3600" y="1309"/>
                <a:chExt cx="118" cy="713"/>
              </a:xfrm>
            </p:grpSpPr>
            <p:sp>
              <p:nvSpPr>
                <p:cNvPr id="171" name="Freeform 33"/>
                <p:cNvSpPr/>
                <p:nvPr/>
              </p:nvSpPr>
              <p:spPr bwMode="auto">
                <a:xfrm>
                  <a:off x="3600" y="1309"/>
                  <a:ext cx="34" cy="363"/>
                </a:xfrm>
                <a:custGeom>
                  <a:avLst/>
                  <a:gdLst>
                    <a:gd name="T0" fmla="*/ 0 w 34"/>
                    <a:gd name="T1" fmla="*/ 362 h 363"/>
                    <a:gd name="T2" fmla="*/ 20 w 34"/>
                    <a:gd name="T3" fmla="*/ 54 h 363"/>
                    <a:gd name="T4" fmla="*/ 22 w 34"/>
                    <a:gd name="T5" fmla="*/ 38 h 363"/>
                    <a:gd name="T6" fmla="*/ 23 w 34"/>
                    <a:gd name="T7" fmla="*/ 25 h 363"/>
                    <a:gd name="T8" fmla="*/ 24 w 34"/>
                    <a:gd name="T9" fmla="*/ 15 h 363"/>
                    <a:gd name="T10" fmla="*/ 28 w 34"/>
                    <a:gd name="T11" fmla="*/ 6 h 363"/>
                    <a:gd name="T12" fmla="*/ 33 w 34"/>
                    <a:gd name="T13" fmla="*/ 0 h 363"/>
                  </a:gdLst>
                  <a:ahLst/>
                  <a:cxnLst>
                    <a:cxn ang="0">
                      <a:pos x="T0" y="T1"/>
                    </a:cxn>
                    <a:cxn ang="0">
                      <a:pos x="T2" y="T3"/>
                    </a:cxn>
                    <a:cxn ang="0">
                      <a:pos x="T4" y="T5"/>
                    </a:cxn>
                    <a:cxn ang="0">
                      <a:pos x="T6" y="T7"/>
                    </a:cxn>
                    <a:cxn ang="0">
                      <a:pos x="T8" y="T9"/>
                    </a:cxn>
                    <a:cxn ang="0">
                      <a:pos x="T10" y="T11"/>
                    </a:cxn>
                    <a:cxn ang="0">
                      <a:pos x="T12" y="T13"/>
                    </a:cxn>
                  </a:cxnLst>
                  <a:rect l="0" t="0" r="r" b="b"/>
                  <a:pathLst>
                    <a:path w="34" h="363">
                      <a:moveTo>
                        <a:pt x="0" y="362"/>
                      </a:moveTo>
                      <a:lnTo>
                        <a:pt x="20" y="54"/>
                      </a:lnTo>
                      <a:lnTo>
                        <a:pt x="22" y="38"/>
                      </a:lnTo>
                      <a:lnTo>
                        <a:pt x="23" y="25"/>
                      </a:lnTo>
                      <a:lnTo>
                        <a:pt x="24" y="15"/>
                      </a:lnTo>
                      <a:lnTo>
                        <a:pt x="28" y="6"/>
                      </a:lnTo>
                      <a:lnTo>
                        <a:pt x="33" y="0"/>
                      </a:lnTo>
                    </a:path>
                  </a:pathLst>
                </a:custGeom>
                <a:noFill/>
                <a:ln w="1905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72" name="Freeform 34"/>
                <p:cNvSpPr/>
                <p:nvPr/>
              </p:nvSpPr>
              <p:spPr bwMode="auto">
                <a:xfrm>
                  <a:off x="3634" y="1313"/>
                  <a:ext cx="84" cy="709"/>
                </a:xfrm>
                <a:custGeom>
                  <a:avLst/>
                  <a:gdLst>
                    <a:gd name="T0" fmla="*/ 0 w 84"/>
                    <a:gd name="T1" fmla="*/ 0 h 709"/>
                    <a:gd name="T2" fmla="*/ 7 w 84"/>
                    <a:gd name="T3" fmla="*/ 4 h 709"/>
                    <a:gd name="T4" fmla="*/ 12 w 84"/>
                    <a:gd name="T5" fmla="*/ 16 h 709"/>
                    <a:gd name="T6" fmla="*/ 13 w 84"/>
                    <a:gd name="T7" fmla="*/ 33 h 709"/>
                    <a:gd name="T8" fmla="*/ 15 w 84"/>
                    <a:gd name="T9" fmla="*/ 59 h 709"/>
                    <a:gd name="T10" fmla="*/ 42 w 84"/>
                    <a:gd name="T11" fmla="*/ 651 h 709"/>
                    <a:gd name="T12" fmla="*/ 44 w 84"/>
                    <a:gd name="T13" fmla="*/ 684 h 709"/>
                    <a:gd name="T14" fmla="*/ 46 w 84"/>
                    <a:gd name="T15" fmla="*/ 694 h 709"/>
                    <a:gd name="T16" fmla="*/ 52 w 84"/>
                    <a:gd name="T17" fmla="*/ 704 h 709"/>
                    <a:gd name="T18" fmla="*/ 56 w 84"/>
                    <a:gd name="T19" fmla="*/ 708 h 709"/>
                    <a:gd name="T20" fmla="*/ 62 w 84"/>
                    <a:gd name="T21" fmla="*/ 700 h 709"/>
                    <a:gd name="T22" fmla="*/ 65 w 84"/>
                    <a:gd name="T23" fmla="*/ 684 h 709"/>
                    <a:gd name="T24" fmla="*/ 83 w 84"/>
                    <a:gd name="T25" fmla="*/ 380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 h="709">
                      <a:moveTo>
                        <a:pt x="0" y="0"/>
                      </a:moveTo>
                      <a:lnTo>
                        <a:pt x="7" y="4"/>
                      </a:lnTo>
                      <a:lnTo>
                        <a:pt x="12" y="16"/>
                      </a:lnTo>
                      <a:lnTo>
                        <a:pt x="13" y="33"/>
                      </a:lnTo>
                      <a:lnTo>
                        <a:pt x="15" y="59"/>
                      </a:lnTo>
                      <a:lnTo>
                        <a:pt x="42" y="651"/>
                      </a:lnTo>
                      <a:lnTo>
                        <a:pt x="44" y="684"/>
                      </a:lnTo>
                      <a:lnTo>
                        <a:pt x="46" y="694"/>
                      </a:lnTo>
                      <a:lnTo>
                        <a:pt x="52" y="704"/>
                      </a:lnTo>
                      <a:lnTo>
                        <a:pt x="56" y="708"/>
                      </a:lnTo>
                      <a:lnTo>
                        <a:pt x="62" y="700"/>
                      </a:lnTo>
                      <a:lnTo>
                        <a:pt x="65" y="684"/>
                      </a:lnTo>
                      <a:lnTo>
                        <a:pt x="83" y="380"/>
                      </a:lnTo>
                    </a:path>
                  </a:pathLst>
                </a:custGeom>
                <a:noFill/>
                <a:ln w="1905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68" name="Group 35"/>
              <p:cNvGrpSpPr/>
              <p:nvPr/>
            </p:nvGrpSpPr>
            <p:grpSpPr bwMode="auto">
              <a:xfrm>
                <a:off x="3718" y="1309"/>
                <a:ext cx="119" cy="713"/>
                <a:chOff x="3718" y="1309"/>
                <a:chExt cx="119" cy="713"/>
              </a:xfrm>
            </p:grpSpPr>
            <p:sp>
              <p:nvSpPr>
                <p:cNvPr id="169" name="Freeform 36"/>
                <p:cNvSpPr/>
                <p:nvPr/>
              </p:nvSpPr>
              <p:spPr bwMode="auto">
                <a:xfrm>
                  <a:off x="3718" y="1309"/>
                  <a:ext cx="35" cy="363"/>
                </a:xfrm>
                <a:custGeom>
                  <a:avLst/>
                  <a:gdLst>
                    <a:gd name="T0" fmla="*/ 0 w 35"/>
                    <a:gd name="T1" fmla="*/ 362 h 363"/>
                    <a:gd name="T2" fmla="*/ 21 w 35"/>
                    <a:gd name="T3" fmla="*/ 54 h 363"/>
                    <a:gd name="T4" fmla="*/ 22 w 35"/>
                    <a:gd name="T5" fmla="*/ 38 h 363"/>
                    <a:gd name="T6" fmla="*/ 23 w 35"/>
                    <a:gd name="T7" fmla="*/ 25 h 363"/>
                    <a:gd name="T8" fmla="*/ 25 w 35"/>
                    <a:gd name="T9" fmla="*/ 15 h 363"/>
                    <a:gd name="T10" fmla="*/ 29 w 35"/>
                    <a:gd name="T11" fmla="*/ 6 h 363"/>
                    <a:gd name="T12" fmla="*/ 34 w 35"/>
                    <a:gd name="T13" fmla="*/ 0 h 363"/>
                  </a:gdLst>
                  <a:ahLst/>
                  <a:cxnLst>
                    <a:cxn ang="0">
                      <a:pos x="T0" y="T1"/>
                    </a:cxn>
                    <a:cxn ang="0">
                      <a:pos x="T2" y="T3"/>
                    </a:cxn>
                    <a:cxn ang="0">
                      <a:pos x="T4" y="T5"/>
                    </a:cxn>
                    <a:cxn ang="0">
                      <a:pos x="T6" y="T7"/>
                    </a:cxn>
                    <a:cxn ang="0">
                      <a:pos x="T8" y="T9"/>
                    </a:cxn>
                    <a:cxn ang="0">
                      <a:pos x="T10" y="T11"/>
                    </a:cxn>
                    <a:cxn ang="0">
                      <a:pos x="T12" y="T13"/>
                    </a:cxn>
                  </a:cxnLst>
                  <a:rect l="0" t="0" r="r" b="b"/>
                  <a:pathLst>
                    <a:path w="35" h="363">
                      <a:moveTo>
                        <a:pt x="0" y="362"/>
                      </a:moveTo>
                      <a:lnTo>
                        <a:pt x="21" y="54"/>
                      </a:lnTo>
                      <a:lnTo>
                        <a:pt x="22" y="38"/>
                      </a:lnTo>
                      <a:lnTo>
                        <a:pt x="23" y="25"/>
                      </a:lnTo>
                      <a:lnTo>
                        <a:pt x="25" y="15"/>
                      </a:lnTo>
                      <a:lnTo>
                        <a:pt x="29" y="6"/>
                      </a:lnTo>
                      <a:lnTo>
                        <a:pt x="34" y="0"/>
                      </a:lnTo>
                    </a:path>
                  </a:pathLst>
                </a:custGeom>
                <a:noFill/>
                <a:ln w="1905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70" name="Freeform 37"/>
                <p:cNvSpPr/>
                <p:nvPr/>
              </p:nvSpPr>
              <p:spPr bwMode="auto">
                <a:xfrm>
                  <a:off x="3753" y="1313"/>
                  <a:ext cx="84" cy="709"/>
                </a:xfrm>
                <a:custGeom>
                  <a:avLst/>
                  <a:gdLst>
                    <a:gd name="T0" fmla="*/ 0 w 84"/>
                    <a:gd name="T1" fmla="*/ 0 h 709"/>
                    <a:gd name="T2" fmla="*/ 7 w 84"/>
                    <a:gd name="T3" fmla="*/ 4 h 709"/>
                    <a:gd name="T4" fmla="*/ 12 w 84"/>
                    <a:gd name="T5" fmla="*/ 16 h 709"/>
                    <a:gd name="T6" fmla="*/ 13 w 84"/>
                    <a:gd name="T7" fmla="*/ 33 h 709"/>
                    <a:gd name="T8" fmla="*/ 15 w 84"/>
                    <a:gd name="T9" fmla="*/ 59 h 709"/>
                    <a:gd name="T10" fmla="*/ 42 w 84"/>
                    <a:gd name="T11" fmla="*/ 651 h 709"/>
                    <a:gd name="T12" fmla="*/ 44 w 84"/>
                    <a:gd name="T13" fmla="*/ 684 h 709"/>
                    <a:gd name="T14" fmla="*/ 46 w 84"/>
                    <a:gd name="T15" fmla="*/ 694 h 709"/>
                    <a:gd name="T16" fmla="*/ 52 w 84"/>
                    <a:gd name="T17" fmla="*/ 704 h 709"/>
                    <a:gd name="T18" fmla="*/ 56 w 84"/>
                    <a:gd name="T19" fmla="*/ 708 h 709"/>
                    <a:gd name="T20" fmla="*/ 62 w 84"/>
                    <a:gd name="T21" fmla="*/ 700 h 709"/>
                    <a:gd name="T22" fmla="*/ 65 w 84"/>
                    <a:gd name="T23" fmla="*/ 684 h 709"/>
                    <a:gd name="T24" fmla="*/ 83 w 84"/>
                    <a:gd name="T25" fmla="*/ 380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 h="709">
                      <a:moveTo>
                        <a:pt x="0" y="0"/>
                      </a:moveTo>
                      <a:lnTo>
                        <a:pt x="7" y="4"/>
                      </a:lnTo>
                      <a:lnTo>
                        <a:pt x="12" y="16"/>
                      </a:lnTo>
                      <a:lnTo>
                        <a:pt x="13" y="33"/>
                      </a:lnTo>
                      <a:lnTo>
                        <a:pt x="15" y="59"/>
                      </a:lnTo>
                      <a:lnTo>
                        <a:pt x="42" y="651"/>
                      </a:lnTo>
                      <a:lnTo>
                        <a:pt x="44" y="684"/>
                      </a:lnTo>
                      <a:lnTo>
                        <a:pt x="46" y="694"/>
                      </a:lnTo>
                      <a:lnTo>
                        <a:pt x="52" y="704"/>
                      </a:lnTo>
                      <a:lnTo>
                        <a:pt x="56" y="708"/>
                      </a:lnTo>
                      <a:lnTo>
                        <a:pt x="62" y="700"/>
                      </a:lnTo>
                      <a:lnTo>
                        <a:pt x="65" y="684"/>
                      </a:lnTo>
                      <a:lnTo>
                        <a:pt x="83" y="380"/>
                      </a:lnTo>
                    </a:path>
                  </a:pathLst>
                </a:custGeom>
                <a:noFill/>
                <a:ln w="1905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46" name="Freeform 38"/>
            <p:cNvSpPr/>
            <p:nvPr/>
          </p:nvSpPr>
          <p:spPr bwMode="auto">
            <a:xfrm>
              <a:off x="2138" y="321"/>
              <a:ext cx="23" cy="133"/>
            </a:xfrm>
            <a:custGeom>
              <a:avLst/>
              <a:gdLst>
                <a:gd name="T0" fmla="*/ 0 w 33"/>
                <a:gd name="T1" fmla="*/ 362 h 363"/>
                <a:gd name="T2" fmla="*/ 20 w 33"/>
                <a:gd name="T3" fmla="*/ 54 h 363"/>
                <a:gd name="T4" fmla="*/ 21 w 33"/>
                <a:gd name="T5" fmla="*/ 38 h 363"/>
                <a:gd name="T6" fmla="*/ 22 w 33"/>
                <a:gd name="T7" fmla="*/ 25 h 363"/>
                <a:gd name="T8" fmla="*/ 24 w 33"/>
                <a:gd name="T9" fmla="*/ 15 h 363"/>
                <a:gd name="T10" fmla="*/ 27 w 33"/>
                <a:gd name="T11" fmla="*/ 6 h 363"/>
                <a:gd name="T12" fmla="*/ 32 w 33"/>
                <a:gd name="T13" fmla="*/ 0 h 363"/>
              </a:gdLst>
              <a:ahLst/>
              <a:cxnLst>
                <a:cxn ang="0">
                  <a:pos x="T0" y="T1"/>
                </a:cxn>
                <a:cxn ang="0">
                  <a:pos x="T2" y="T3"/>
                </a:cxn>
                <a:cxn ang="0">
                  <a:pos x="T4" y="T5"/>
                </a:cxn>
                <a:cxn ang="0">
                  <a:pos x="T6" y="T7"/>
                </a:cxn>
                <a:cxn ang="0">
                  <a:pos x="T8" y="T9"/>
                </a:cxn>
                <a:cxn ang="0">
                  <a:pos x="T10" y="T11"/>
                </a:cxn>
                <a:cxn ang="0">
                  <a:pos x="T12" y="T13"/>
                </a:cxn>
              </a:cxnLst>
              <a:rect l="0" t="0" r="r" b="b"/>
              <a:pathLst>
                <a:path w="33" h="363">
                  <a:moveTo>
                    <a:pt x="0" y="362"/>
                  </a:moveTo>
                  <a:lnTo>
                    <a:pt x="20" y="54"/>
                  </a:lnTo>
                  <a:lnTo>
                    <a:pt x="21" y="38"/>
                  </a:lnTo>
                  <a:lnTo>
                    <a:pt x="22" y="25"/>
                  </a:lnTo>
                  <a:lnTo>
                    <a:pt x="24" y="15"/>
                  </a:lnTo>
                  <a:lnTo>
                    <a:pt x="27" y="6"/>
                  </a:lnTo>
                  <a:lnTo>
                    <a:pt x="32" y="0"/>
                  </a:lnTo>
                </a:path>
              </a:pathLst>
            </a:custGeom>
            <a:noFill/>
            <a:ln w="1905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7" name="Freeform 39"/>
            <p:cNvSpPr/>
            <p:nvPr/>
          </p:nvSpPr>
          <p:spPr bwMode="auto">
            <a:xfrm>
              <a:off x="2161" y="322"/>
              <a:ext cx="62" cy="259"/>
            </a:xfrm>
            <a:custGeom>
              <a:avLst/>
              <a:gdLst>
                <a:gd name="T0" fmla="*/ 0 w 87"/>
                <a:gd name="T1" fmla="*/ 0 h 530"/>
                <a:gd name="T2" fmla="*/ 7 w 87"/>
                <a:gd name="T3" fmla="*/ 3 h 530"/>
                <a:gd name="T4" fmla="*/ 12 w 87"/>
                <a:gd name="T5" fmla="*/ 12 h 530"/>
                <a:gd name="T6" fmla="*/ 14 w 87"/>
                <a:gd name="T7" fmla="*/ 25 h 530"/>
                <a:gd name="T8" fmla="*/ 15 w 87"/>
                <a:gd name="T9" fmla="*/ 44 h 530"/>
                <a:gd name="T10" fmla="*/ 43 w 87"/>
                <a:gd name="T11" fmla="*/ 488 h 530"/>
                <a:gd name="T12" fmla="*/ 45 w 87"/>
                <a:gd name="T13" fmla="*/ 512 h 530"/>
                <a:gd name="T14" fmla="*/ 47 w 87"/>
                <a:gd name="T15" fmla="*/ 520 h 530"/>
                <a:gd name="T16" fmla="*/ 53 w 87"/>
                <a:gd name="T17" fmla="*/ 527 h 530"/>
                <a:gd name="T18" fmla="*/ 57 w 87"/>
                <a:gd name="T19" fmla="*/ 530 h 530"/>
                <a:gd name="T20" fmla="*/ 63 w 87"/>
                <a:gd name="T21" fmla="*/ 524 h 530"/>
                <a:gd name="T22" fmla="*/ 67 w 87"/>
                <a:gd name="T23" fmla="*/ 512 h 530"/>
                <a:gd name="T24" fmla="*/ 87 w 87"/>
                <a:gd name="T25" fmla="*/ 265 h 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7" h="530">
                  <a:moveTo>
                    <a:pt x="0" y="0"/>
                  </a:moveTo>
                  <a:lnTo>
                    <a:pt x="7" y="3"/>
                  </a:lnTo>
                  <a:lnTo>
                    <a:pt x="12" y="12"/>
                  </a:lnTo>
                  <a:lnTo>
                    <a:pt x="14" y="25"/>
                  </a:lnTo>
                  <a:lnTo>
                    <a:pt x="15" y="44"/>
                  </a:lnTo>
                  <a:lnTo>
                    <a:pt x="43" y="488"/>
                  </a:lnTo>
                  <a:lnTo>
                    <a:pt x="45" y="512"/>
                  </a:lnTo>
                  <a:lnTo>
                    <a:pt x="47" y="520"/>
                  </a:lnTo>
                  <a:lnTo>
                    <a:pt x="53" y="527"/>
                  </a:lnTo>
                  <a:lnTo>
                    <a:pt x="57" y="530"/>
                  </a:lnTo>
                  <a:lnTo>
                    <a:pt x="63" y="524"/>
                  </a:lnTo>
                  <a:lnTo>
                    <a:pt x="67" y="512"/>
                  </a:lnTo>
                  <a:lnTo>
                    <a:pt x="87" y="265"/>
                  </a:lnTo>
                </a:path>
              </a:pathLst>
            </a:custGeom>
            <a:noFill/>
            <a:ln w="1905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8" name="Freeform 40"/>
            <p:cNvSpPr/>
            <p:nvPr/>
          </p:nvSpPr>
          <p:spPr bwMode="auto">
            <a:xfrm>
              <a:off x="2222" y="321"/>
              <a:ext cx="23" cy="133"/>
            </a:xfrm>
            <a:custGeom>
              <a:avLst/>
              <a:gdLst>
                <a:gd name="T0" fmla="*/ 0 w 32"/>
                <a:gd name="T1" fmla="*/ 362 h 363"/>
                <a:gd name="T2" fmla="*/ 19 w 32"/>
                <a:gd name="T3" fmla="*/ 54 h 363"/>
                <a:gd name="T4" fmla="*/ 20 w 32"/>
                <a:gd name="T5" fmla="*/ 38 h 363"/>
                <a:gd name="T6" fmla="*/ 21 w 32"/>
                <a:gd name="T7" fmla="*/ 25 h 363"/>
                <a:gd name="T8" fmla="*/ 23 w 32"/>
                <a:gd name="T9" fmla="*/ 15 h 363"/>
                <a:gd name="T10" fmla="*/ 27 w 32"/>
                <a:gd name="T11" fmla="*/ 6 h 363"/>
                <a:gd name="T12" fmla="*/ 31 w 32"/>
                <a:gd name="T13" fmla="*/ 0 h 363"/>
              </a:gdLst>
              <a:ahLst/>
              <a:cxnLst>
                <a:cxn ang="0">
                  <a:pos x="T0" y="T1"/>
                </a:cxn>
                <a:cxn ang="0">
                  <a:pos x="T2" y="T3"/>
                </a:cxn>
                <a:cxn ang="0">
                  <a:pos x="T4" y="T5"/>
                </a:cxn>
                <a:cxn ang="0">
                  <a:pos x="T6" y="T7"/>
                </a:cxn>
                <a:cxn ang="0">
                  <a:pos x="T8" y="T9"/>
                </a:cxn>
                <a:cxn ang="0">
                  <a:pos x="T10" y="T11"/>
                </a:cxn>
                <a:cxn ang="0">
                  <a:pos x="T12" y="T13"/>
                </a:cxn>
              </a:cxnLst>
              <a:rect l="0" t="0" r="r" b="b"/>
              <a:pathLst>
                <a:path w="32" h="363">
                  <a:moveTo>
                    <a:pt x="0" y="362"/>
                  </a:moveTo>
                  <a:lnTo>
                    <a:pt x="19" y="54"/>
                  </a:lnTo>
                  <a:lnTo>
                    <a:pt x="20" y="38"/>
                  </a:lnTo>
                  <a:lnTo>
                    <a:pt x="21" y="25"/>
                  </a:lnTo>
                  <a:lnTo>
                    <a:pt x="23" y="15"/>
                  </a:lnTo>
                  <a:lnTo>
                    <a:pt x="27" y="6"/>
                  </a:lnTo>
                  <a:lnTo>
                    <a:pt x="31" y="0"/>
                  </a:lnTo>
                </a:path>
              </a:pathLst>
            </a:custGeom>
            <a:noFill/>
            <a:ln w="1905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9" name="Freeform 41"/>
            <p:cNvSpPr/>
            <p:nvPr/>
          </p:nvSpPr>
          <p:spPr bwMode="auto">
            <a:xfrm>
              <a:off x="2245" y="322"/>
              <a:ext cx="61" cy="259"/>
            </a:xfrm>
            <a:custGeom>
              <a:avLst/>
              <a:gdLst>
                <a:gd name="T0" fmla="*/ 0 w 86"/>
                <a:gd name="T1" fmla="*/ 0 h 530"/>
                <a:gd name="T2" fmla="*/ 7 w 86"/>
                <a:gd name="T3" fmla="*/ 3 h 530"/>
                <a:gd name="T4" fmla="*/ 12 w 86"/>
                <a:gd name="T5" fmla="*/ 12 h 530"/>
                <a:gd name="T6" fmla="*/ 14 w 86"/>
                <a:gd name="T7" fmla="*/ 25 h 530"/>
                <a:gd name="T8" fmla="*/ 15 w 86"/>
                <a:gd name="T9" fmla="*/ 44 h 530"/>
                <a:gd name="T10" fmla="*/ 43 w 86"/>
                <a:gd name="T11" fmla="*/ 488 h 530"/>
                <a:gd name="T12" fmla="*/ 45 w 86"/>
                <a:gd name="T13" fmla="*/ 512 h 530"/>
                <a:gd name="T14" fmla="*/ 47 w 86"/>
                <a:gd name="T15" fmla="*/ 520 h 530"/>
                <a:gd name="T16" fmla="*/ 53 w 86"/>
                <a:gd name="T17" fmla="*/ 527 h 530"/>
                <a:gd name="T18" fmla="*/ 57 w 86"/>
                <a:gd name="T19" fmla="*/ 530 h 530"/>
                <a:gd name="T20" fmla="*/ 63 w 86"/>
                <a:gd name="T21" fmla="*/ 524 h 530"/>
                <a:gd name="T22" fmla="*/ 67 w 86"/>
                <a:gd name="T23" fmla="*/ 512 h 530"/>
                <a:gd name="T24" fmla="*/ 86 w 86"/>
                <a:gd name="T25" fmla="*/ 274 h 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 h="530">
                  <a:moveTo>
                    <a:pt x="0" y="0"/>
                  </a:moveTo>
                  <a:lnTo>
                    <a:pt x="7" y="3"/>
                  </a:lnTo>
                  <a:lnTo>
                    <a:pt x="12" y="12"/>
                  </a:lnTo>
                  <a:lnTo>
                    <a:pt x="14" y="25"/>
                  </a:lnTo>
                  <a:lnTo>
                    <a:pt x="15" y="44"/>
                  </a:lnTo>
                  <a:lnTo>
                    <a:pt x="43" y="488"/>
                  </a:lnTo>
                  <a:lnTo>
                    <a:pt x="45" y="512"/>
                  </a:lnTo>
                  <a:lnTo>
                    <a:pt x="47" y="520"/>
                  </a:lnTo>
                  <a:lnTo>
                    <a:pt x="53" y="527"/>
                  </a:lnTo>
                  <a:lnTo>
                    <a:pt x="57" y="530"/>
                  </a:lnTo>
                  <a:lnTo>
                    <a:pt x="63" y="524"/>
                  </a:lnTo>
                  <a:lnTo>
                    <a:pt x="67" y="512"/>
                  </a:lnTo>
                  <a:lnTo>
                    <a:pt x="86" y="274"/>
                  </a:lnTo>
                </a:path>
              </a:pathLst>
            </a:custGeom>
            <a:noFill/>
            <a:ln w="1905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50" name="Group 42"/>
            <p:cNvGrpSpPr/>
            <p:nvPr/>
          </p:nvGrpSpPr>
          <p:grpSpPr bwMode="auto">
            <a:xfrm>
              <a:off x="2306" y="319"/>
              <a:ext cx="83" cy="261"/>
              <a:chOff x="3117" y="1309"/>
              <a:chExt cx="117" cy="713"/>
            </a:xfrm>
          </p:grpSpPr>
          <p:sp>
            <p:nvSpPr>
              <p:cNvPr id="165" name="Freeform 43"/>
              <p:cNvSpPr/>
              <p:nvPr/>
            </p:nvSpPr>
            <p:spPr bwMode="auto">
              <a:xfrm>
                <a:off x="3117" y="1309"/>
                <a:ext cx="33" cy="363"/>
              </a:xfrm>
              <a:custGeom>
                <a:avLst/>
                <a:gdLst>
                  <a:gd name="T0" fmla="*/ 0 w 33"/>
                  <a:gd name="T1" fmla="*/ 362 h 363"/>
                  <a:gd name="T2" fmla="*/ 20 w 33"/>
                  <a:gd name="T3" fmla="*/ 54 h 363"/>
                  <a:gd name="T4" fmla="*/ 21 w 33"/>
                  <a:gd name="T5" fmla="*/ 38 h 363"/>
                  <a:gd name="T6" fmla="*/ 22 w 33"/>
                  <a:gd name="T7" fmla="*/ 25 h 363"/>
                  <a:gd name="T8" fmla="*/ 24 w 33"/>
                  <a:gd name="T9" fmla="*/ 15 h 363"/>
                  <a:gd name="T10" fmla="*/ 27 w 33"/>
                  <a:gd name="T11" fmla="*/ 6 h 363"/>
                  <a:gd name="T12" fmla="*/ 32 w 33"/>
                  <a:gd name="T13" fmla="*/ 0 h 363"/>
                </a:gdLst>
                <a:ahLst/>
                <a:cxnLst>
                  <a:cxn ang="0">
                    <a:pos x="T0" y="T1"/>
                  </a:cxn>
                  <a:cxn ang="0">
                    <a:pos x="T2" y="T3"/>
                  </a:cxn>
                  <a:cxn ang="0">
                    <a:pos x="T4" y="T5"/>
                  </a:cxn>
                  <a:cxn ang="0">
                    <a:pos x="T6" y="T7"/>
                  </a:cxn>
                  <a:cxn ang="0">
                    <a:pos x="T8" y="T9"/>
                  </a:cxn>
                  <a:cxn ang="0">
                    <a:pos x="T10" y="T11"/>
                  </a:cxn>
                  <a:cxn ang="0">
                    <a:pos x="T12" y="T13"/>
                  </a:cxn>
                </a:cxnLst>
                <a:rect l="0" t="0" r="r" b="b"/>
                <a:pathLst>
                  <a:path w="33" h="363">
                    <a:moveTo>
                      <a:pt x="0" y="362"/>
                    </a:moveTo>
                    <a:lnTo>
                      <a:pt x="20" y="54"/>
                    </a:lnTo>
                    <a:lnTo>
                      <a:pt x="21" y="38"/>
                    </a:lnTo>
                    <a:lnTo>
                      <a:pt x="22" y="25"/>
                    </a:lnTo>
                    <a:lnTo>
                      <a:pt x="24" y="15"/>
                    </a:lnTo>
                    <a:lnTo>
                      <a:pt x="27" y="6"/>
                    </a:lnTo>
                    <a:lnTo>
                      <a:pt x="32" y="0"/>
                    </a:lnTo>
                  </a:path>
                </a:pathLst>
              </a:custGeom>
              <a:noFill/>
              <a:ln w="1905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6" name="Freeform 44"/>
              <p:cNvSpPr/>
              <p:nvPr/>
            </p:nvSpPr>
            <p:spPr bwMode="auto">
              <a:xfrm>
                <a:off x="3150" y="1313"/>
                <a:ext cx="84" cy="709"/>
              </a:xfrm>
              <a:custGeom>
                <a:avLst/>
                <a:gdLst>
                  <a:gd name="T0" fmla="*/ 0 w 84"/>
                  <a:gd name="T1" fmla="*/ 0 h 709"/>
                  <a:gd name="T2" fmla="*/ 7 w 84"/>
                  <a:gd name="T3" fmla="*/ 4 h 709"/>
                  <a:gd name="T4" fmla="*/ 12 w 84"/>
                  <a:gd name="T5" fmla="*/ 16 h 709"/>
                  <a:gd name="T6" fmla="*/ 13 w 84"/>
                  <a:gd name="T7" fmla="*/ 33 h 709"/>
                  <a:gd name="T8" fmla="*/ 15 w 84"/>
                  <a:gd name="T9" fmla="*/ 59 h 709"/>
                  <a:gd name="T10" fmla="*/ 42 w 84"/>
                  <a:gd name="T11" fmla="*/ 651 h 709"/>
                  <a:gd name="T12" fmla="*/ 44 w 84"/>
                  <a:gd name="T13" fmla="*/ 684 h 709"/>
                  <a:gd name="T14" fmla="*/ 46 w 84"/>
                  <a:gd name="T15" fmla="*/ 694 h 709"/>
                  <a:gd name="T16" fmla="*/ 52 w 84"/>
                  <a:gd name="T17" fmla="*/ 704 h 709"/>
                  <a:gd name="T18" fmla="*/ 56 w 84"/>
                  <a:gd name="T19" fmla="*/ 708 h 709"/>
                  <a:gd name="T20" fmla="*/ 62 w 84"/>
                  <a:gd name="T21" fmla="*/ 700 h 709"/>
                  <a:gd name="T22" fmla="*/ 65 w 84"/>
                  <a:gd name="T23" fmla="*/ 684 h 709"/>
                  <a:gd name="T24" fmla="*/ 83 w 84"/>
                  <a:gd name="T25" fmla="*/ 380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 h="709">
                    <a:moveTo>
                      <a:pt x="0" y="0"/>
                    </a:moveTo>
                    <a:lnTo>
                      <a:pt x="7" y="4"/>
                    </a:lnTo>
                    <a:lnTo>
                      <a:pt x="12" y="16"/>
                    </a:lnTo>
                    <a:lnTo>
                      <a:pt x="13" y="33"/>
                    </a:lnTo>
                    <a:lnTo>
                      <a:pt x="15" y="59"/>
                    </a:lnTo>
                    <a:lnTo>
                      <a:pt x="42" y="651"/>
                    </a:lnTo>
                    <a:lnTo>
                      <a:pt x="44" y="684"/>
                    </a:lnTo>
                    <a:lnTo>
                      <a:pt x="46" y="694"/>
                    </a:lnTo>
                    <a:lnTo>
                      <a:pt x="52" y="704"/>
                    </a:lnTo>
                    <a:lnTo>
                      <a:pt x="56" y="708"/>
                    </a:lnTo>
                    <a:lnTo>
                      <a:pt x="62" y="700"/>
                    </a:lnTo>
                    <a:lnTo>
                      <a:pt x="65" y="684"/>
                    </a:lnTo>
                    <a:lnTo>
                      <a:pt x="83" y="380"/>
                    </a:lnTo>
                  </a:path>
                </a:pathLst>
              </a:custGeom>
              <a:noFill/>
              <a:ln w="1905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51" name="Freeform 45"/>
            <p:cNvSpPr/>
            <p:nvPr/>
          </p:nvSpPr>
          <p:spPr bwMode="auto">
            <a:xfrm>
              <a:off x="2389" y="319"/>
              <a:ext cx="25" cy="133"/>
            </a:xfrm>
            <a:custGeom>
              <a:avLst/>
              <a:gdLst>
                <a:gd name="T0" fmla="*/ 0 w 35"/>
                <a:gd name="T1" fmla="*/ 362 h 363"/>
                <a:gd name="T2" fmla="*/ 21 w 35"/>
                <a:gd name="T3" fmla="*/ 54 h 363"/>
                <a:gd name="T4" fmla="*/ 22 w 35"/>
                <a:gd name="T5" fmla="*/ 38 h 363"/>
                <a:gd name="T6" fmla="*/ 23 w 35"/>
                <a:gd name="T7" fmla="*/ 25 h 363"/>
                <a:gd name="T8" fmla="*/ 25 w 35"/>
                <a:gd name="T9" fmla="*/ 15 h 363"/>
                <a:gd name="T10" fmla="*/ 29 w 35"/>
                <a:gd name="T11" fmla="*/ 6 h 363"/>
                <a:gd name="T12" fmla="*/ 34 w 35"/>
                <a:gd name="T13" fmla="*/ 0 h 363"/>
              </a:gdLst>
              <a:ahLst/>
              <a:cxnLst>
                <a:cxn ang="0">
                  <a:pos x="T0" y="T1"/>
                </a:cxn>
                <a:cxn ang="0">
                  <a:pos x="T2" y="T3"/>
                </a:cxn>
                <a:cxn ang="0">
                  <a:pos x="T4" y="T5"/>
                </a:cxn>
                <a:cxn ang="0">
                  <a:pos x="T6" y="T7"/>
                </a:cxn>
                <a:cxn ang="0">
                  <a:pos x="T8" y="T9"/>
                </a:cxn>
                <a:cxn ang="0">
                  <a:pos x="T10" y="T11"/>
                </a:cxn>
                <a:cxn ang="0">
                  <a:pos x="T12" y="T13"/>
                </a:cxn>
              </a:cxnLst>
              <a:rect l="0" t="0" r="r" b="b"/>
              <a:pathLst>
                <a:path w="35" h="363">
                  <a:moveTo>
                    <a:pt x="0" y="362"/>
                  </a:moveTo>
                  <a:lnTo>
                    <a:pt x="21" y="54"/>
                  </a:lnTo>
                  <a:lnTo>
                    <a:pt x="22" y="38"/>
                  </a:lnTo>
                  <a:lnTo>
                    <a:pt x="23" y="25"/>
                  </a:lnTo>
                  <a:lnTo>
                    <a:pt x="25" y="15"/>
                  </a:lnTo>
                  <a:lnTo>
                    <a:pt x="29" y="6"/>
                  </a:lnTo>
                  <a:lnTo>
                    <a:pt x="34" y="0"/>
                  </a:lnTo>
                </a:path>
              </a:pathLst>
            </a:custGeom>
            <a:noFill/>
            <a:ln w="1905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2" name="Freeform 46"/>
            <p:cNvSpPr/>
            <p:nvPr/>
          </p:nvSpPr>
          <p:spPr bwMode="auto">
            <a:xfrm>
              <a:off x="2414" y="320"/>
              <a:ext cx="65" cy="259"/>
            </a:xfrm>
            <a:custGeom>
              <a:avLst/>
              <a:gdLst>
                <a:gd name="T0" fmla="*/ 0 w 91"/>
                <a:gd name="T1" fmla="*/ 0 h 530"/>
                <a:gd name="T2" fmla="*/ 7 w 91"/>
                <a:gd name="T3" fmla="*/ 3 h 530"/>
                <a:gd name="T4" fmla="*/ 12 w 91"/>
                <a:gd name="T5" fmla="*/ 12 h 530"/>
                <a:gd name="T6" fmla="*/ 13 w 91"/>
                <a:gd name="T7" fmla="*/ 25 h 530"/>
                <a:gd name="T8" fmla="*/ 15 w 91"/>
                <a:gd name="T9" fmla="*/ 44 h 530"/>
                <a:gd name="T10" fmla="*/ 42 w 91"/>
                <a:gd name="T11" fmla="*/ 488 h 530"/>
                <a:gd name="T12" fmla="*/ 44 w 91"/>
                <a:gd name="T13" fmla="*/ 512 h 530"/>
                <a:gd name="T14" fmla="*/ 46 w 91"/>
                <a:gd name="T15" fmla="*/ 520 h 530"/>
                <a:gd name="T16" fmla="*/ 52 w 91"/>
                <a:gd name="T17" fmla="*/ 527 h 530"/>
                <a:gd name="T18" fmla="*/ 56 w 91"/>
                <a:gd name="T19" fmla="*/ 530 h 530"/>
                <a:gd name="T20" fmla="*/ 62 w 91"/>
                <a:gd name="T21" fmla="*/ 524 h 530"/>
                <a:gd name="T22" fmla="*/ 65 w 91"/>
                <a:gd name="T23" fmla="*/ 512 h 530"/>
                <a:gd name="T24" fmla="*/ 91 w 91"/>
                <a:gd name="T25" fmla="*/ 281 h 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530">
                  <a:moveTo>
                    <a:pt x="0" y="0"/>
                  </a:moveTo>
                  <a:lnTo>
                    <a:pt x="7" y="3"/>
                  </a:lnTo>
                  <a:lnTo>
                    <a:pt x="12" y="12"/>
                  </a:lnTo>
                  <a:lnTo>
                    <a:pt x="13" y="25"/>
                  </a:lnTo>
                  <a:lnTo>
                    <a:pt x="15" y="44"/>
                  </a:lnTo>
                  <a:lnTo>
                    <a:pt x="42" y="488"/>
                  </a:lnTo>
                  <a:lnTo>
                    <a:pt x="44" y="512"/>
                  </a:lnTo>
                  <a:lnTo>
                    <a:pt x="46" y="520"/>
                  </a:lnTo>
                  <a:lnTo>
                    <a:pt x="52" y="527"/>
                  </a:lnTo>
                  <a:lnTo>
                    <a:pt x="56" y="530"/>
                  </a:lnTo>
                  <a:lnTo>
                    <a:pt x="62" y="524"/>
                  </a:lnTo>
                  <a:lnTo>
                    <a:pt x="65" y="512"/>
                  </a:lnTo>
                  <a:lnTo>
                    <a:pt x="91" y="281"/>
                  </a:lnTo>
                </a:path>
              </a:pathLst>
            </a:custGeom>
            <a:noFill/>
            <a:ln w="1905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53" name="Group 158"/>
            <p:cNvGrpSpPr/>
            <p:nvPr/>
          </p:nvGrpSpPr>
          <p:grpSpPr bwMode="auto">
            <a:xfrm>
              <a:off x="1114" y="321"/>
              <a:ext cx="338" cy="260"/>
              <a:chOff x="1439" y="1316"/>
              <a:chExt cx="476" cy="711"/>
            </a:xfrm>
          </p:grpSpPr>
          <p:grpSp>
            <p:nvGrpSpPr>
              <p:cNvPr id="154" name="Group 159"/>
              <p:cNvGrpSpPr/>
              <p:nvPr/>
            </p:nvGrpSpPr>
            <p:grpSpPr bwMode="auto">
              <a:xfrm>
                <a:off x="1439" y="1316"/>
                <a:ext cx="239" cy="711"/>
                <a:chOff x="1439" y="1316"/>
                <a:chExt cx="239" cy="711"/>
              </a:xfrm>
            </p:grpSpPr>
            <p:sp>
              <p:nvSpPr>
                <p:cNvPr id="161" name="Freeform 160"/>
                <p:cNvSpPr/>
                <p:nvPr/>
              </p:nvSpPr>
              <p:spPr bwMode="auto">
                <a:xfrm>
                  <a:off x="1439" y="1317"/>
                  <a:ext cx="32" cy="363"/>
                </a:xfrm>
                <a:custGeom>
                  <a:avLst/>
                  <a:gdLst>
                    <a:gd name="T0" fmla="*/ 0 w 32"/>
                    <a:gd name="T1" fmla="*/ 362 h 363"/>
                    <a:gd name="T2" fmla="*/ 19 w 32"/>
                    <a:gd name="T3" fmla="*/ 54 h 363"/>
                    <a:gd name="T4" fmla="*/ 20 w 32"/>
                    <a:gd name="T5" fmla="*/ 38 h 363"/>
                    <a:gd name="T6" fmla="*/ 21 w 32"/>
                    <a:gd name="T7" fmla="*/ 25 h 363"/>
                    <a:gd name="T8" fmla="*/ 23 w 32"/>
                    <a:gd name="T9" fmla="*/ 15 h 363"/>
                    <a:gd name="T10" fmla="*/ 27 w 32"/>
                    <a:gd name="T11" fmla="*/ 6 h 363"/>
                    <a:gd name="T12" fmla="*/ 31 w 32"/>
                    <a:gd name="T13" fmla="*/ 0 h 363"/>
                  </a:gdLst>
                  <a:ahLst/>
                  <a:cxnLst>
                    <a:cxn ang="0">
                      <a:pos x="T0" y="T1"/>
                    </a:cxn>
                    <a:cxn ang="0">
                      <a:pos x="T2" y="T3"/>
                    </a:cxn>
                    <a:cxn ang="0">
                      <a:pos x="T4" y="T5"/>
                    </a:cxn>
                    <a:cxn ang="0">
                      <a:pos x="T6" y="T7"/>
                    </a:cxn>
                    <a:cxn ang="0">
                      <a:pos x="T8" y="T9"/>
                    </a:cxn>
                    <a:cxn ang="0">
                      <a:pos x="T10" y="T11"/>
                    </a:cxn>
                    <a:cxn ang="0">
                      <a:pos x="T12" y="T13"/>
                    </a:cxn>
                  </a:cxnLst>
                  <a:rect l="0" t="0" r="r" b="b"/>
                  <a:pathLst>
                    <a:path w="32" h="363">
                      <a:moveTo>
                        <a:pt x="0" y="362"/>
                      </a:moveTo>
                      <a:lnTo>
                        <a:pt x="19" y="54"/>
                      </a:lnTo>
                      <a:lnTo>
                        <a:pt x="20" y="38"/>
                      </a:lnTo>
                      <a:lnTo>
                        <a:pt x="21" y="25"/>
                      </a:lnTo>
                      <a:lnTo>
                        <a:pt x="23" y="15"/>
                      </a:lnTo>
                      <a:lnTo>
                        <a:pt x="27" y="6"/>
                      </a:lnTo>
                      <a:lnTo>
                        <a:pt x="31" y="0"/>
                      </a:lnTo>
                    </a:path>
                  </a:pathLst>
                </a:custGeom>
                <a:noFill/>
                <a:ln w="1905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2" name="Freeform 161"/>
                <p:cNvSpPr/>
                <p:nvPr/>
              </p:nvSpPr>
              <p:spPr bwMode="auto">
                <a:xfrm>
                  <a:off x="1472" y="1316"/>
                  <a:ext cx="86" cy="711"/>
                </a:xfrm>
                <a:custGeom>
                  <a:avLst/>
                  <a:gdLst>
                    <a:gd name="T0" fmla="*/ 0 w 86"/>
                    <a:gd name="T1" fmla="*/ 0 h 711"/>
                    <a:gd name="T2" fmla="*/ 7 w 86"/>
                    <a:gd name="T3" fmla="*/ 4 h 711"/>
                    <a:gd name="T4" fmla="*/ 12 w 86"/>
                    <a:gd name="T5" fmla="*/ 16 h 711"/>
                    <a:gd name="T6" fmla="*/ 14 w 86"/>
                    <a:gd name="T7" fmla="*/ 33 h 711"/>
                    <a:gd name="T8" fmla="*/ 15 w 86"/>
                    <a:gd name="T9" fmla="*/ 59 h 711"/>
                    <a:gd name="T10" fmla="*/ 43 w 86"/>
                    <a:gd name="T11" fmla="*/ 653 h 711"/>
                    <a:gd name="T12" fmla="*/ 45 w 86"/>
                    <a:gd name="T13" fmla="*/ 686 h 711"/>
                    <a:gd name="T14" fmla="*/ 47 w 86"/>
                    <a:gd name="T15" fmla="*/ 696 h 711"/>
                    <a:gd name="T16" fmla="*/ 53 w 86"/>
                    <a:gd name="T17" fmla="*/ 706 h 711"/>
                    <a:gd name="T18" fmla="*/ 57 w 86"/>
                    <a:gd name="T19" fmla="*/ 710 h 711"/>
                    <a:gd name="T20" fmla="*/ 63 w 86"/>
                    <a:gd name="T21" fmla="*/ 702 h 711"/>
                    <a:gd name="T22" fmla="*/ 67 w 86"/>
                    <a:gd name="T23" fmla="*/ 686 h 711"/>
                    <a:gd name="T24" fmla="*/ 85 w 86"/>
                    <a:gd name="T25" fmla="*/ 381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 h="711">
                      <a:moveTo>
                        <a:pt x="0" y="0"/>
                      </a:moveTo>
                      <a:lnTo>
                        <a:pt x="7" y="4"/>
                      </a:lnTo>
                      <a:lnTo>
                        <a:pt x="12" y="16"/>
                      </a:lnTo>
                      <a:lnTo>
                        <a:pt x="14" y="33"/>
                      </a:lnTo>
                      <a:lnTo>
                        <a:pt x="15" y="59"/>
                      </a:lnTo>
                      <a:lnTo>
                        <a:pt x="43" y="653"/>
                      </a:lnTo>
                      <a:lnTo>
                        <a:pt x="45" y="686"/>
                      </a:lnTo>
                      <a:lnTo>
                        <a:pt x="47" y="696"/>
                      </a:lnTo>
                      <a:lnTo>
                        <a:pt x="53" y="706"/>
                      </a:lnTo>
                      <a:lnTo>
                        <a:pt x="57" y="710"/>
                      </a:lnTo>
                      <a:lnTo>
                        <a:pt x="63" y="702"/>
                      </a:lnTo>
                      <a:lnTo>
                        <a:pt x="67" y="686"/>
                      </a:lnTo>
                      <a:lnTo>
                        <a:pt x="85" y="381"/>
                      </a:lnTo>
                    </a:path>
                  </a:pathLst>
                </a:custGeom>
                <a:noFill/>
                <a:ln w="1905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3" name="Freeform 162"/>
                <p:cNvSpPr/>
                <p:nvPr/>
              </p:nvSpPr>
              <p:spPr bwMode="auto">
                <a:xfrm>
                  <a:off x="1558" y="1323"/>
                  <a:ext cx="34" cy="363"/>
                </a:xfrm>
                <a:custGeom>
                  <a:avLst/>
                  <a:gdLst>
                    <a:gd name="T0" fmla="*/ 0 w 34"/>
                    <a:gd name="T1" fmla="*/ 362 h 363"/>
                    <a:gd name="T2" fmla="*/ 20 w 34"/>
                    <a:gd name="T3" fmla="*/ 54 h 363"/>
                    <a:gd name="T4" fmla="*/ 22 w 34"/>
                    <a:gd name="T5" fmla="*/ 38 h 363"/>
                    <a:gd name="T6" fmla="*/ 23 w 34"/>
                    <a:gd name="T7" fmla="*/ 25 h 363"/>
                    <a:gd name="T8" fmla="*/ 24 w 34"/>
                    <a:gd name="T9" fmla="*/ 15 h 363"/>
                    <a:gd name="T10" fmla="*/ 28 w 34"/>
                    <a:gd name="T11" fmla="*/ 6 h 363"/>
                    <a:gd name="T12" fmla="*/ 33 w 34"/>
                    <a:gd name="T13" fmla="*/ 0 h 363"/>
                  </a:gdLst>
                  <a:ahLst/>
                  <a:cxnLst>
                    <a:cxn ang="0">
                      <a:pos x="T0" y="T1"/>
                    </a:cxn>
                    <a:cxn ang="0">
                      <a:pos x="T2" y="T3"/>
                    </a:cxn>
                    <a:cxn ang="0">
                      <a:pos x="T4" y="T5"/>
                    </a:cxn>
                    <a:cxn ang="0">
                      <a:pos x="T6" y="T7"/>
                    </a:cxn>
                    <a:cxn ang="0">
                      <a:pos x="T8" y="T9"/>
                    </a:cxn>
                    <a:cxn ang="0">
                      <a:pos x="T10" y="T11"/>
                    </a:cxn>
                    <a:cxn ang="0">
                      <a:pos x="T12" y="T13"/>
                    </a:cxn>
                  </a:cxnLst>
                  <a:rect l="0" t="0" r="r" b="b"/>
                  <a:pathLst>
                    <a:path w="34" h="363">
                      <a:moveTo>
                        <a:pt x="0" y="362"/>
                      </a:moveTo>
                      <a:lnTo>
                        <a:pt x="20" y="54"/>
                      </a:lnTo>
                      <a:lnTo>
                        <a:pt x="22" y="38"/>
                      </a:lnTo>
                      <a:lnTo>
                        <a:pt x="23" y="25"/>
                      </a:lnTo>
                      <a:lnTo>
                        <a:pt x="24" y="15"/>
                      </a:lnTo>
                      <a:lnTo>
                        <a:pt x="28" y="6"/>
                      </a:lnTo>
                      <a:lnTo>
                        <a:pt x="33" y="0"/>
                      </a:lnTo>
                    </a:path>
                  </a:pathLst>
                </a:custGeom>
                <a:noFill/>
                <a:ln w="1905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4" name="Freeform 163"/>
                <p:cNvSpPr/>
                <p:nvPr/>
              </p:nvSpPr>
              <p:spPr bwMode="auto">
                <a:xfrm>
                  <a:off x="1592" y="1318"/>
                  <a:ext cx="86" cy="709"/>
                </a:xfrm>
                <a:custGeom>
                  <a:avLst/>
                  <a:gdLst>
                    <a:gd name="T0" fmla="*/ 0 w 86"/>
                    <a:gd name="T1" fmla="*/ 0 h 709"/>
                    <a:gd name="T2" fmla="*/ 7 w 86"/>
                    <a:gd name="T3" fmla="*/ 4 h 709"/>
                    <a:gd name="T4" fmla="*/ 12 w 86"/>
                    <a:gd name="T5" fmla="*/ 16 h 709"/>
                    <a:gd name="T6" fmla="*/ 14 w 86"/>
                    <a:gd name="T7" fmla="*/ 33 h 709"/>
                    <a:gd name="T8" fmla="*/ 15 w 86"/>
                    <a:gd name="T9" fmla="*/ 59 h 709"/>
                    <a:gd name="T10" fmla="*/ 43 w 86"/>
                    <a:gd name="T11" fmla="*/ 651 h 709"/>
                    <a:gd name="T12" fmla="*/ 45 w 86"/>
                    <a:gd name="T13" fmla="*/ 684 h 709"/>
                    <a:gd name="T14" fmla="*/ 47 w 86"/>
                    <a:gd name="T15" fmla="*/ 694 h 709"/>
                    <a:gd name="T16" fmla="*/ 53 w 86"/>
                    <a:gd name="T17" fmla="*/ 704 h 709"/>
                    <a:gd name="T18" fmla="*/ 57 w 86"/>
                    <a:gd name="T19" fmla="*/ 708 h 709"/>
                    <a:gd name="T20" fmla="*/ 63 w 86"/>
                    <a:gd name="T21" fmla="*/ 700 h 709"/>
                    <a:gd name="T22" fmla="*/ 67 w 86"/>
                    <a:gd name="T23" fmla="*/ 684 h 709"/>
                    <a:gd name="T24" fmla="*/ 85 w 86"/>
                    <a:gd name="T25" fmla="*/ 380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 h="709">
                      <a:moveTo>
                        <a:pt x="0" y="0"/>
                      </a:moveTo>
                      <a:lnTo>
                        <a:pt x="7" y="4"/>
                      </a:lnTo>
                      <a:lnTo>
                        <a:pt x="12" y="16"/>
                      </a:lnTo>
                      <a:lnTo>
                        <a:pt x="14" y="33"/>
                      </a:lnTo>
                      <a:lnTo>
                        <a:pt x="15" y="59"/>
                      </a:lnTo>
                      <a:lnTo>
                        <a:pt x="43" y="651"/>
                      </a:lnTo>
                      <a:lnTo>
                        <a:pt x="45" y="684"/>
                      </a:lnTo>
                      <a:lnTo>
                        <a:pt x="47" y="694"/>
                      </a:lnTo>
                      <a:lnTo>
                        <a:pt x="53" y="704"/>
                      </a:lnTo>
                      <a:lnTo>
                        <a:pt x="57" y="708"/>
                      </a:lnTo>
                      <a:lnTo>
                        <a:pt x="63" y="700"/>
                      </a:lnTo>
                      <a:lnTo>
                        <a:pt x="67" y="684"/>
                      </a:lnTo>
                      <a:lnTo>
                        <a:pt x="85" y="380"/>
                      </a:lnTo>
                    </a:path>
                  </a:pathLst>
                </a:custGeom>
                <a:noFill/>
                <a:ln w="1905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55" name="Group 164"/>
              <p:cNvGrpSpPr/>
              <p:nvPr/>
            </p:nvGrpSpPr>
            <p:grpSpPr bwMode="auto">
              <a:xfrm>
                <a:off x="1676" y="1316"/>
                <a:ext cx="239" cy="711"/>
                <a:chOff x="1676" y="1316"/>
                <a:chExt cx="239" cy="711"/>
              </a:xfrm>
            </p:grpSpPr>
            <p:sp>
              <p:nvSpPr>
                <p:cNvPr id="157" name="Freeform 165"/>
                <p:cNvSpPr/>
                <p:nvPr/>
              </p:nvSpPr>
              <p:spPr bwMode="auto">
                <a:xfrm>
                  <a:off x="1676" y="1317"/>
                  <a:ext cx="32" cy="363"/>
                </a:xfrm>
                <a:custGeom>
                  <a:avLst/>
                  <a:gdLst>
                    <a:gd name="T0" fmla="*/ 0 w 32"/>
                    <a:gd name="T1" fmla="*/ 362 h 363"/>
                    <a:gd name="T2" fmla="*/ 19 w 32"/>
                    <a:gd name="T3" fmla="*/ 54 h 363"/>
                    <a:gd name="T4" fmla="*/ 20 w 32"/>
                    <a:gd name="T5" fmla="*/ 38 h 363"/>
                    <a:gd name="T6" fmla="*/ 21 w 32"/>
                    <a:gd name="T7" fmla="*/ 25 h 363"/>
                    <a:gd name="T8" fmla="*/ 23 w 32"/>
                    <a:gd name="T9" fmla="*/ 15 h 363"/>
                    <a:gd name="T10" fmla="*/ 27 w 32"/>
                    <a:gd name="T11" fmla="*/ 6 h 363"/>
                    <a:gd name="T12" fmla="*/ 31 w 32"/>
                    <a:gd name="T13" fmla="*/ 0 h 363"/>
                  </a:gdLst>
                  <a:ahLst/>
                  <a:cxnLst>
                    <a:cxn ang="0">
                      <a:pos x="T0" y="T1"/>
                    </a:cxn>
                    <a:cxn ang="0">
                      <a:pos x="T2" y="T3"/>
                    </a:cxn>
                    <a:cxn ang="0">
                      <a:pos x="T4" y="T5"/>
                    </a:cxn>
                    <a:cxn ang="0">
                      <a:pos x="T6" y="T7"/>
                    </a:cxn>
                    <a:cxn ang="0">
                      <a:pos x="T8" y="T9"/>
                    </a:cxn>
                    <a:cxn ang="0">
                      <a:pos x="T10" y="T11"/>
                    </a:cxn>
                    <a:cxn ang="0">
                      <a:pos x="T12" y="T13"/>
                    </a:cxn>
                  </a:cxnLst>
                  <a:rect l="0" t="0" r="r" b="b"/>
                  <a:pathLst>
                    <a:path w="32" h="363">
                      <a:moveTo>
                        <a:pt x="0" y="362"/>
                      </a:moveTo>
                      <a:lnTo>
                        <a:pt x="19" y="54"/>
                      </a:lnTo>
                      <a:lnTo>
                        <a:pt x="20" y="38"/>
                      </a:lnTo>
                      <a:lnTo>
                        <a:pt x="21" y="25"/>
                      </a:lnTo>
                      <a:lnTo>
                        <a:pt x="23" y="15"/>
                      </a:lnTo>
                      <a:lnTo>
                        <a:pt x="27" y="6"/>
                      </a:lnTo>
                      <a:lnTo>
                        <a:pt x="31" y="0"/>
                      </a:lnTo>
                    </a:path>
                  </a:pathLst>
                </a:custGeom>
                <a:noFill/>
                <a:ln w="1905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8" name="Freeform 166"/>
                <p:cNvSpPr/>
                <p:nvPr/>
              </p:nvSpPr>
              <p:spPr bwMode="auto">
                <a:xfrm>
                  <a:off x="1709" y="1316"/>
                  <a:ext cx="86" cy="711"/>
                </a:xfrm>
                <a:custGeom>
                  <a:avLst/>
                  <a:gdLst>
                    <a:gd name="T0" fmla="*/ 0 w 86"/>
                    <a:gd name="T1" fmla="*/ 0 h 711"/>
                    <a:gd name="T2" fmla="*/ 7 w 86"/>
                    <a:gd name="T3" fmla="*/ 4 h 711"/>
                    <a:gd name="T4" fmla="*/ 12 w 86"/>
                    <a:gd name="T5" fmla="*/ 16 h 711"/>
                    <a:gd name="T6" fmla="*/ 14 w 86"/>
                    <a:gd name="T7" fmla="*/ 33 h 711"/>
                    <a:gd name="T8" fmla="*/ 15 w 86"/>
                    <a:gd name="T9" fmla="*/ 59 h 711"/>
                    <a:gd name="T10" fmla="*/ 43 w 86"/>
                    <a:gd name="T11" fmla="*/ 653 h 711"/>
                    <a:gd name="T12" fmla="*/ 45 w 86"/>
                    <a:gd name="T13" fmla="*/ 686 h 711"/>
                    <a:gd name="T14" fmla="*/ 47 w 86"/>
                    <a:gd name="T15" fmla="*/ 696 h 711"/>
                    <a:gd name="T16" fmla="*/ 53 w 86"/>
                    <a:gd name="T17" fmla="*/ 706 h 711"/>
                    <a:gd name="T18" fmla="*/ 57 w 86"/>
                    <a:gd name="T19" fmla="*/ 710 h 711"/>
                    <a:gd name="T20" fmla="*/ 63 w 86"/>
                    <a:gd name="T21" fmla="*/ 702 h 711"/>
                    <a:gd name="T22" fmla="*/ 67 w 86"/>
                    <a:gd name="T23" fmla="*/ 686 h 711"/>
                    <a:gd name="T24" fmla="*/ 85 w 86"/>
                    <a:gd name="T25" fmla="*/ 381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 h="711">
                      <a:moveTo>
                        <a:pt x="0" y="0"/>
                      </a:moveTo>
                      <a:lnTo>
                        <a:pt x="7" y="4"/>
                      </a:lnTo>
                      <a:lnTo>
                        <a:pt x="12" y="16"/>
                      </a:lnTo>
                      <a:lnTo>
                        <a:pt x="14" y="33"/>
                      </a:lnTo>
                      <a:lnTo>
                        <a:pt x="15" y="59"/>
                      </a:lnTo>
                      <a:lnTo>
                        <a:pt x="43" y="653"/>
                      </a:lnTo>
                      <a:lnTo>
                        <a:pt x="45" y="686"/>
                      </a:lnTo>
                      <a:lnTo>
                        <a:pt x="47" y="696"/>
                      </a:lnTo>
                      <a:lnTo>
                        <a:pt x="53" y="706"/>
                      </a:lnTo>
                      <a:lnTo>
                        <a:pt x="57" y="710"/>
                      </a:lnTo>
                      <a:lnTo>
                        <a:pt x="63" y="702"/>
                      </a:lnTo>
                      <a:lnTo>
                        <a:pt x="67" y="686"/>
                      </a:lnTo>
                      <a:lnTo>
                        <a:pt x="85" y="381"/>
                      </a:lnTo>
                    </a:path>
                  </a:pathLst>
                </a:custGeom>
                <a:noFill/>
                <a:ln w="1905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9" name="Freeform 167"/>
                <p:cNvSpPr/>
                <p:nvPr/>
              </p:nvSpPr>
              <p:spPr bwMode="auto">
                <a:xfrm>
                  <a:off x="1795" y="1323"/>
                  <a:ext cx="34" cy="363"/>
                </a:xfrm>
                <a:custGeom>
                  <a:avLst/>
                  <a:gdLst>
                    <a:gd name="T0" fmla="*/ 0 w 34"/>
                    <a:gd name="T1" fmla="*/ 362 h 363"/>
                    <a:gd name="T2" fmla="*/ 20 w 34"/>
                    <a:gd name="T3" fmla="*/ 54 h 363"/>
                    <a:gd name="T4" fmla="*/ 22 w 34"/>
                    <a:gd name="T5" fmla="*/ 38 h 363"/>
                    <a:gd name="T6" fmla="*/ 23 w 34"/>
                    <a:gd name="T7" fmla="*/ 25 h 363"/>
                    <a:gd name="T8" fmla="*/ 24 w 34"/>
                    <a:gd name="T9" fmla="*/ 15 h 363"/>
                    <a:gd name="T10" fmla="*/ 28 w 34"/>
                    <a:gd name="T11" fmla="*/ 6 h 363"/>
                    <a:gd name="T12" fmla="*/ 33 w 34"/>
                    <a:gd name="T13" fmla="*/ 0 h 363"/>
                  </a:gdLst>
                  <a:ahLst/>
                  <a:cxnLst>
                    <a:cxn ang="0">
                      <a:pos x="T0" y="T1"/>
                    </a:cxn>
                    <a:cxn ang="0">
                      <a:pos x="T2" y="T3"/>
                    </a:cxn>
                    <a:cxn ang="0">
                      <a:pos x="T4" y="T5"/>
                    </a:cxn>
                    <a:cxn ang="0">
                      <a:pos x="T6" y="T7"/>
                    </a:cxn>
                    <a:cxn ang="0">
                      <a:pos x="T8" y="T9"/>
                    </a:cxn>
                    <a:cxn ang="0">
                      <a:pos x="T10" y="T11"/>
                    </a:cxn>
                    <a:cxn ang="0">
                      <a:pos x="T12" y="T13"/>
                    </a:cxn>
                  </a:cxnLst>
                  <a:rect l="0" t="0" r="r" b="b"/>
                  <a:pathLst>
                    <a:path w="34" h="363">
                      <a:moveTo>
                        <a:pt x="0" y="362"/>
                      </a:moveTo>
                      <a:lnTo>
                        <a:pt x="20" y="54"/>
                      </a:lnTo>
                      <a:lnTo>
                        <a:pt x="22" y="38"/>
                      </a:lnTo>
                      <a:lnTo>
                        <a:pt x="23" y="25"/>
                      </a:lnTo>
                      <a:lnTo>
                        <a:pt x="24" y="15"/>
                      </a:lnTo>
                      <a:lnTo>
                        <a:pt x="28" y="6"/>
                      </a:lnTo>
                      <a:lnTo>
                        <a:pt x="33" y="0"/>
                      </a:lnTo>
                    </a:path>
                  </a:pathLst>
                </a:custGeom>
                <a:noFill/>
                <a:ln w="1905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0" name="Freeform 168"/>
                <p:cNvSpPr/>
                <p:nvPr/>
              </p:nvSpPr>
              <p:spPr bwMode="auto">
                <a:xfrm>
                  <a:off x="1829" y="1318"/>
                  <a:ext cx="86" cy="709"/>
                </a:xfrm>
                <a:custGeom>
                  <a:avLst/>
                  <a:gdLst>
                    <a:gd name="T0" fmla="*/ 0 w 86"/>
                    <a:gd name="T1" fmla="*/ 0 h 709"/>
                    <a:gd name="T2" fmla="*/ 7 w 86"/>
                    <a:gd name="T3" fmla="*/ 4 h 709"/>
                    <a:gd name="T4" fmla="*/ 12 w 86"/>
                    <a:gd name="T5" fmla="*/ 16 h 709"/>
                    <a:gd name="T6" fmla="*/ 14 w 86"/>
                    <a:gd name="T7" fmla="*/ 33 h 709"/>
                    <a:gd name="T8" fmla="*/ 15 w 86"/>
                    <a:gd name="T9" fmla="*/ 59 h 709"/>
                    <a:gd name="T10" fmla="*/ 43 w 86"/>
                    <a:gd name="T11" fmla="*/ 651 h 709"/>
                    <a:gd name="T12" fmla="*/ 45 w 86"/>
                    <a:gd name="T13" fmla="*/ 684 h 709"/>
                    <a:gd name="T14" fmla="*/ 47 w 86"/>
                    <a:gd name="T15" fmla="*/ 694 h 709"/>
                    <a:gd name="T16" fmla="*/ 53 w 86"/>
                    <a:gd name="T17" fmla="*/ 704 h 709"/>
                    <a:gd name="T18" fmla="*/ 57 w 86"/>
                    <a:gd name="T19" fmla="*/ 708 h 709"/>
                    <a:gd name="T20" fmla="*/ 63 w 86"/>
                    <a:gd name="T21" fmla="*/ 700 h 709"/>
                    <a:gd name="T22" fmla="*/ 67 w 86"/>
                    <a:gd name="T23" fmla="*/ 684 h 709"/>
                    <a:gd name="T24" fmla="*/ 85 w 86"/>
                    <a:gd name="T25" fmla="*/ 380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 h="709">
                      <a:moveTo>
                        <a:pt x="0" y="0"/>
                      </a:moveTo>
                      <a:lnTo>
                        <a:pt x="7" y="4"/>
                      </a:lnTo>
                      <a:lnTo>
                        <a:pt x="12" y="16"/>
                      </a:lnTo>
                      <a:lnTo>
                        <a:pt x="14" y="33"/>
                      </a:lnTo>
                      <a:lnTo>
                        <a:pt x="15" y="59"/>
                      </a:lnTo>
                      <a:lnTo>
                        <a:pt x="43" y="651"/>
                      </a:lnTo>
                      <a:lnTo>
                        <a:pt x="45" y="684"/>
                      </a:lnTo>
                      <a:lnTo>
                        <a:pt x="47" y="694"/>
                      </a:lnTo>
                      <a:lnTo>
                        <a:pt x="53" y="704"/>
                      </a:lnTo>
                      <a:lnTo>
                        <a:pt x="57" y="708"/>
                      </a:lnTo>
                      <a:lnTo>
                        <a:pt x="63" y="700"/>
                      </a:lnTo>
                      <a:lnTo>
                        <a:pt x="67" y="684"/>
                      </a:lnTo>
                      <a:lnTo>
                        <a:pt x="85" y="380"/>
                      </a:lnTo>
                    </a:path>
                  </a:pathLst>
                </a:custGeom>
                <a:noFill/>
                <a:ln w="1905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56" name="Line 169"/>
              <p:cNvSpPr>
                <a:spLocks noChangeShapeType="1"/>
              </p:cNvSpPr>
              <p:nvPr/>
            </p:nvSpPr>
            <p:spPr bwMode="auto">
              <a:xfrm flipV="1">
                <a:off x="1674" y="1661"/>
                <a:ext cx="3" cy="50"/>
              </a:xfrm>
              <a:prstGeom prst="line">
                <a:avLst/>
              </a:prstGeom>
              <a:noFill/>
              <a:ln w="19050">
                <a:solidFill>
                  <a:schemeClr val="tx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 name="矩形 2"/>
          <p:cNvSpPr/>
          <p:nvPr/>
        </p:nvSpPr>
        <p:spPr>
          <a:xfrm>
            <a:off x="2767043" y="4038067"/>
            <a:ext cx="3316616" cy="369332"/>
          </a:xfrm>
          <a:prstGeom prst="rect">
            <a:avLst/>
          </a:prstGeom>
        </p:spPr>
        <p:txBody>
          <a:bodyPr wrap="square">
            <a:spAutoFit/>
          </a:bodyPr>
          <a:lstStyle/>
          <a:p>
            <a:pPr algn="ctr"/>
            <a:r>
              <a:rPr lang="zh-CN" altLang="zh-CN" b="1" dirty="0">
                <a:latin typeface="微软雅黑" panose="020B0503020204020204" pitchFamily="34" charset="-122"/>
                <a:ea typeface="微软雅黑" panose="020B0503020204020204" pitchFamily="34" charset="-122"/>
              </a:rPr>
              <a:t>最基本的三种调制方法</a:t>
            </a:r>
            <a:endParaRPr lang="zh-CN" altLang="en-US" b="1" dirty="0">
              <a:latin typeface="微软雅黑" panose="020B0503020204020204" pitchFamily="34" charset="-122"/>
              <a:ea typeface="微软雅黑" panose="020B0503020204020204" pitchFamily="34" charset="-122"/>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0"/>
          </p:nvPr>
        </p:nvSpPr>
        <p:spPr/>
        <p:txBody>
          <a:bodyPr/>
          <a:lstStyle/>
          <a:p>
            <a:r>
              <a:rPr lang="zh-CN" altLang="en-US" dirty="0"/>
              <a:t>一种多元制的振幅相位混合调制方法，以达到更高的信息传输速率。</a:t>
            </a:r>
          </a:p>
        </p:txBody>
      </p:sp>
      <p:sp>
        <p:nvSpPr>
          <p:cNvPr id="2" name="文本占位符 1"/>
          <p:cNvSpPr>
            <a:spLocks noGrp="1"/>
          </p:cNvSpPr>
          <p:nvPr>
            <p:ph type="body" sz="quarter" idx="11"/>
          </p:nvPr>
        </p:nvSpPr>
        <p:spPr>
          <a:xfrm>
            <a:off x="757646" y="609273"/>
            <a:ext cx="7571867" cy="354012"/>
          </a:xfrm>
        </p:spPr>
        <p:txBody>
          <a:bodyPr/>
          <a:lstStyle/>
          <a:p>
            <a:r>
              <a:rPr lang="zh-CN" altLang="en-US" dirty="0"/>
              <a:t>正交振幅调制 </a:t>
            </a:r>
            <a:r>
              <a:rPr lang="en-US" altLang="zh-CN" dirty="0"/>
              <a:t>QAM (Quadrature Amplitude Modulation) </a:t>
            </a:r>
            <a:endParaRPr lang="zh-CN" altLang="en-US" dirty="0"/>
          </a:p>
        </p:txBody>
      </p:sp>
      <p:grpSp>
        <p:nvGrpSpPr>
          <p:cNvPr id="4" name="组合 3"/>
          <p:cNvGrpSpPr/>
          <p:nvPr/>
        </p:nvGrpSpPr>
        <p:grpSpPr>
          <a:xfrm>
            <a:off x="5943185" y="1585007"/>
            <a:ext cx="2522157" cy="2309216"/>
            <a:chOff x="6148560" y="1193129"/>
            <a:chExt cx="2522157" cy="2309216"/>
          </a:xfrm>
        </p:grpSpPr>
        <p:grpSp>
          <p:nvGrpSpPr>
            <p:cNvPr id="8" name="组合 7"/>
            <p:cNvGrpSpPr/>
            <p:nvPr/>
          </p:nvGrpSpPr>
          <p:grpSpPr>
            <a:xfrm>
              <a:off x="6148560" y="1193129"/>
              <a:ext cx="2522157" cy="2309216"/>
              <a:chOff x="584729" y="2640013"/>
              <a:chExt cx="2971800" cy="2584450"/>
            </a:xfrm>
          </p:grpSpPr>
          <p:sp>
            <p:nvSpPr>
              <p:cNvPr id="10" name="Line 4"/>
              <p:cNvSpPr>
                <a:spLocks noChangeShapeType="1"/>
              </p:cNvSpPr>
              <p:nvPr/>
            </p:nvSpPr>
            <p:spPr bwMode="auto">
              <a:xfrm>
                <a:off x="2077508" y="2640013"/>
                <a:ext cx="0" cy="2584450"/>
              </a:xfrm>
              <a:prstGeom prst="line">
                <a:avLst/>
              </a:prstGeom>
              <a:noFill/>
              <a:ln w="28575">
                <a:solidFill>
                  <a:srgbClr val="009900"/>
                </a:solidFill>
                <a:round/>
                <a:head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solidFill>
                    <a:srgbClr val="C00000"/>
                  </a:solidFill>
                </a:endParaRPr>
              </a:p>
            </p:txBody>
          </p:sp>
          <p:sp>
            <p:nvSpPr>
              <p:cNvPr id="11" name="Oval 5"/>
              <p:cNvSpPr>
                <a:spLocks noChangeArrowheads="1"/>
              </p:cNvSpPr>
              <p:nvPr/>
            </p:nvSpPr>
            <p:spPr bwMode="auto">
              <a:xfrm>
                <a:off x="1172898" y="4230688"/>
                <a:ext cx="80831" cy="74612"/>
              </a:xfrm>
              <a:prstGeom prst="ellipse">
                <a:avLst/>
              </a:prstGeom>
              <a:solidFill>
                <a:srgbClr val="0000FF"/>
              </a:solidFill>
              <a:ln w="9525">
                <a:solidFill>
                  <a:srgbClr val="0000FF"/>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solidFill>
                    <a:srgbClr val="C00000"/>
                  </a:solidFill>
                </a:endParaRPr>
              </a:p>
            </p:txBody>
          </p:sp>
          <p:sp>
            <p:nvSpPr>
              <p:cNvPr id="12" name="Oval 6"/>
              <p:cNvSpPr>
                <a:spLocks noChangeArrowheads="1"/>
              </p:cNvSpPr>
              <p:nvPr/>
            </p:nvSpPr>
            <p:spPr bwMode="auto">
              <a:xfrm>
                <a:off x="1172898" y="3151188"/>
                <a:ext cx="80831" cy="74612"/>
              </a:xfrm>
              <a:prstGeom prst="ellipse">
                <a:avLst/>
              </a:prstGeom>
              <a:solidFill>
                <a:srgbClr val="0000FF"/>
              </a:solidFill>
              <a:ln w="9525">
                <a:solidFill>
                  <a:srgbClr val="0000FF"/>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solidFill>
                    <a:srgbClr val="C00000"/>
                  </a:solidFill>
                </a:endParaRPr>
              </a:p>
            </p:txBody>
          </p:sp>
          <p:sp>
            <p:nvSpPr>
              <p:cNvPr id="13" name="Oval 7"/>
              <p:cNvSpPr>
                <a:spLocks noChangeArrowheads="1"/>
              </p:cNvSpPr>
              <p:nvPr/>
            </p:nvSpPr>
            <p:spPr bwMode="auto">
              <a:xfrm>
                <a:off x="2344076" y="3151188"/>
                <a:ext cx="80830" cy="74612"/>
              </a:xfrm>
              <a:prstGeom prst="ellipse">
                <a:avLst/>
              </a:prstGeom>
              <a:solidFill>
                <a:srgbClr val="0000FF"/>
              </a:solidFill>
              <a:ln w="9525">
                <a:solidFill>
                  <a:srgbClr val="0000FF"/>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solidFill>
                    <a:srgbClr val="C00000"/>
                  </a:solidFill>
                </a:endParaRPr>
              </a:p>
            </p:txBody>
          </p:sp>
          <p:sp>
            <p:nvSpPr>
              <p:cNvPr id="14" name="Oval 8"/>
              <p:cNvSpPr>
                <a:spLocks noChangeArrowheads="1"/>
              </p:cNvSpPr>
              <p:nvPr/>
            </p:nvSpPr>
            <p:spPr bwMode="auto">
              <a:xfrm>
                <a:off x="1749029" y="3151188"/>
                <a:ext cx="80830" cy="74612"/>
              </a:xfrm>
              <a:prstGeom prst="ellipse">
                <a:avLst/>
              </a:prstGeom>
              <a:solidFill>
                <a:srgbClr val="0000FF"/>
              </a:solidFill>
              <a:ln w="9525">
                <a:solidFill>
                  <a:srgbClr val="0000FF"/>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solidFill>
                    <a:srgbClr val="C00000"/>
                  </a:solidFill>
                </a:endParaRPr>
              </a:p>
            </p:txBody>
          </p:sp>
          <p:sp>
            <p:nvSpPr>
              <p:cNvPr id="15" name="Oval 9"/>
              <p:cNvSpPr>
                <a:spLocks noChangeArrowheads="1"/>
              </p:cNvSpPr>
              <p:nvPr/>
            </p:nvSpPr>
            <p:spPr bwMode="auto">
              <a:xfrm>
                <a:off x="1172898" y="3697288"/>
                <a:ext cx="80831" cy="74612"/>
              </a:xfrm>
              <a:prstGeom prst="ellipse">
                <a:avLst/>
              </a:prstGeom>
              <a:solidFill>
                <a:srgbClr val="0000FF"/>
              </a:solidFill>
              <a:ln w="9525">
                <a:solidFill>
                  <a:srgbClr val="0000FF"/>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solidFill>
                    <a:srgbClr val="C00000"/>
                  </a:solidFill>
                </a:endParaRPr>
              </a:p>
            </p:txBody>
          </p:sp>
          <p:sp>
            <p:nvSpPr>
              <p:cNvPr id="16" name="Oval 10"/>
              <p:cNvSpPr>
                <a:spLocks noChangeArrowheads="1"/>
              </p:cNvSpPr>
              <p:nvPr/>
            </p:nvSpPr>
            <p:spPr bwMode="auto">
              <a:xfrm>
                <a:off x="2345796" y="3695701"/>
                <a:ext cx="80831" cy="74613"/>
              </a:xfrm>
              <a:prstGeom prst="ellipse">
                <a:avLst/>
              </a:prstGeom>
              <a:solidFill>
                <a:srgbClr val="0000FF"/>
              </a:solidFill>
              <a:ln w="9525">
                <a:solidFill>
                  <a:srgbClr val="0000FF"/>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solidFill>
                    <a:srgbClr val="C00000"/>
                  </a:solidFill>
                </a:endParaRPr>
              </a:p>
            </p:txBody>
          </p:sp>
          <p:sp>
            <p:nvSpPr>
              <p:cNvPr id="17" name="Oval 11"/>
              <p:cNvSpPr>
                <a:spLocks noChangeArrowheads="1"/>
              </p:cNvSpPr>
              <p:nvPr/>
            </p:nvSpPr>
            <p:spPr bwMode="auto">
              <a:xfrm>
                <a:off x="1750748" y="3697288"/>
                <a:ext cx="80831" cy="74612"/>
              </a:xfrm>
              <a:prstGeom prst="ellipse">
                <a:avLst/>
              </a:prstGeom>
              <a:solidFill>
                <a:srgbClr val="0000FF"/>
              </a:solidFill>
              <a:ln w="9525">
                <a:solidFill>
                  <a:srgbClr val="0000FF"/>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solidFill>
                    <a:srgbClr val="C00000"/>
                  </a:solidFill>
                </a:endParaRPr>
              </a:p>
            </p:txBody>
          </p:sp>
          <p:sp>
            <p:nvSpPr>
              <p:cNvPr id="18" name="Oval 12"/>
              <p:cNvSpPr>
                <a:spLocks noChangeArrowheads="1"/>
              </p:cNvSpPr>
              <p:nvPr/>
            </p:nvSpPr>
            <p:spPr bwMode="auto">
              <a:xfrm>
                <a:off x="2918487" y="3151188"/>
                <a:ext cx="80830" cy="74612"/>
              </a:xfrm>
              <a:prstGeom prst="ellipse">
                <a:avLst/>
              </a:prstGeom>
              <a:solidFill>
                <a:srgbClr val="0000FF"/>
              </a:solidFill>
              <a:ln w="9525">
                <a:solidFill>
                  <a:srgbClr val="0000FF"/>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zh-CN" sz="2800" b="1">
                  <a:solidFill>
                    <a:srgbClr val="C00000"/>
                  </a:solidFill>
                </a:endParaRPr>
              </a:p>
            </p:txBody>
          </p:sp>
          <p:sp>
            <p:nvSpPr>
              <p:cNvPr id="19" name="Oval 13"/>
              <p:cNvSpPr>
                <a:spLocks noChangeArrowheads="1"/>
              </p:cNvSpPr>
              <p:nvPr/>
            </p:nvSpPr>
            <p:spPr bwMode="auto">
              <a:xfrm>
                <a:off x="2345796" y="4229101"/>
                <a:ext cx="80831" cy="74613"/>
              </a:xfrm>
              <a:prstGeom prst="ellipse">
                <a:avLst/>
              </a:prstGeom>
              <a:solidFill>
                <a:srgbClr val="0000FF"/>
              </a:solidFill>
              <a:ln w="9525">
                <a:solidFill>
                  <a:srgbClr val="0000FF"/>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solidFill>
                    <a:srgbClr val="C00000"/>
                  </a:solidFill>
                </a:endParaRPr>
              </a:p>
            </p:txBody>
          </p:sp>
          <p:sp>
            <p:nvSpPr>
              <p:cNvPr id="20" name="Oval 14"/>
              <p:cNvSpPr>
                <a:spLocks noChangeArrowheads="1"/>
              </p:cNvSpPr>
              <p:nvPr/>
            </p:nvSpPr>
            <p:spPr bwMode="auto">
              <a:xfrm>
                <a:off x="1750748" y="4230688"/>
                <a:ext cx="80831" cy="74612"/>
              </a:xfrm>
              <a:prstGeom prst="ellipse">
                <a:avLst/>
              </a:prstGeom>
              <a:solidFill>
                <a:srgbClr val="0000FF"/>
              </a:solidFill>
              <a:ln w="9525">
                <a:solidFill>
                  <a:srgbClr val="0000FF"/>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solidFill>
                    <a:srgbClr val="C00000"/>
                  </a:solidFill>
                </a:endParaRPr>
              </a:p>
            </p:txBody>
          </p:sp>
          <p:sp>
            <p:nvSpPr>
              <p:cNvPr id="21" name="Oval 15"/>
              <p:cNvSpPr>
                <a:spLocks noChangeArrowheads="1"/>
              </p:cNvSpPr>
              <p:nvPr/>
            </p:nvSpPr>
            <p:spPr bwMode="auto">
              <a:xfrm>
                <a:off x="2918487" y="3695701"/>
                <a:ext cx="80830" cy="74613"/>
              </a:xfrm>
              <a:prstGeom prst="ellipse">
                <a:avLst/>
              </a:prstGeom>
              <a:solidFill>
                <a:srgbClr val="0000FF"/>
              </a:solidFill>
              <a:ln w="9525">
                <a:solidFill>
                  <a:srgbClr val="0000FF"/>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solidFill>
                    <a:srgbClr val="C00000"/>
                  </a:solidFill>
                </a:endParaRPr>
              </a:p>
            </p:txBody>
          </p:sp>
          <p:sp>
            <p:nvSpPr>
              <p:cNvPr id="22" name="Oval 16"/>
              <p:cNvSpPr>
                <a:spLocks noChangeArrowheads="1"/>
              </p:cNvSpPr>
              <p:nvPr/>
            </p:nvSpPr>
            <p:spPr bwMode="auto">
              <a:xfrm>
                <a:off x="2344076" y="4786313"/>
                <a:ext cx="80830" cy="74612"/>
              </a:xfrm>
              <a:prstGeom prst="ellipse">
                <a:avLst/>
              </a:prstGeom>
              <a:solidFill>
                <a:srgbClr val="0000FF"/>
              </a:solidFill>
              <a:ln w="9525">
                <a:solidFill>
                  <a:srgbClr val="0000FF"/>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solidFill>
                    <a:srgbClr val="C00000"/>
                  </a:solidFill>
                </a:endParaRPr>
              </a:p>
            </p:txBody>
          </p:sp>
          <p:sp>
            <p:nvSpPr>
              <p:cNvPr id="23" name="Oval 17"/>
              <p:cNvSpPr>
                <a:spLocks noChangeArrowheads="1"/>
              </p:cNvSpPr>
              <p:nvPr/>
            </p:nvSpPr>
            <p:spPr bwMode="auto">
              <a:xfrm>
                <a:off x="1172898" y="4786313"/>
                <a:ext cx="80831" cy="74612"/>
              </a:xfrm>
              <a:prstGeom prst="ellipse">
                <a:avLst/>
              </a:prstGeom>
              <a:solidFill>
                <a:srgbClr val="0000FF"/>
              </a:solidFill>
              <a:ln w="9525">
                <a:solidFill>
                  <a:srgbClr val="0000FF"/>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solidFill>
                    <a:srgbClr val="C00000"/>
                  </a:solidFill>
                </a:endParaRPr>
              </a:p>
            </p:txBody>
          </p:sp>
          <p:sp>
            <p:nvSpPr>
              <p:cNvPr id="24" name="Oval 18"/>
              <p:cNvSpPr>
                <a:spLocks noChangeArrowheads="1"/>
              </p:cNvSpPr>
              <p:nvPr/>
            </p:nvSpPr>
            <p:spPr bwMode="auto">
              <a:xfrm>
                <a:off x="2918487" y="4230688"/>
                <a:ext cx="80830" cy="74612"/>
              </a:xfrm>
              <a:prstGeom prst="ellipse">
                <a:avLst/>
              </a:prstGeom>
              <a:solidFill>
                <a:srgbClr val="0000FF"/>
              </a:solidFill>
              <a:ln w="9525">
                <a:solidFill>
                  <a:srgbClr val="0000FF"/>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solidFill>
                    <a:srgbClr val="C00000"/>
                  </a:solidFill>
                </a:endParaRPr>
              </a:p>
            </p:txBody>
          </p:sp>
          <p:sp>
            <p:nvSpPr>
              <p:cNvPr id="25" name="Oval 19"/>
              <p:cNvSpPr>
                <a:spLocks noChangeArrowheads="1"/>
              </p:cNvSpPr>
              <p:nvPr/>
            </p:nvSpPr>
            <p:spPr bwMode="auto">
              <a:xfrm>
                <a:off x="1749029" y="4786313"/>
                <a:ext cx="80830" cy="74612"/>
              </a:xfrm>
              <a:prstGeom prst="ellipse">
                <a:avLst/>
              </a:prstGeom>
              <a:solidFill>
                <a:srgbClr val="0000FF"/>
              </a:solidFill>
              <a:ln w="9525">
                <a:solidFill>
                  <a:srgbClr val="0000FF"/>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solidFill>
                    <a:srgbClr val="C00000"/>
                  </a:solidFill>
                </a:endParaRPr>
              </a:p>
            </p:txBody>
          </p:sp>
          <p:sp>
            <p:nvSpPr>
              <p:cNvPr id="26" name="Oval 20"/>
              <p:cNvSpPr>
                <a:spLocks noChangeArrowheads="1"/>
              </p:cNvSpPr>
              <p:nvPr/>
            </p:nvSpPr>
            <p:spPr bwMode="auto">
              <a:xfrm>
                <a:off x="2918487" y="4786313"/>
                <a:ext cx="80830" cy="74612"/>
              </a:xfrm>
              <a:prstGeom prst="ellipse">
                <a:avLst/>
              </a:prstGeom>
              <a:solidFill>
                <a:srgbClr val="0000FF"/>
              </a:solidFill>
              <a:ln w="9525">
                <a:solidFill>
                  <a:srgbClr val="0000FF"/>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solidFill>
                    <a:srgbClr val="C00000"/>
                  </a:solidFill>
                </a:endParaRPr>
              </a:p>
            </p:txBody>
          </p:sp>
          <p:sp>
            <p:nvSpPr>
              <p:cNvPr id="27" name="Line 21"/>
              <p:cNvSpPr>
                <a:spLocks noChangeShapeType="1"/>
              </p:cNvSpPr>
              <p:nvPr/>
            </p:nvSpPr>
            <p:spPr bwMode="auto">
              <a:xfrm>
                <a:off x="584729" y="4011613"/>
                <a:ext cx="2641600" cy="0"/>
              </a:xfrm>
              <a:prstGeom prst="line">
                <a:avLst/>
              </a:prstGeom>
              <a:noFill/>
              <a:ln w="9525" cap="rnd">
                <a:solidFill>
                  <a:schemeClr val="tx1"/>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solidFill>
                    <a:srgbClr val="C00000"/>
                  </a:solidFill>
                </a:endParaRPr>
              </a:p>
            </p:txBody>
          </p:sp>
          <p:sp>
            <p:nvSpPr>
              <p:cNvPr id="28" name="Line 22"/>
              <p:cNvSpPr>
                <a:spLocks noChangeShapeType="1"/>
              </p:cNvSpPr>
              <p:nvPr/>
            </p:nvSpPr>
            <p:spPr bwMode="auto">
              <a:xfrm>
                <a:off x="584729" y="4011613"/>
                <a:ext cx="2971800" cy="0"/>
              </a:xfrm>
              <a:prstGeom prst="line">
                <a:avLst/>
              </a:prstGeom>
              <a:noFill/>
              <a:ln w="28575">
                <a:solidFill>
                  <a:srgbClr val="009900"/>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solidFill>
                    <a:srgbClr val="C00000"/>
                  </a:solidFill>
                </a:endParaRPr>
              </a:p>
            </p:txBody>
          </p:sp>
          <p:sp>
            <p:nvSpPr>
              <p:cNvPr id="29" name="Line 23"/>
              <p:cNvSpPr>
                <a:spLocks noChangeShapeType="1"/>
              </p:cNvSpPr>
              <p:nvPr/>
            </p:nvSpPr>
            <p:spPr bwMode="auto">
              <a:xfrm flipV="1">
                <a:off x="2077508" y="3197225"/>
                <a:ext cx="297525" cy="808038"/>
              </a:xfrm>
              <a:prstGeom prst="line">
                <a:avLst/>
              </a:prstGeom>
              <a:noFill/>
              <a:ln w="28575">
                <a:solidFill>
                  <a:srgbClr val="009900"/>
                </a:solidFill>
                <a:rou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solidFill>
                    <a:srgbClr val="C00000"/>
                  </a:solidFill>
                </a:endParaRPr>
              </a:p>
            </p:txBody>
          </p:sp>
          <p:sp>
            <p:nvSpPr>
              <p:cNvPr id="30" name="Freeform 24"/>
              <p:cNvSpPr/>
              <p:nvPr/>
            </p:nvSpPr>
            <p:spPr bwMode="auto">
              <a:xfrm>
                <a:off x="2170378" y="3751263"/>
                <a:ext cx="189177" cy="260350"/>
              </a:xfrm>
              <a:custGeom>
                <a:avLst/>
                <a:gdLst>
                  <a:gd name="T0" fmla="*/ 0 w 110"/>
                  <a:gd name="T1" fmla="*/ 0 h 164"/>
                  <a:gd name="T2" fmla="*/ 44 w 110"/>
                  <a:gd name="T3" fmla="*/ 24 h 164"/>
                  <a:gd name="T4" fmla="*/ 86 w 110"/>
                  <a:gd name="T5" fmla="*/ 66 h 164"/>
                  <a:gd name="T6" fmla="*/ 104 w 110"/>
                  <a:gd name="T7" fmla="*/ 112 h 164"/>
                  <a:gd name="T8" fmla="*/ 110 w 110"/>
                  <a:gd name="T9" fmla="*/ 164 h 164"/>
                </a:gdLst>
                <a:ahLst/>
                <a:cxnLst>
                  <a:cxn ang="0">
                    <a:pos x="T0" y="T1"/>
                  </a:cxn>
                  <a:cxn ang="0">
                    <a:pos x="T2" y="T3"/>
                  </a:cxn>
                  <a:cxn ang="0">
                    <a:pos x="T4" y="T5"/>
                  </a:cxn>
                  <a:cxn ang="0">
                    <a:pos x="T6" y="T7"/>
                  </a:cxn>
                  <a:cxn ang="0">
                    <a:pos x="T8" y="T9"/>
                  </a:cxn>
                </a:cxnLst>
                <a:rect l="0" t="0" r="r" b="b"/>
                <a:pathLst>
                  <a:path w="110" h="164">
                    <a:moveTo>
                      <a:pt x="0" y="0"/>
                    </a:moveTo>
                    <a:cubicBezTo>
                      <a:pt x="7" y="4"/>
                      <a:pt x="30" y="13"/>
                      <a:pt x="44" y="24"/>
                    </a:cubicBezTo>
                    <a:cubicBezTo>
                      <a:pt x="58" y="35"/>
                      <a:pt x="76" y="51"/>
                      <a:pt x="86" y="66"/>
                    </a:cubicBezTo>
                    <a:cubicBezTo>
                      <a:pt x="96" y="81"/>
                      <a:pt x="100" y="96"/>
                      <a:pt x="104" y="112"/>
                    </a:cubicBezTo>
                    <a:cubicBezTo>
                      <a:pt x="108" y="128"/>
                      <a:pt x="109" y="153"/>
                      <a:pt x="110" y="164"/>
                    </a:cubicBezTo>
                  </a:path>
                </a:pathLst>
              </a:custGeom>
              <a:noFill/>
              <a:ln w="19050" cmpd="sng">
                <a:solidFill>
                  <a:srgbClr val="0000FF"/>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solidFill>
                    <a:srgbClr val="C00000"/>
                  </a:solidFill>
                </a:endParaRPr>
              </a:p>
            </p:txBody>
          </p:sp>
          <p:sp>
            <p:nvSpPr>
              <p:cNvPr id="31" name="Text Box 25"/>
              <p:cNvSpPr txBox="1">
                <a:spLocks noChangeArrowheads="1"/>
              </p:cNvSpPr>
              <p:nvPr/>
            </p:nvSpPr>
            <p:spPr bwMode="auto">
              <a:xfrm>
                <a:off x="2001737" y="3288761"/>
                <a:ext cx="338470" cy="4133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b="1" dirty="0">
                    <a:solidFill>
                      <a:srgbClr val="CC00CC"/>
                    </a:solidFill>
                    <a:latin typeface="Times New Roman" panose="02020603050405020304" pitchFamily="18" charset="0"/>
                  </a:rPr>
                  <a:t>r</a:t>
                </a:r>
              </a:p>
            </p:txBody>
          </p:sp>
        </p:grpSp>
        <p:sp>
          <p:nvSpPr>
            <p:cNvPr id="6" name="Text Box 26"/>
            <p:cNvSpPr txBox="1">
              <a:spLocks noChangeArrowheads="1"/>
            </p:cNvSpPr>
            <p:nvPr/>
          </p:nvSpPr>
          <p:spPr bwMode="auto">
            <a:xfrm>
              <a:off x="7611834" y="2074413"/>
              <a:ext cx="32412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b="1" dirty="0">
                  <a:solidFill>
                    <a:srgbClr val="CC00CC"/>
                  </a:solidFill>
                  <a:latin typeface="Times New Roman" panose="02020603050405020304" pitchFamily="18" charset="0"/>
                  <a:sym typeface="Symbol" panose="05050102010706020507" pitchFamily="18" charset="2"/>
                </a:rPr>
                <a:t></a:t>
              </a:r>
              <a:endParaRPr kumimoji="1" lang="en-US" altLang="zh-CN" b="1" dirty="0">
                <a:solidFill>
                  <a:srgbClr val="CC00CC"/>
                </a:solidFill>
                <a:latin typeface="Times New Roman" panose="02020603050405020304" pitchFamily="18" charset="0"/>
              </a:endParaRPr>
            </a:p>
          </p:txBody>
        </p:sp>
        <p:sp>
          <p:nvSpPr>
            <p:cNvPr id="7" name="Text Box 27"/>
            <p:cNvSpPr txBox="1">
              <a:spLocks noChangeArrowheads="1"/>
            </p:cNvSpPr>
            <p:nvPr/>
          </p:nvSpPr>
          <p:spPr bwMode="auto">
            <a:xfrm>
              <a:off x="7452478" y="1304962"/>
              <a:ext cx="67486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b="1" dirty="0">
                  <a:solidFill>
                    <a:srgbClr val="CC00CC"/>
                  </a:solidFill>
                  <a:latin typeface="Times New Roman" panose="02020603050405020304" pitchFamily="18" charset="0"/>
                  <a:sym typeface="Symbol" panose="05050102010706020507" pitchFamily="18" charset="2"/>
                </a:rPr>
                <a:t>(r, )</a:t>
              </a:r>
              <a:endParaRPr kumimoji="1" lang="en-US" altLang="zh-CN" b="1" dirty="0">
                <a:solidFill>
                  <a:srgbClr val="CC00CC"/>
                </a:solidFill>
                <a:latin typeface="Times New Roman" panose="02020603050405020304" pitchFamily="18" charset="0"/>
              </a:endParaRPr>
            </a:p>
          </p:txBody>
        </p:sp>
      </p:grpSp>
      <p:sp>
        <p:nvSpPr>
          <p:cNvPr id="32" name="内容占位符 2"/>
          <p:cNvSpPr txBox="1"/>
          <p:nvPr/>
        </p:nvSpPr>
        <p:spPr>
          <a:xfrm>
            <a:off x="466344" y="1415510"/>
            <a:ext cx="5476841" cy="2776474"/>
          </a:xfrm>
          <a:prstGeom prst="rect">
            <a:avLst/>
          </a:prstGeom>
        </p:spPr>
        <p:txBody>
          <a:bodyPr/>
          <a:lstStyle>
            <a:lvl1pPr marL="342900" indent="-342900" algn="l" rtl="0" fontAlgn="base">
              <a:lnSpc>
                <a:spcPts val="3000"/>
              </a:lnSpc>
              <a:spcBef>
                <a:spcPts val="0"/>
              </a:spcBef>
              <a:spcAft>
                <a:spcPct val="0"/>
              </a:spcAft>
              <a:buClr>
                <a:srgbClr val="0066CC"/>
              </a:buClr>
              <a:buFont typeface="Wingdings" panose="05000000000000000000" pitchFamily="2" charset="2"/>
              <a:buChar char="l"/>
              <a:defRPr lang="zh-CN" altLang="en-US" sz="2000" b="1" kern="1200" dirty="0" smtClean="0">
                <a:solidFill>
                  <a:schemeClr val="tx1"/>
                </a:solidFill>
                <a:latin typeface="微软雅黑" panose="020B0503020204020204" pitchFamily="34" charset="-122"/>
                <a:ea typeface="微软雅黑" panose="020B0503020204020204" pitchFamily="34" charset="-122"/>
                <a:cs typeface="+mn-cs"/>
              </a:defRPr>
            </a:lvl1pPr>
            <a:lvl2pPr marL="742950" indent="-285750" algn="l" rtl="0" fontAlgn="base">
              <a:lnSpc>
                <a:spcPts val="3000"/>
              </a:lnSpc>
              <a:spcBef>
                <a:spcPts val="0"/>
              </a:spcBef>
              <a:spcAft>
                <a:spcPct val="0"/>
              </a:spcAft>
              <a:buClr>
                <a:schemeClr val="accent6">
                  <a:lumMod val="50000"/>
                </a:schemeClr>
              </a:buClr>
              <a:buFont typeface="Wingdings" panose="05000000000000000000" pitchFamily="2" charset="2"/>
              <a:buChar char="u"/>
              <a:defRPr sz="1800" b="1"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rtl="0" fontAlgn="base">
              <a:lnSpc>
                <a:spcPts val="3000"/>
              </a:lnSpc>
              <a:spcBef>
                <a:spcPts val="0"/>
              </a:spcBef>
              <a:spcAft>
                <a:spcPct val="0"/>
              </a:spcAft>
              <a:buClr>
                <a:srgbClr val="006600"/>
              </a:buClr>
              <a:buFont typeface="Wingdings" panose="05000000000000000000" pitchFamily="2" charset="2"/>
              <a:buChar char="Ø"/>
              <a:defRPr sz="1600" b="1"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rtl="0" fontAlgn="base">
              <a:lnSpc>
                <a:spcPts val="3000"/>
              </a:lnSpc>
              <a:spcBef>
                <a:spcPts val="0"/>
              </a:spcBef>
              <a:spcAft>
                <a:spcPct val="0"/>
              </a:spcAft>
              <a:buFont typeface="Arial" panose="020B0604020202020204" pitchFamily="34" charset="0"/>
              <a:buChar char="–"/>
              <a:defRPr sz="1400" b="1"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rtl="0" fontAlgn="base">
              <a:lnSpc>
                <a:spcPts val="3000"/>
              </a:lnSpc>
              <a:spcBef>
                <a:spcPts val="0"/>
              </a:spcBef>
              <a:spcAft>
                <a:spcPct val="0"/>
              </a:spcAft>
              <a:buFont typeface="Arial" panose="020B0604020202020204" pitchFamily="34" charset="0"/>
              <a:buChar char="»"/>
              <a:defRPr sz="1400" b="1"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zh-CN" altLang="en-US" dirty="0"/>
              <a:t>例如：</a:t>
            </a:r>
          </a:p>
          <a:p>
            <a:pPr lvl="1"/>
            <a:r>
              <a:rPr lang="zh-CN" altLang="en-US" dirty="0"/>
              <a:t>可供选择的相位有 </a:t>
            </a:r>
            <a:r>
              <a:rPr lang="en-US" altLang="zh-CN" dirty="0"/>
              <a:t>12 </a:t>
            </a:r>
            <a:r>
              <a:rPr lang="zh-CN" altLang="en-US" dirty="0"/>
              <a:t>种，而对于每一种相位有 </a:t>
            </a:r>
            <a:r>
              <a:rPr lang="en-US" altLang="zh-CN" dirty="0"/>
              <a:t>1 </a:t>
            </a:r>
            <a:r>
              <a:rPr lang="zh-CN" altLang="en-US" dirty="0"/>
              <a:t>或 </a:t>
            </a:r>
            <a:r>
              <a:rPr lang="en-US" altLang="zh-CN" dirty="0"/>
              <a:t>2 </a:t>
            </a:r>
            <a:r>
              <a:rPr lang="zh-CN" altLang="en-US" dirty="0"/>
              <a:t>种振幅可供选择。总共有 </a:t>
            </a:r>
            <a:r>
              <a:rPr lang="en-US" altLang="zh-CN" dirty="0"/>
              <a:t>16 </a:t>
            </a:r>
            <a:r>
              <a:rPr lang="zh-CN" altLang="en-US" dirty="0"/>
              <a:t>种组合，即 </a:t>
            </a:r>
            <a:r>
              <a:rPr lang="en-US" altLang="zh-CN" dirty="0"/>
              <a:t>16 </a:t>
            </a:r>
            <a:r>
              <a:rPr lang="zh-CN" altLang="en-US" dirty="0"/>
              <a:t>个码元。</a:t>
            </a:r>
          </a:p>
          <a:p>
            <a:pPr lvl="1"/>
            <a:r>
              <a:rPr lang="zh-CN" altLang="en-US" dirty="0"/>
              <a:t>由于 </a:t>
            </a:r>
            <a:r>
              <a:rPr lang="en-US" altLang="zh-CN" dirty="0"/>
              <a:t>4 bit </a:t>
            </a:r>
            <a:r>
              <a:rPr lang="zh-CN" altLang="en-US" dirty="0"/>
              <a:t>编码共有 </a:t>
            </a:r>
            <a:r>
              <a:rPr lang="en-US" altLang="zh-CN" dirty="0"/>
              <a:t>16 </a:t>
            </a:r>
            <a:r>
              <a:rPr lang="zh-CN" altLang="en-US" dirty="0"/>
              <a:t>种不同的组合，因此这 </a:t>
            </a:r>
            <a:r>
              <a:rPr lang="en-US" altLang="zh-CN" dirty="0"/>
              <a:t>16 </a:t>
            </a:r>
            <a:r>
              <a:rPr lang="zh-CN" altLang="en-US" dirty="0"/>
              <a:t>个点中的每个点可对应于一种 </a:t>
            </a:r>
            <a:r>
              <a:rPr lang="en-US" altLang="zh-CN" dirty="0"/>
              <a:t>4 bit </a:t>
            </a:r>
            <a:r>
              <a:rPr lang="zh-CN" altLang="en-US" dirty="0"/>
              <a:t>的编码。数据传输率可提高 </a:t>
            </a:r>
            <a:r>
              <a:rPr lang="en-US" altLang="zh-CN" dirty="0"/>
              <a:t>4 </a:t>
            </a:r>
            <a:r>
              <a:rPr lang="zh-CN" altLang="en-US" dirty="0"/>
              <a:t>倍。</a:t>
            </a:r>
          </a:p>
        </p:txBody>
      </p:sp>
      <p:sp>
        <p:nvSpPr>
          <p:cNvPr id="36" name="对角圆角矩形 35"/>
          <p:cNvSpPr/>
          <p:nvPr/>
        </p:nvSpPr>
        <p:spPr>
          <a:xfrm>
            <a:off x="645160" y="4185285"/>
            <a:ext cx="7853680" cy="618490"/>
          </a:xfrm>
          <a:prstGeom prst="round2DiagRect">
            <a:avLst/>
          </a:prstGeom>
          <a:solidFill>
            <a:srgbClr val="0098F6"/>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36"/>
          <p:cNvSpPr/>
          <p:nvPr/>
        </p:nvSpPr>
        <p:spPr>
          <a:xfrm>
            <a:off x="1086730" y="4145361"/>
            <a:ext cx="6971611" cy="656590"/>
          </a:xfrm>
          <a:prstGeom prst="rect">
            <a:avLst/>
          </a:prstGeom>
        </p:spPr>
        <p:txBody>
          <a:bodyPr wrap="square">
            <a:spAutoFit/>
          </a:bodyPr>
          <a:lstStyle/>
          <a:p>
            <a:pPr>
              <a:lnSpc>
                <a:spcPts val="2200"/>
              </a:lnSpc>
            </a:pPr>
            <a:r>
              <a:rPr lang="zh-CN" altLang="en-US" sz="1600" b="1" dirty="0">
                <a:solidFill>
                  <a:schemeClr val="bg1"/>
                </a:solidFill>
                <a:latin typeface="微软雅黑" panose="020B0503020204020204" pitchFamily="34" charset="-122"/>
                <a:ea typeface="微软雅黑" panose="020B0503020204020204" pitchFamily="34" charset="-122"/>
              </a:rPr>
              <a:t>不是码元越多越好。若每一个码元可表示的比特数越多，则在接收端进行解调时要正确识别每一种状态就越困难，出错率增加。 </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a:xfrm>
            <a:off x="757646" y="609273"/>
            <a:ext cx="7571867" cy="354012"/>
          </a:xfrm>
        </p:spPr>
        <p:txBody>
          <a:bodyPr/>
          <a:lstStyle/>
          <a:p>
            <a:r>
              <a:rPr lang="zh-CN" altLang="en-US" dirty="0"/>
              <a:t>正交振幅调制 </a:t>
            </a:r>
            <a:r>
              <a:rPr lang="en-US" altLang="zh-CN" dirty="0"/>
              <a:t>QAM (Quadrature Amplitude Modulation) </a:t>
            </a:r>
            <a:endParaRPr lang="zh-CN" altLang="en-US" dirty="0"/>
          </a:p>
        </p:txBody>
      </p:sp>
      <p:sp>
        <p:nvSpPr>
          <p:cNvPr id="37" name="矩形 36"/>
          <p:cNvSpPr/>
          <p:nvPr/>
        </p:nvSpPr>
        <p:spPr>
          <a:xfrm>
            <a:off x="1086730" y="4145361"/>
            <a:ext cx="6971611" cy="656590"/>
          </a:xfrm>
          <a:prstGeom prst="rect">
            <a:avLst/>
          </a:prstGeom>
        </p:spPr>
        <p:txBody>
          <a:bodyPr wrap="square">
            <a:spAutoFit/>
          </a:bodyPr>
          <a:lstStyle/>
          <a:p>
            <a:pPr>
              <a:lnSpc>
                <a:spcPts val="2200"/>
              </a:lnSpc>
            </a:pPr>
            <a:r>
              <a:rPr lang="zh-CN" altLang="en-US" sz="1600" b="1" dirty="0">
                <a:solidFill>
                  <a:schemeClr val="bg1"/>
                </a:solidFill>
                <a:latin typeface="微软雅黑" panose="020B0503020204020204" pitchFamily="34" charset="-122"/>
                <a:ea typeface="微软雅黑" panose="020B0503020204020204" pitchFamily="34" charset="-122"/>
              </a:rPr>
              <a:t>不是码元越多越好。若每一个码元可表示的比特数越多，则在接收端进行解调时要正确识别每一种状态就越困难，出错率增加。 </a:t>
            </a:r>
          </a:p>
        </p:txBody>
      </p:sp>
      <p:pic>
        <p:nvPicPr>
          <p:cNvPr id="9" name="图片 8">
            <a:extLst>
              <a:ext uri="{FF2B5EF4-FFF2-40B4-BE49-F238E27FC236}">
                <a16:creationId xmlns:a16="http://schemas.microsoft.com/office/drawing/2014/main" id="{CEAEEB7A-80C3-1F55-36CE-89EE7A0E4D63}"/>
              </a:ext>
            </a:extLst>
          </p:cNvPr>
          <p:cNvPicPr>
            <a:picLocks noChangeAspect="1"/>
          </p:cNvPicPr>
          <p:nvPr/>
        </p:nvPicPr>
        <p:blipFill>
          <a:blip r:embed="rId3"/>
          <a:stretch>
            <a:fillRect/>
          </a:stretch>
        </p:blipFill>
        <p:spPr>
          <a:xfrm>
            <a:off x="632738" y="1379259"/>
            <a:ext cx="5776164" cy="2584712"/>
          </a:xfrm>
          <a:prstGeom prst="rect">
            <a:avLst/>
          </a:prstGeom>
        </p:spPr>
      </p:pic>
      <p:pic>
        <p:nvPicPr>
          <p:cNvPr id="39" name="图片 38">
            <a:extLst>
              <a:ext uri="{FF2B5EF4-FFF2-40B4-BE49-F238E27FC236}">
                <a16:creationId xmlns:a16="http://schemas.microsoft.com/office/drawing/2014/main" id="{C6CB45A8-5C64-2A81-2F48-D678DAEB2854}"/>
              </a:ext>
            </a:extLst>
          </p:cNvPr>
          <p:cNvPicPr>
            <a:picLocks noChangeAspect="1"/>
          </p:cNvPicPr>
          <p:nvPr/>
        </p:nvPicPr>
        <p:blipFill>
          <a:blip r:embed="rId4"/>
          <a:stretch>
            <a:fillRect/>
          </a:stretch>
        </p:blipFill>
        <p:spPr>
          <a:xfrm>
            <a:off x="6479603" y="1670604"/>
            <a:ext cx="538653" cy="334190"/>
          </a:xfrm>
          <a:prstGeom prst="rect">
            <a:avLst/>
          </a:prstGeom>
        </p:spPr>
      </p:pic>
      <p:pic>
        <p:nvPicPr>
          <p:cNvPr id="41" name="图片 40">
            <a:extLst>
              <a:ext uri="{FF2B5EF4-FFF2-40B4-BE49-F238E27FC236}">
                <a16:creationId xmlns:a16="http://schemas.microsoft.com/office/drawing/2014/main" id="{2E83AC54-0D10-52CB-CC97-518D1B462A05}"/>
              </a:ext>
            </a:extLst>
          </p:cNvPr>
          <p:cNvPicPr>
            <a:picLocks noChangeAspect="1"/>
          </p:cNvPicPr>
          <p:nvPr/>
        </p:nvPicPr>
        <p:blipFill>
          <a:blip r:embed="rId5"/>
          <a:stretch>
            <a:fillRect/>
          </a:stretch>
        </p:blipFill>
        <p:spPr>
          <a:xfrm>
            <a:off x="6479603" y="2219820"/>
            <a:ext cx="2438154" cy="223002"/>
          </a:xfrm>
          <a:prstGeom prst="rect">
            <a:avLst/>
          </a:prstGeom>
        </p:spPr>
      </p:pic>
    </p:spTree>
    <p:extLst>
      <p:ext uri="{BB962C8B-B14F-4D97-AF65-F5344CB8AC3E}">
        <p14:creationId xmlns:p14="http://schemas.microsoft.com/office/powerpoint/2010/main" val="25096163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lang="en-US" altLang="zh-CN" dirty="0"/>
              <a:t>2.2.3  </a:t>
            </a:r>
            <a:r>
              <a:rPr lang="zh-CN" altLang="en-US" dirty="0"/>
              <a:t>信道的极限容量</a:t>
            </a:r>
          </a:p>
        </p:txBody>
      </p:sp>
      <p:sp>
        <p:nvSpPr>
          <p:cNvPr id="5" name="圆角矩形 4"/>
          <p:cNvSpPr/>
          <p:nvPr/>
        </p:nvSpPr>
        <p:spPr>
          <a:xfrm>
            <a:off x="545145" y="1085082"/>
            <a:ext cx="8053711" cy="3165003"/>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p:cNvGrpSpPr/>
          <p:nvPr/>
        </p:nvGrpSpPr>
        <p:grpSpPr>
          <a:xfrm>
            <a:off x="1779527" y="1247003"/>
            <a:ext cx="5654545" cy="1264401"/>
            <a:chOff x="490636" y="1498303"/>
            <a:chExt cx="8839846" cy="1976659"/>
          </a:xfrm>
        </p:grpSpPr>
        <p:sp>
          <p:nvSpPr>
            <p:cNvPr id="7" name="AutoShape 4"/>
            <p:cNvSpPr>
              <a:spLocks noChangeArrowheads="1"/>
            </p:cNvSpPr>
            <p:nvPr/>
          </p:nvSpPr>
          <p:spPr bwMode="auto">
            <a:xfrm rot="-5400000">
              <a:off x="4592787" y="806591"/>
              <a:ext cx="395287" cy="4399227"/>
            </a:xfrm>
            <a:prstGeom prst="can">
              <a:avLst>
                <a:gd name="adj" fmla="val 66775"/>
              </a:avLst>
            </a:prstGeom>
            <a:gradFill rotWithShape="1">
              <a:gsLst>
                <a:gs pos="0">
                  <a:srgbClr val="00B050"/>
                </a:gs>
                <a:gs pos="50000">
                  <a:schemeClr val="bg1"/>
                </a:gs>
                <a:gs pos="100000">
                  <a:srgbClr val="009900"/>
                </a:gs>
              </a:gsLst>
              <a:lin ang="0" scaled="1"/>
            </a:gradFill>
            <a:ln w="9525">
              <a:solidFill>
                <a:srgbClr val="00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endParaRPr>
            </a:p>
          </p:txBody>
        </p:sp>
        <p:sp>
          <p:nvSpPr>
            <p:cNvPr id="8" name="Freeform 5"/>
            <p:cNvSpPr/>
            <p:nvPr/>
          </p:nvSpPr>
          <p:spPr bwMode="auto">
            <a:xfrm>
              <a:off x="693887" y="2214835"/>
              <a:ext cx="1668198" cy="658812"/>
            </a:xfrm>
            <a:custGeom>
              <a:avLst/>
              <a:gdLst>
                <a:gd name="T0" fmla="*/ 0 w 1056"/>
                <a:gd name="T1" fmla="*/ 480 h 480"/>
                <a:gd name="T2" fmla="*/ 144 w 1056"/>
                <a:gd name="T3" fmla="*/ 480 h 480"/>
                <a:gd name="T4" fmla="*/ 144 w 1056"/>
                <a:gd name="T5" fmla="*/ 0 h 480"/>
                <a:gd name="T6" fmla="*/ 384 w 1056"/>
                <a:gd name="T7" fmla="*/ 0 h 480"/>
                <a:gd name="T8" fmla="*/ 384 w 1056"/>
                <a:gd name="T9" fmla="*/ 480 h 480"/>
                <a:gd name="T10" fmla="*/ 624 w 1056"/>
                <a:gd name="T11" fmla="*/ 480 h 480"/>
                <a:gd name="T12" fmla="*/ 624 w 1056"/>
                <a:gd name="T13" fmla="*/ 0 h 480"/>
                <a:gd name="T14" fmla="*/ 864 w 1056"/>
                <a:gd name="T15" fmla="*/ 0 h 480"/>
                <a:gd name="T16" fmla="*/ 864 w 1056"/>
                <a:gd name="T17" fmla="*/ 480 h 480"/>
                <a:gd name="T18" fmla="*/ 1056 w 1056"/>
                <a:gd name="T19" fmla="*/ 480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56" h="480">
                  <a:moveTo>
                    <a:pt x="0" y="480"/>
                  </a:moveTo>
                  <a:lnTo>
                    <a:pt x="144" y="480"/>
                  </a:lnTo>
                  <a:lnTo>
                    <a:pt x="144" y="0"/>
                  </a:lnTo>
                  <a:lnTo>
                    <a:pt x="384" y="0"/>
                  </a:lnTo>
                  <a:lnTo>
                    <a:pt x="384" y="480"/>
                  </a:lnTo>
                  <a:lnTo>
                    <a:pt x="624" y="480"/>
                  </a:lnTo>
                  <a:lnTo>
                    <a:pt x="624" y="0"/>
                  </a:lnTo>
                  <a:lnTo>
                    <a:pt x="864" y="0"/>
                  </a:lnTo>
                  <a:lnTo>
                    <a:pt x="864" y="480"/>
                  </a:lnTo>
                  <a:lnTo>
                    <a:pt x="1056" y="480"/>
                  </a:lnTo>
                </a:path>
              </a:pathLst>
            </a:custGeom>
            <a:noFill/>
            <a:ln w="38100" cmpd="sng">
              <a:solidFill>
                <a:srgbClr val="333399"/>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b="1">
                <a:solidFill>
                  <a:srgbClr val="0000CC"/>
                </a:solidFill>
              </a:endParaRPr>
            </a:p>
          </p:txBody>
        </p:sp>
        <p:sp>
          <p:nvSpPr>
            <p:cNvPr id="9" name="Line 6"/>
            <p:cNvSpPr>
              <a:spLocks noChangeShapeType="1"/>
            </p:cNvSpPr>
            <p:nvPr/>
          </p:nvSpPr>
          <p:spPr bwMode="auto">
            <a:xfrm>
              <a:off x="693887" y="3005410"/>
              <a:ext cx="2123942" cy="0"/>
            </a:xfrm>
            <a:prstGeom prst="line">
              <a:avLst/>
            </a:prstGeom>
            <a:noFill/>
            <a:ln w="38100">
              <a:solidFill>
                <a:srgbClr val="009900"/>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b="1">
                <a:solidFill>
                  <a:srgbClr val="0000CC"/>
                </a:solidFill>
              </a:endParaRPr>
            </a:p>
          </p:txBody>
        </p:sp>
        <p:sp>
          <p:nvSpPr>
            <p:cNvPr id="10" name="Freeform 7"/>
            <p:cNvSpPr/>
            <p:nvPr/>
          </p:nvSpPr>
          <p:spPr bwMode="auto">
            <a:xfrm>
              <a:off x="7292727" y="2214835"/>
              <a:ext cx="1669918" cy="658812"/>
            </a:xfrm>
            <a:custGeom>
              <a:avLst/>
              <a:gdLst>
                <a:gd name="T0" fmla="*/ 0 w 1056"/>
                <a:gd name="T1" fmla="*/ 480 h 480"/>
                <a:gd name="T2" fmla="*/ 144 w 1056"/>
                <a:gd name="T3" fmla="*/ 480 h 480"/>
                <a:gd name="T4" fmla="*/ 144 w 1056"/>
                <a:gd name="T5" fmla="*/ 0 h 480"/>
                <a:gd name="T6" fmla="*/ 384 w 1056"/>
                <a:gd name="T7" fmla="*/ 0 h 480"/>
                <a:gd name="T8" fmla="*/ 384 w 1056"/>
                <a:gd name="T9" fmla="*/ 480 h 480"/>
                <a:gd name="T10" fmla="*/ 624 w 1056"/>
                <a:gd name="T11" fmla="*/ 480 h 480"/>
                <a:gd name="T12" fmla="*/ 624 w 1056"/>
                <a:gd name="T13" fmla="*/ 0 h 480"/>
                <a:gd name="T14" fmla="*/ 864 w 1056"/>
                <a:gd name="T15" fmla="*/ 0 h 480"/>
                <a:gd name="T16" fmla="*/ 864 w 1056"/>
                <a:gd name="T17" fmla="*/ 480 h 480"/>
                <a:gd name="T18" fmla="*/ 1056 w 1056"/>
                <a:gd name="T19" fmla="*/ 480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56" h="480">
                  <a:moveTo>
                    <a:pt x="0" y="480"/>
                  </a:moveTo>
                  <a:lnTo>
                    <a:pt x="144" y="480"/>
                  </a:lnTo>
                  <a:lnTo>
                    <a:pt x="144" y="0"/>
                  </a:lnTo>
                  <a:lnTo>
                    <a:pt x="384" y="0"/>
                  </a:lnTo>
                  <a:lnTo>
                    <a:pt x="384" y="480"/>
                  </a:lnTo>
                  <a:lnTo>
                    <a:pt x="624" y="480"/>
                  </a:lnTo>
                  <a:lnTo>
                    <a:pt x="624" y="0"/>
                  </a:lnTo>
                  <a:lnTo>
                    <a:pt x="864" y="0"/>
                  </a:lnTo>
                  <a:lnTo>
                    <a:pt x="864" y="480"/>
                  </a:lnTo>
                  <a:lnTo>
                    <a:pt x="1056" y="480"/>
                  </a:lnTo>
                </a:path>
              </a:pathLst>
            </a:custGeom>
            <a:noFill/>
            <a:ln w="28575" cap="flat" cmpd="sng">
              <a:solidFill>
                <a:srgbClr val="CC00CC"/>
              </a:solidFill>
              <a:prstDash val="sysDot"/>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b="1">
                <a:solidFill>
                  <a:srgbClr val="0000CC"/>
                </a:solidFill>
              </a:endParaRPr>
            </a:p>
          </p:txBody>
        </p:sp>
        <p:sp>
          <p:nvSpPr>
            <p:cNvPr id="11" name="Line 8"/>
            <p:cNvSpPr>
              <a:spLocks noChangeShapeType="1"/>
            </p:cNvSpPr>
            <p:nvPr/>
          </p:nvSpPr>
          <p:spPr bwMode="auto">
            <a:xfrm>
              <a:off x="6990045" y="3005410"/>
              <a:ext cx="2340437" cy="0"/>
            </a:xfrm>
            <a:prstGeom prst="line">
              <a:avLst/>
            </a:prstGeom>
            <a:noFill/>
            <a:ln w="38100">
              <a:solidFill>
                <a:srgbClr val="009900"/>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b="1">
                <a:solidFill>
                  <a:srgbClr val="0000CC"/>
                </a:solidFill>
              </a:endParaRPr>
            </a:p>
          </p:txBody>
        </p:sp>
        <p:sp>
          <p:nvSpPr>
            <p:cNvPr id="12" name="Freeform 9"/>
            <p:cNvSpPr/>
            <p:nvPr/>
          </p:nvSpPr>
          <p:spPr bwMode="auto">
            <a:xfrm>
              <a:off x="7308206" y="2251348"/>
              <a:ext cx="1620044" cy="633413"/>
            </a:xfrm>
            <a:custGeom>
              <a:avLst/>
              <a:gdLst>
                <a:gd name="T0" fmla="*/ 0 w 1026"/>
                <a:gd name="T1" fmla="*/ 447 h 461"/>
                <a:gd name="T2" fmla="*/ 57 w 1026"/>
                <a:gd name="T3" fmla="*/ 459 h 461"/>
                <a:gd name="T4" fmla="*/ 78 w 1026"/>
                <a:gd name="T5" fmla="*/ 456 h 461"/>
                <a:gd name="T6" fmla="*/ 105 w 1026"/>
                <a:gd name="T7" fmla="*/ 444 h 461"/>
                <a:gd name="T8" fmla="*/ 153 w 1026"/>
                <a:gd name="T9" fmla="*/ 444 h 461"/>
                <a:gd name="T10" fmla="*/ 177 w 1026"/>
                <a:gd name="T11" fmla="*/ 354 h 461"/>
                <a:gd name="T12" fmla="*/ 180 w 1026"/>
                <a:gd name="T13" fmla="*/ 258 h 461"/>
                <a:gd name="T14" fmla="*/ 183 w 1026"/>
                <a:gd name="T15" fmla="*/ 246 h 461"/>
                <a:gd name="T16" fmla="*/ 189 w 1026"/>
                <a:gd name="T17" fmla="*/ 207 h 461"/>
                <a:gd name="T18" fmla="*/ 198 w 1026"/>
                <a:gd name="T19" fmla="*/ 180 h 461"/>
                <a:gd name="T20" fmla="*/ 213 w 1026"/>
                <a:gd name="T21" fmla="*/ 96 h 461"/>
                <a:gd name="T22" fmla="*/ 228 w 1026"/>
                <a:gd name="T23" fmla="*/ 18 h 461"/>
                <a:gd name="T24" fmla="*/ 252 w 1026"/>
                <a:gd name="T25" fmla="*/ 3 h 461"/>
                <a:gd name="T26" fmla="*/ 261 w 1026"/>
                <a:gd name="T27" fmla="*/ 0 h 461"/>
                <a:gd name="T28" fmla="*/ 321 w 1026"/>
                <a:gd name="T29" fmla="*/ 27 h 461"/>
                <a:gd name="T30" fmla="*/ 363 w 1026"/>
                <a:gd name="T31" fmla="*/ 27 h 461"/>
                <a:gd name="T32" fmla="*/ 387 w 1026"/>
                <a:gd name="T33" fmla="*/ 81 h 461"/>
                <a:gd name="T34" fmla="*/ 399 w 1026"/>
                <a:gd name="T35" fmla="*/ 222 h 461"/>
                <a:gd name="T36" fmla="*/ 417 w 1026"/>
                <a:gd name="T37" fmla="*/ 366 h 461"/>
                <a:gd name="T38" fmla="*/ 450 w 1026"/>
                <a:gd name="T39" fmla="*/ 417 h 461"/>
                <a:gd name="T40" fmla="*/ 504 w 1026"/>
                <a:gd name="T41" fmla="*/ 444 h 461"/>
                <a:gd name="T42" fmla="*/ 540 w 1026"/>
                <a:gd name="T43" fmla="*/ 450 h 461"/>
                <a:gd name="T44" fmla="*/ 558 w 1026"/>
                <a:gd name="T45" fmla="*/ 444 h 461"/>
                <a:gd name="T46" fmla="*/ 615 w 1026"/>
                <a:gd name="T47" fmla="*/ 459 h 461"/>
                <a:gd name="T48" fmla="*/ 639 w 1026"/>
                <a:gd name="T49" fmla="*/ 450 h 461"/>
                <a:gd name="T50" fmla="*/ 642 w 1026"/>
                <a:gd name="T51" fmla="*/ 432 h 461"/>
                <a:gd name="T52" fmla="*/ 654 w 1026"/>
                <a:gd name="T53" fmla="*/ 405 h 461"/>
                <a:gd name="T54" fmla="*/ 672 w 1026"/>
                <a:gd name="T55" fmla="*/ 315 h 461"/>
                <a:gd name="T56" fmla="*/ 690 w 1026"/>
                <a:gd name="T57" fmla="*/ 171 h 461"/>
                <a:gd name="T58" fmla="*/ 711 w 1026"/>
                <a:gd name="T59" fmla="*/ 81 h 461"/>
                <a:gd name="T60" fmla="*/ 741 w 1026"/>
                <a:gd name="T61" fmla="*/ 24 h 461"/>
                <a:gd name="T62" fmla="*/ 804 w 1026"/>
                <a:gd name="T63" fmla="*/ 45 h 461"/>
                <a:gd name="T64" fmla="*/ 831 w 1026"/>
                <a:gd name="T65" fmla="*/ 66 h 461"/>
                <a:gd name="T66" fmla="*/ 867 w 1026"/>
                <a:gd name="T67" fmla="*/ 69 h 461"/>
                <a:gd name="T68" fmla="*/ 870 w 1026"/>
                <a:gd name="T69" fmla="*/ 84 h 461"/>
                <a:gd name="T70" fmla="*/ 879 w 1026"/>
                <a:gd name="T71" fmla="*/ 135 h 461"/>
                <a:gd name="T72" fmla="*/ 901 w 1026"/>
                <a:gd name="T73" fmla="*/ 267 h 461"/>
                <a:gd name="T74" fmla="*/ 924 w 1026"/>
                <a:gd name="T75" fmla="*/ 363 h 461"/>
                <a:gd name="T76" fmla="*/ 963 w 1026"/>
                <a:gd name="T77" fmla="*/ 432 h 461"/>
                <a:gd name="T78" fmla="*/ 1026 w 1026"/>
                <a:gd name="T79" fmla="*/ 45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26" h="461">
                  <a:moveTo>
                    <a:pt x="0" y="447"/>
                  </a:moveTo>
                  <a:cubicBezTo>
                    <a:pt x="9" y="449"/>
                    <a:pt x="44" y="457"/>
                    <a:pt x="57" y="459"/>
                  </a:cubicBezTo>
                  <a:cubicBezTo>
                    <a:pt x="64" y="461"/>
                    <a:pt x="71" y="457"/>
                    <a:pt x="78" y="456"/>
                  </a:cubicBezTo>
                  <a:cubicBezTo>
                    <a:pt x="88" y="453"/>
                    <a:pt x="95" y="447"/>
                    <a:pt x="105" y="444"/>
                  </a:cubicBezTo>
                  <a:cubicBezTo>
                    <a:pt x="121" y="445"/>
                    <a:pt x="142" y="455"/>
                    <a:pt x="153" y="444"/>
                  </a:cubicBezTo>
                  <a:cubicBezTo>
                    <a:pt x="163" y="434"/>
                    <a:pt x="174" y="371"/>
                    <a:pt x="177" y="354"/>
                  </a:cubicBezTo>
                  <a:cubicBezTo>
                    <a:pt x="178" y="322"/>
                    <a:pt x="178" y="290"/>
                    <a:pt x="180" y="258"/>
                  </a:cubicBezTo>
                  <a:cubicBezTo>
                    <a:pt x="180" y="254"/>
                    <a:pt x="182" y="250"/>
                    <a:pt x="183" y="246"/>
                  </a:cubicBezTo>
                  <a:cubicBezTo>
                    <a:pt x="187" y="221"/>
                    <a:pt x="184" y="225"/>
                    <a:pt x="189" y="207"/>
                  </a:cubicBezTo>
                  <a:cubicBezTo>
                    <a:pt x="192" y="198"/>
                    <a:pt x="198" y="180"/>
                    <a:pt x="198" y="180"/>
                  </a:cubicBezTo>
                  <a:cubicBezTo>
                    <a:pt x="200" y="148"/>
                    <a:pt x="206" y="126"/>
                    <a:pt x="213" y="96"/>
                  </a:cubicBezTo>
                  <a:cubicBezTo>
                    <a:pt x="215" y="75"/>
                    <a:pt x="214" y="38"/>
                    <a:pt x="228" y="18"/>
                  </a:cubicBezTo>
                  <a:cubicBezTo>
                    <a:pt x="238" y="4"/>
                    <a:pt x="231" y="10"/>
                    <a:pt x="252" y="3"/>
                  </a:cubicBezTo>
                  <a:cubicBezTo>
                    <a:pt x="255" y="2"/>
                    <a:pt x="261" y="0"/>
                    <a:pt x="261" y="0"/>
                  </a:cubicBezTo>
                  <a:cubicBezTo>
                    <a:pt x="284" y="11"/>
                    <a:pt x="295" y="23"/>
                    <a:pt x="321" y="27"/>
                  </a:cubicBezTo>
                  <a:cubicBezTo>
                    <a:pt x="335" y="26"/>
                    <a:pt x="355" y="16"/>
                    <a:pt x="363" y="27"/>
                  </a:cubicBezTo>
                  <a:cubicBezTo>
                    <a:pt x="374" y="42"/>
                    <a:pt x="376" y="65"/>
                    <a:pt x="387" y="81"/>
                  </a:cubicBezTo>
                  <a:cubicBezTo>
                    <a:pt x="389" y="141"/>
                    <a:pt x="399" y="159"/>
                    <a:pt x="399" y="222"/>
                  </a:cubicBezTo>
                  <a:cubicBezTo>
                    <a:pt x="401" y="267"/>
                    <a:pt x="413" y="321"/>
                    <a:pt x="417" y="366"/>
                  </a:cubicBezTo>
                  <a:cubicBezTo>
                    <a:pt x="425" y="397"/>
                    <a:pt x="436" y="404"/>
                    <a:pt x="450" y="417"/>
                  </a:cubicBezTo>
                  <a:cubicBezTo>
                    <a:pt x="462" y="435"/>
                    <a:pt x="483" y="440"/>
                    <a:pt x="504" y="444"/>
                  </a:cubicBezTo>
                  <a:cubicBezTo>
                    <a:pt x="518" y="453"/>
                    <a:pt x="522" y="454"/>
                    <a:pt x="540" y="450"/>
                  </a:cubicBezTo>
                  <a:cubicBezTo>
                    <a:pt x="546" y="448"/>
                    <a:pt x="558" y="444"/>
                    <a:pt x="558" y="444"/>
                  </a:cubicBezTo>
                  <a:cubicBezTo>
                    <a:pt x="570" y="445"/>
                    <a:pt x="602" y="458"/>
                    <a:pt x="615" y="459"/>
                  </a:cubicBezTo>
                  <a:cubicBezTo>
                    <a:pt x="622" y="454"/>
                    <a:pt x="633" y="456"/>
                    <a:pt x="639" y="450"/>
                  </a:cubicBezTo>
                  <a:cubicBezTo>
                    <a:pt x="643" y="445"/>
                    <a:pt x="641" y="438"/>
                    <a:pt x="642" y="432"/>
                  </a:cubicBezTo>
                  <a:cubicBezTo>
                    <a:pt x="644" y="422"/>
                    <a:pt x="651" y="415"/>
                    <a:pt x="654" y="405"/>
                  </a:cubicBezTo>
                  <a:cubicBezTo>
                    <a:pt x="658" y="327"/>
                    <a:pt x="656" y="363"/>
                    <a:pt x="672" y="315"/>
                  </a:cubicBezTo>
                  <a:cubicBezTo>
                    <a:pt x="677" y="266"/>
                    <a:pt x="678" y="219"/>
                    <a:pt x="690" y="171"/>
                  </a:cubicBezTo>
                  <a:cubicBezTo>
                    <a:pt x="693" y="134"/>
                    <a:pt x="700" y="113"/>
                    <a:pt x="711" y="81"/>
                  </a:cubicBezTo>
                  <a:cubicBezTo>
                    <a:pt x="714" y="53"/>
                    <a:pt x="712" y="34"/>
                    <a:pt x="741" y="24"/>
                  </a:cubicBezTo>
                  <a:cubicBezTo>
                    <a:pt x="783" y="28"/>
                    <a:pt x="771" y="37"/>
                    <a:pt x="804" y="45"/>
                  </a:cubicBezTo>
                  <a:cubicBezTo>
                    <a:pt x="815" y="52"/>
                    <a:pt x="843" y="54"/>
                    <a:pt x="831" y="66"/>
                  </a:cubicBezTo>
                  <a:cubicBezTo>
                    <a:pt x="842" y="64"/>
                    <a:pt x="856" y="62"/>
                    <a:pt x="867" y="69"/>
                  </a:cubicBezTo>
                  <a:cubicBezTo>
                    <a:pt x="871" y="72"/>
                    <a:pt x="868" y="79"/>
                    <a:pt x="870" y="84"/>
                  </a:cubicBezTo>
                  <a:cubicBezTo>
                    <a:pt x="873" y="91"/>
                    <a:pt x="875" y="129"/>
                    <a:pt x="879" y="135"/>
                  </a:cubicBezTo>
                  <a:cubicBezTo>
                    <a:pt x="884" y="165"/>
                    <a:pt x="893" y="229"/>
                    <a:pt x="901" y="267"/>
                  </a:cubicBezTo>
                  <a:cubicBezTo>
                    <a:pt x="909" y="305"/>
                    <a:pt x="914" y="335"/>
                    <a:pt x="924" y="363"/>
                  </a:cubicBezTo>
                  <a:cubicBezTo>
                    <a:pt x="934" y="391"/>
                    <a:pt x="946" y="417"/>
                    <a:pt x="963" y="432"/>
                  </a:cubicBezTo>
                  <a:cubicBezTo>
                    <a:pt x="980" y="447"/>
                    <a:pt x="1013" y="449"/>
                    <a:pt x="1026" y="453"/>
                  </a:cubicBezTo>
                </a:path>
              </a:pathLst>
            </a:custGeom>
            <a:noFill/>
            <a:ln w="57150" cmpd="sng">
              <a:solidFill>
                <a:srgbClr val="333399"/>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b="1">
                <a:solidFill>
                  <a:srgbClr val="0000CC"/>
                </a:solidFill>
              </a:endParaRPr>
            </a:p>
          </p:txBody>
        </p:sp>
        <p:sp>
          <p:nvSpPr>
            <p:cNvPr id="13" name="Text Box 10"/>
            <p:cNvSpPr txBox="1">
              <a:spLocks noChangeArrowheads="1"/>
            </p:cNvSpPr>
            <p:nvPr/>
          </p:nvSpPr>
          <p:spPr bwMode="auto">
            <a:xfrm>
              <a:off x="2741325" y="2089438"/>
              <a:ext cx="4137909" cy="7217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200" b="1" dirty="0">
                  <a:solidFill>
                    <a:srgbClr val="0000FF"/>
                  </a:solidFill>
                  <a:latin typeface="微软雅黑" panose="020B0503020204020204" pitchFamily="34" charset="-122"/>
                  <a:ea typeface="微软雅黑" panose="020B0503020204020204" pitchFamily="34" charset="-122"/>
                </a:rPr>
                <a:t>实际的信道</a:t>
              </a:r>
            </a:p>
            <a:p>
              <a:pPr algn="ctr"/>
              <a:r>
                <a:rPr kumimoji="1" lang="zh-CN" altLang="en-US" sz="1200" b="1" dirty="0">
                  <a:solidFill>
                    <a:srgbClr val="0000FF"/>
                  </a:solidFill>
                  <a:latin typeface="微软雅黑" panose="020B0503020204020204" pitchFamily="34" charset="-122"/>
                  <a:ea typeface="微软雅黑" panose="020B0503020204020204" pitchFamily="34" charset="-122"/>
                </a:rPr>
                <a:t>（带宽受限、有噪声、干扰和失真）</a:t>
              </a:r>
            </a:p>
          </p:txBody>
        </p:sp>
        <p:sp>
          <p:nvSpPr>
            <p:cNvPr id="14" name="Text Box 11"/>
            <p:cNvSpPr txBox="1">
              <a:spLocks noChangeArrowheads="1"/>
            </p:cNvSpPr>
            <p:nvPr/>
          </p:nvSpPr>
          <p:spPr bwMode="auto">
            <a:xfrm>
              <a:off x="747101" y="3027636"/>
              <a:ext cx="1732149" cy="433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200" b="1" dirty="0">
                  <a:solidFill>
                    <a:srgbClr val="0000CC"/>
                  </a:solidFill>
                  <a:latin typeface="微软雅黑" panose="020B0503020204020204" pitchFamily="34" charset="-122"/>
                  <a:ea typeface="微软雅黑" panose="020B0503020204020204" pitchFamily="34" charset="-122"/>
                </a:rPr>
                <a:t>发送信号波形</a:t>
              </a:r>
            </a:p>
          </p:txBody>
        </p:sp>
        <p:sp>
          <p:nvSpPr>
            <p:cNvPr id="15" name="Text Box 12"/>
            <p:cNvSpPr txBox="1">
              <a:spLocks noChangeArrowheads="1"/>
            </p:cNvSpPr>
            <p:nvPr/>
          </p:nvSpPr>
          <p:spPr bwMode="auto">
            <a:xfrm>
              <a:off x="7116551" y="3041925"/>
              <a:ext cx="2084388" cy="433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kumimoji="1" lang="zh-CN" altLang="en-US" sz="1200" b="1">
                  <a:solidFill>
                    <a:srgbClr val="0000CC"/>
                  </a:solidFill>
                  <a:latin typeface="微软雅黑" panose="020B0503020204020204" pitchFamily="34" charset="-122"/>
                  <a:ea typeface="微软雅黑" panose="020B0503020204020204" pitchFamily="34" charset="-122"/>
                </a:rPr>
                <a:t>接收信号波形</a:t>
              </a:r>
            </a:p>
          </p:txBody>
        </p:sp>
        <p:sp>
          <p:nvSpPr>
            <p:cNvPr id="16" name="矩形 15"/>
            <p:cNvSpPr/>
            <p:nvPr/>
          </p:nvSpPr>
          <p:spPr>
            <a:xfrm>
              <a:off x="490636" y="1498303"/>
              <a:ext cx="2854837" cy="567759"/>
            </a:xfrm>
            <a:prstGeom prst="rect">
              <a:avLst/>
            </a:prstGeom>
          </p:spPr>
          <p:txBody>
            <a:bodyPr wrap="none">
              <a:spAutoFit/>
            </a:bodyPr>
            <a:lstStyle/>
            <a:p>
              <a:pPr>
                <a:lnSpc>
                  <a:spcPct val="110000"/>
                </a:lnSpc>
              </a:pPr>
              <a:r>
                <a:rPr lang="zh-CN" altLang="en-US" sz="1600" b="1" dirty="0">
                  <a:latin typeface="微软雅黑" panose="020B0503020204020204" pitchFamily="34" charset="-122"/>
                  <a:ea typeface="微软雅黑" panose="020B0503020204020204" pitchFamily="34" charset="-122"/>
                </a:rPr>
                <a:t>有失真，但</a:t>
              </a:r>
              <a:r>
                <a:rPr lang="zh-CN" altLang="en-US" sz="1600" b="1" dirty="0">
                  <a:solidFill>
                    <a:srgbClr val="CC00CC"/>
                  </a:solidFill>
                  <a:latin typeface="微软雅黑" panose="020B0503020204020204" pitchFamily="34" charset="-122"/>
                  <a:ea typeface="微软雅黑" panose="020B0503020204020204" pitchFamily="34" charset="-122"/>
                </a:rPr>
                <a:t>可识别</a:t>
              </a:r>
            </a:p>
          </p:txBody>
        </p:sp>
      </p:grpSp>
      <p:grpSp>
        <p:nvGrpSpPr>
          <p:cNvPr id="17" name="组合 16"/>
          <p:cNvGrpSpPr/>
          <p:nvPr/>
        </p:nvGrpSpPr>
        <p:grpSpPr>
          <a:xfrm>
            <a:off x="1724322" y="2825609"/>
            <a:ext cx="5709269" cy="1282060"/>
            <a:chOff x="404333" y="3837509"/>
            <a:chExt cx="8925396" cy="2004266"/>
          </a:xfrm>
        </p:grpSpPr>
        <p:grpSp>
          <p:nvGrpSpPr>
            <p:cNvPr id="18" name="Group 24"/>
            <p:cNvGrpSpPr/>
            <p:nvPr/>
          </p:nvGrpSpPr>
          <p:grpSpPr bwMode="auto">
            <a:xfrm>
              <a:off x="627584" y="4409850"/>
              <a:ext cx="8702145" cy="1431925"/>
              <a:chOff x="343" y="2904"/>
              <a:chExt cx="5060" cy="902"/>
            </a:xfrm>
          </p:grpSpPr>
          <p:sp>
            <p:nvSpPr>
              <p:cNvPr id="20" name="AutoShape 13"/>
              <p:cNvSpPr>
                <a:spLocks noChangeArrowheads="1"/>
              </p:cNvSpPr>
              <p:nvPr/>
            </p:nvSpPr>
            <p:spPr bwMode="auto">
              <a:xfrm rot="-5400000">
                <a:off x="2600" y="2210"/>
                <a:ext cx="250" cy="2558"/>
              </a:xfrm>
              <a:prstGeom prst="can">
                <a:avLst>
                  <a:gd name="adj" fmla="val 66508"/>
                </a:avLst>
              </a:prstGeom>
              <a:gradFill rotWithShape="1">
                <a:gsLst>
                  <a:gs pos="0">
                    <a:srgbClr val="00B050"/>
                  </a:gs>
                  <a:gs pos="50000">
                    <a:schemeClr val="bg1"/>
                  </a:gs>
                  <a:gs pos="100000">
                    <a:srgbClr val="009900"/>
                  </a:gs>
                </a:gsLst>
                <a:lin ang="0" scaled="1"/>
              </a:gradFill>
              <a:ln w="9525">
                <a:solidFill>
                  <a:srgbClr val="00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endParaRPr>
              </a:p>
            </p:txBody>
          </p:sp>
          <p:sp>
            <p:nvSpPr>
              <p:cNvPr id="21" name="Freeform 14"/>
              <p:cNvSpPr/>
              <p:nvPr/>
            </p:nvSpPr>
            <p:spPr bwMode="auto">
              <a:xfrm>
                <a:off x="343" y="2991"/>
                <a:ext cx="970" cy="415"/>
              </a:xfrm>
              <a:custGeom>
                <a:avLst/>
                <a:gdLst>
                  <a:gd name="T0" fmla="*/ 0 w 1056"/>
                  <a:gd name="T1" fmla="*/ 480 h 480"/>
                  <a:gd name="T2" fmla="*/ 144 w 1056"/>
                  <a:gd name="T3" fmla="*/ 480 h 480"/>
                  <a:gd name="T4" fmla="*/ 144 w 1056"/>
                  <a:gd name="T5" fmla="*/ 0 h 480"/>
                  <a:gd name="T6" fmla="*/ 384 w 1056"/>
                  <a:gd name="T7" fmla="*/ 0 h 480"/>
                  <a:gd name="T8" fmla="*/ 384 w 1056"/>
                  <a:gd name="T9" fmla="*/ 480 h 480"/>
                  <a:gd name="T10" fmla="*/ 624 w 1056"/>
                  <a:gd name="T11" fmla="*/ 480 h 480"/>
                  <a:gd name="T12" fmla="*/ 624 w 1056"/>
                  <a:gd name="T13" fmla="*/ 0 h 480"/>
                  <a:gd name="T14" fmla="*/ 864 w 1056"/>
                  <a:gd name="T15" fmla="*/ 0 h 480"/>
                  <a:gd name="T16" fmla="*/ 864 w 1056"/>
                  <a:gd name="T17" fmla="*/ 480 h 480"/>
                  <a:gd name="T18" fmla="*/ 1056 w 1056"/>
                  <a:gd name="T19" fmla="*/ 480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56" h="480">
                    <a:moveTo>
                      <a:pt x="0" y="480"/>
                    </a:moveTo>
                    <a:lnTo>
                      <a:pt x="144" y="480"/>
                    </a:lnTo>
                    <a:lnTo>
                      <a:pt x="144" y="0"/>
                    </a:lnTo>
                    <a:lnTo>
                      <a:pt x="384" y="0"/>
                    </a:lnTo>
                    <a:lnTo>
                      <a:pt x="384" y="480"/>
                    </a:lnTo>
                    <a:lnTo>
                      <a:pt x="624" y="480"/>
                    </a:lnTo>
                    <a:lnTo>
                      <a:pt x="624" y="0"/>
                    </a:lnTo>
                    <a:lnTo>
                      <a:pt x="864" y="0"/>
                    </a:lnTo>
                    <a:lnTo>
                      <a:pt x="864" y="480"/>
                    </a:lnTo>
                    <a:lnTo>
                      <a:pt x="1056" y="480"/>
                    </a:lnTo>
                  </a:path>
                </a:pathLst>
              </a:custGeom>
              <a:noFill/>
              <a:ln w="38100" cmpd="sng">
                <a:solidFill>
                  <a:srgbClr val="333399"/>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b="1">
                  <a:solidFill>
                    <a:srgbClr val="0000CC"/>
                  </a:solidFill>
                </a:endParaRPr>
              </a:p>
            </p:txBody>
          </p:sp>
          <p:sp>
            <p:nvSpPr>
              <p:cNvPr id="22" name="Line 15"/>
              <p:cNvSpPr>
                <a:spLocks noChangeShapeType="1"/>
              </p:cNvSpPr>
              <p:nvPr/>
            </p:nvSpPr>
            <p:spPr bwMode="auto">
              <a:xfrm>
                <a:off x="343" y="3489"/>
                <a:ext cx="1235" cy="0"/>
              </a:xfrm>
              <a:prstGeom prst="line">
                <a:avLst/>
              </a:prstGeom>
              <a:noFill/>
              <a:ln w="38100">
                <a:solidFill>
                  <a:srgbClr val="009900"/>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b="1">
                  <a:solidFill>
                    <a:srgbClr val="0000CC"/>
                  </a:solidFill>
                </a:endParaRPr>
              </a:p>
            </p:txBody>
          </p:sp>
          <p:sp>
            <p:nvSpPr>
              <p:cNvPr id="23" name="Freeform 16"/>
              <p:cNvSpPr/>
              <p:nvPr/>
            </p:nvSpPr>
            <p:spPr bwMode="auto">
              <a:xfrm>
                <a:off x="4180" y="2991"/>
                <a:ext cx="971" cy="415"/>
              </a:xfrm>
              <a:custGeom>
                <a:avLst/>
                <a:gdLst>
                  <a:gd name="T0" fmla="*/ 0 w 1056"/>
                  <a:gd name="T1" fmla="*/ 480 h 480"/>
                  <a:gd name="T2" fmla="*/ 144 w 1056"/>
                  <a:gd name="T3" fmla="*/ 480 h 480"/>
                  <a:gd name="T4" fmla="*/ 144 w 1056"/>
                  <a:gd name="T5" fmla="*/ 0 h 480"/>
                  <a:gd name="T6" fmla="*/ 384 w 1056"/>
                  <a:gd name="T7" fmla="*/ 0 h 480"/>
                  <a:gd name="T8" fmla="*/ 384 w 1056"/>
                  <a:gd name="T9" fmla="*/ 480 h 480"/>
                  <a:gd name="T10" fmla="*/ 624 w 1056"/>
                  <a:gd name="T11" fmla="*/ 480 h 480"/>
                  <a:gd name="T12" fmla="*/ 624 w 1056"/>
                  <a:gd name="T13" fmla="*/ 0 h 480"/>
                  <a:gd name="T14" fmla="*/ 864 w 1056"/>
                  <a:gd name="T15" fmla="*/ 0 h 480"/>
                  <a:gd name="T16" fmla="*/ 864 w 1056"/>
                  <a:gd name="T17" fmla="*/ 480 h 480"/>
                  <a:gd name="T18" fmla="*/ 1056 w 1056"/>
                  <a:gd name="T19" fmla="*/ 480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56" h="480">
                    <a:moveTo>
                      <a:pt x="0" y="480"/>
                    </a:moveTo>
                    <a:lnTo>
                      <a:pt x="144" y="480"/>
                    </a:lnTo>
                    <a:lnTo>
                      <a:pt x="144" y="0"/>
                    </a:lnTo>
                    <a:lnTo>
                      <a:pt x="384" y="0"/>
                    </a:lnTo>
                    <a:lnTo>
                      <a:pt x="384" y="480"/>
                    </a:lnTo>
                    <a:lnTo>
                      <a:pt x="624" y="480"/>
                    </a:lnTo>
                    <a:lnTo>
                      <a:pt x="624" y="0"/>
                    </a:lnTo>
                    <a:lnTo>
                      <a:pt x="864" y="0"/>
                    </a:lnTo>
                    <a:lnTo>
                      <a:pt x="864" y="480"/>
                    </a:lnTo>
                    <a:lnTo>
                      <a:pt x="1056" y="480"/>
                    </a:lnTo>
                  </a:path>
                </a:pathLst>
              </a:custGeom>
              <a:noFill/>
              <a:ln w="28575" cap="flat" cmpd="sng">
                <a:solidFill>
                  <a:srgbClr val="CC00CC"/>
                </a:solidFill>
                <a:prstDash val="sysDot"/>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b="1">
                  <a:solidFill>
                    <a:srgbClr val="0000CC"/>
                  </a:solidFill>
                </a:endParaRPr>
              </a:p>
            </p:txBody>
          </p:sp>
          <p:sp>
            <p:nvSpPr>
              <p:cNvPr id="24" name="Line 17"/>
              <p:cNvSpPr>
                <a:spLocks noChangeShapeType="1"/>
              </p:cNvSpPr>
              <p:nvPr/>
            </p:nvSpPr>
            <p:spPr bwMode="auto">
              <a:xfrm>
                <a:off x="4004" y="3489"/>
                <a:ext cx="1399" cy="0"/>
              </a:xfrm>
              <a:prstGeom prst="line">
                <a:avLst/>
              </a:prstGeom>
              <a:noFill/>
              <a:ln w="38100">
                <a:solidFill>
                  <a:srgbClr val="009900"/>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b="1">
                  <a:solidFill>
                    <a:srgbClr val="0000CC"/>
                  </a:solidFill>
                </a:endParaRPr>
              </a:p>
            </p:txBody>
          </p:sp>
          <p:sp>
            <p:nvSpPr>
              <p:cNvPr id="25" name="Freeform 18"/>
              <p:cNvSpPr/>
              <p:nvPr/>
            </p:nvSpPr>
            <p:spPr bwMode="auto">
              <a:xfrm>
                <a:off x="4186" y="3270"/>
                <a:ext cx="934" cy="124"/>
              </a:xfrm>
              <a:custGeom>
                <a:avLst/>
                <a:gdLst>
                  <a:gd name="T0" fmla="*/ 0 w 1017"/>
                  <a:gd name="T1" fmla="*/ 109 h 143"/>
                  <a:gd name="T2" fmla="*/ 57 w 1017"/>
                  <a:gd name="T3" fmla="*/ 130 h 143"/>
                  <a:gd name="T4" fmla="*/ 84 w 1017"/>
                  <a:gd name="T5" fmla="*/ 130 h 143"/>
                  <a:gd name="T6" fmla="*/ 114 w 1017"/>
                  <a:gd name="T7" fmla="*/ 91 h 143"/>
                  <a:gd name="T8" fmla="*/ 162 w 1017"/>
                  <a:gd name="T9" fmla="*/ 34 h 143"/>
                  <a:gd name="T10" fmla="*/ 180 w 1017"/>
                  <a:gd name="T11" fmla="*/ 58 h 143"/>
                  <a:gd name="T12" fmla="*/ 189 w 1017"/>
                  <a:gd name="T13" fmla="*/ 109 h 143"/>
                  <a:gd name="T14" fmla="*/ 201 w 1017"/>
                  <a:gd name="T15" fmla="*/ 76 h 143"/>
                  <a:gd name="T16" fmla="*/ 219 w 1017"/>
                  <a:gd name="T17" fmla="*/ 82 h 143"/>
                  <a:gd name="T18" fmla="*/ 252 w 1017"/>
                  <a:gd name="T19" fmla="*/ 79 h 143"/>
                  <a:gd name="T20" fmla="*/ 327 w 1017"/>
                  <a:gd name="T21" fmla="*/ 100 h 143"/>
                  <a:gd name="T22" fmla="*/ 351 w 1017"/>
                  <a:gd name="T23" fmla="*/ 121 h 143"/>
                  <a:gd name="T24" fmla="*/ 408 w 1017"/>
                  <a:gd name="T25" fmla="*/ 79 h 143"/>
                  <a:gd name="T26" fmla="*/ 465 w 1017"/>
                  <a:gd name="T27" fmla="*/ 103 h 143"/>
                  <a:gd name="T28" fmla="*/ 507 w 1017"/>
                  <a:gd name="T29" fmla="*/ 121 h 143"/>
                  <a:gd name="T30" fmla="*/ 564 w 1017"/>
                  <a:gd name="T31" fmla="*/ 121 h 143"/>
                  <a:gd name="T32" fmla="*/ 615 w 1017"/>
                  <a:gd name="T33" fmla="*/ 88 h 143"/>
                  <a:gd name="T34" fmla="*/ 639 w 1017"/>
                  <a:gd name="T35" fmla="*/ 70 h 143"/>
                  <a:gd name="T36" fmla="*/ 657 w 1017"/>
                  <a:gd name="T37" fmla="*/ 109 h 143"/>
                  <a:gd name="T38" fmla="*/ 672 w 1017"/>
                  <a:gd name="T39" fmla="*/ 49 h 143"/>
                  <a:gd name="T40" fmla="*/ 699 w 1017"/>
                  <a:gd name="T41" fmla="*/ 40 h 143"/>
                  <a:gd name="T42" fmla="*/ 756 w 1017"/>
                  <a:gd name="T43" fmla="*/ 64 h 143"/>
                  <a:gd name="T44" fmla="*/ 801 w 1017"/>
                  <a:gd name="T45" fmla="*/ 67 h 143"/>
                  <a:gd name="T46" fmla="*/ 834 w 1017"/>
                  <a:gd name="T47" fmla="*/ 97 h 143"/>
                  <a:gd name="T48" fmla="*/ 873 w 1017"/>
                  <a:gd name="T49" fmla="*/ 115 h 143"/>
                  <a:gd name="T50" fmla="*/ 891 w 1017"/>
                  <a:gd name="T51" fmla="*/ 85 h 143"/>
                  <a:gd name="T52" fmla="*/ 912 w 1017"/>
                  <a:gd name="T53" fmla="*/ 103 h 143"/>
                  <a:gd name="T54" fmla="*/ 927 w 1017"/>
                  <a:gd name="T55" fmla="*/ 67 h 143"/>
                  <a:gd name="T56" fmla="*/ 972 w 1017"/>
                  <a:gd name="T57" fmla="*/ 112 h 143"/>
                  <a:gd name="T58" fmla="*/ 1017 w 1017"/>
                  <a:gd name="T59" fmla="*/ 121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017" h="143">
                    <a:moveTo>
                      <a:pt x="0" y="109"/>
                    </a:moveTo>
                    <a:cubicBezTo>
                      <a:pt x="9" y="111"/>
                      <a:pt x="44" y="128"/>
                      <a:pt x="57" y="130"/>
                    </a:cubicBezTo>
                    <a:cubicBezTo>
                      <a:pt x="64" y="132"/>
                      <a:pt x="77" y="131"/>
                      <a:pt x="84" y="130"/>
                    </a:cubicBezTo>
                    <a:cubicBezTo>
                      <a:pt x="94" y="127"/>
                      <a:pt x="104" y="94"/>
                      <a:pt x="114" y="91"/>
                    </a:cubicBezTo>
                    <a:cubicBezTo>
                      <a:pt x="130" y="92"/>
                      <a:pt x="151" y="45"/>
                      <a:pt x="162" y="34"/>
                    </a:cubicBezTo>
                    <a:cubicBezTo>
                      <a:pt x="172" y="24"/>
                      <a:pt x="177" y="75"/>
                      <a:pt x="180" y="58"/>
                    </a:cubicBezTo>
                    <a:cubicBezTo>
                      <a:pt x="181" y="26"/>
                      <a:pt x="187" y="141"/>
                      <a:pt x="189" y="109"/>
                    </a:cubicBezTo>
                    <a:cubicBezTo>
                      <a:pt x="189" y="105"/>
                      <a:pt x="200" y="80"/>
                      <a:pt x="201" y="76"/>
                    </a:cubicBezTo>
                    <a:cubicBezTo>
                      <a:pt x="205" y="51"/>
                      <a:pt x="214" y="100"/>
                      <a:pt x="219" y="82"/>
                    </a:cubicBezTo>
                    <a:cubicBezTo>
                      <a:pt x="222" y="73"/>
                      <a:pt x="252" y="79"/>
                      <a:pt x="252" y="79"/>
                    </a:cubicBezTo>
                    <a:cubicBezTo>
                      <a:pt x="254" y="47"/>
                      <a:pt x="320" y="130"/>
                      <a:pt x="327" y="100"/>
                    </a:cubicBezTo>
                    <a:cubicBezTo>
                      <a:pt x="355" y="75"/>
                      <a:pt x="322" y="123"/>
                      <a:pt x="351" y="121"/>
                    </a:cubicBezTo>
                    <a:cubicBezTo>
                      <a:pt x="364" y="92"/>
                      <a:pt x="396" y="88"/>
                      <a:pt x="408" y="79"/>
                    </a:cubicBezTo>
                    <a:cubicBezTo>
                      <a:pt x="425" y="79"/>
                      <a:pt x="448" y="96"/>
                      <a:pt x="465" y="103"/>
                    </a:cubicBezTo>
                    <a:cubicBezTo>
                      <a:pt x="477" y="121"/>
                      <a:pt x="486" y="117"/>
                      <a:pt x="507" y="121"/>
                    </a:cubicBezTo>
                    <a:cubicBezTo>
                      <a:pt x="523" y="128"/>
                      <a:pt x="546" y="114"/>
                      <a:pt x="564" y="121"/>
                    </a:cubicBezTo>
                    <a:cubicBezTo>
                      <a:pt x="576" y="122"/>
                      <a:pt x="602" y="87"/>
                      <a:pt x="615" y="88"/>
                    </a:cubicBezTo>
                    <a:cubicBezTo>
                      <a:pt x="628" y="90"/>
                      <a:pt x="632" y="67"/>
                      <a:pt x="639" y="70"/>
                    </a:cubicBezTo>
                    <a:cubicBezTo>
                      <a:pt x="641" y="60"/>
                      <a:pt x="654" y="119"/>
                      <a:pt x="657" y="109"/>
                    </a:cubicBezTo>
                    <a:cubicBezTo>
                      <a:pt x="661" y="31"/>
                      <a:pt x="656" y="97"/>
                      <a:pt x="672" y="49"/>
                    </a:cubicBezTo>
                    <a:cubicBezTo>
                      <a:pt x="677" y="0"/>
                      <a:pt x="687" y="88"/>
                      <a:pt x="699" y="40"/>
                    </a:cubicBezTo>
                    <a:cubicBezTo>
                      <a:pt x="712" y="40"/>
                      <a:pt x="737" y="85"/>
                      <a:pt x="756" y="64"/>
                    </a:cubicBezTo>
                    <a:cubicBezTo>
                      <a:pt x="798" y="68"/>
                      <a:pt x="768" y="59"/>
                      <a:pt x="801" y="67"/>
                    </a:cubicBezTo>
                    <a:cubicBezTo>
                      <a:pt x="820" y="26"/>
                      <a:pt x="822" y="143"/>
                      <a:pt x="834" y="97"/>
                    </a:cubicBezTo>
                    <a:cubicBezTo>
                      <a:pt x="838" y="100"/>
                      <a:pt x="871" y="110"/>
                      <a:pt x="873" y="115"/>
                    </a:cubicBezTo>
                    <a:cubicBezTo>
                      <a:pt x="876" y="122"/>
                      <a:pt x="887" y="79"/>
                      <a:pt x="891" y="85"/>
                    </a:cubicBezTo>
                    <a:cubicBezTo>
                      <a:pt x="896" y="115"/>
                      <a:pt x="906" y="106"/>
                      <a:pt x="912" y="103"/>
                    </a:cubicBezTo>
                    <a:cubicBezTo>
                      <a:pt x="918" y="100"/>
                      <a:pt x="917" y="65"/>
                      <a:pt x="927" y="67"/>
                    </a:cubicBezTo>
                    <a:cubicBezTo>
                      <a:pt x="937" y="69"/>
                      <a:pt x="957" y="103"/>
                      <a:pt x="972" y="112"/>
                    </a:cubicBezTo>
                    <a:cubicBezTo>
                      <a:pt x="987" y="121"/>
                      <a:pt x="1005" y="112"/>
                      <a:pt x="1017" y="121"/>
                    </a:cubicBezTo>
                  </a:path>
                </a:pathLst>
              </a:custGeom>
              <a:noFill/>
              <a:ln w="57150" cmpd="sng">
                <a:solidFill>
                  <a:srgbClr val="333399"/>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b="1">
                  <a:solidFill>
                    <a:srgbClr val="0000CC"/>
                  </a:solidFill>
                </a:endParaRPr>
              </a:p>
            </p:txBody>
          </p:sp>
          <p:sp>
            <p:nvSpPr>
              <p:cNvPr id="26" name="Text Box 19"/>
              <p:cNvSpPr txBox="1">
                <a:spLocks noChangeArrowheads="1"/>
              </p:cNvSpPr>
              <p:nvPr/>
            </p:nvSpPr>
            <p:spPr bwMode="auto">
              <a:xfrm>
                <a:off x="374" y="3503"/>
                <a:ext cx="1007" cy="2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200" b="1">
                    <a:solidFill>
                      <a:srgbClr val="0000CC"/>
                    </a:solidFill>
                    <a:latin typeface="微软雅黑" panose="020B0503020204020204" pitchFamily="34" charset="-122"/>
                    <a:ea typeface="微软雅黑" panose="020B0503020204020204" pitchFamily="34" charset="-122"/>
                  </a:rPr>
                  <a:t>发送信号波形</a:t>
                </a:r>
              </a:p>
            </p:txBody>
          </p:sp>
          <p:sp>
            <p:nvSpPr>
              <p:cNvPr id="27" name="Text Box 22"/>
              <p:cNvSpPr txBox="1">
                <a:spLocks noChangeArrowheads="1"/>
              </p:cNvSpPr>
              <p:nvPr/>
            </p:nvSpPr>
            <p:spPr bwMode="auto">
              <a:xfrm>
                <a:off x="1547" y="2904"/>
                <a:ext cx="2406" cy="4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200" b="1" dirty="0">
                    <a:solidFill>
                      <a:srgbClr val="0000FF"/>
                    </a:solidFill>
                    <a:latin typeface="微软雅黑" panose="020B0503020204020204" pitchFamily="34" charset="-122"/>
                    <a:ea typeface="微软雅黑" panose="020B0503020204020204" pitchFamily="34" charset="-122"/>
                  </a:rPr>
                  <a:t>实际的信道</a:t>
                </a:r>
              </a:p>
              <a:p>
                <a:pPr algn="ctr"/>
                <a:r>
                  <a:rPr kumimoji="1" lang="zh-CN" altLang="en-US" sz="1200" b="1" dirty="0">
                    <a:solidFill>
                      <a:srgbClr val="0000FF"/>
                    </a:solidFill>
                    <a:latin typeface="微软雅黑" panose="020B0503020204020204" pitchFamily="34" charset="-122"/>
                    <a:ea typeface="微软雅黑" panose="020B0503020204020204" pitchFamily="34" charset="-122"/>
                  </a:rPr>
                  <a:t>（带宽受限、有噪声、干扰和失真）</a:t>
                </a:r>
              </a:p>
            </p:txBody>
          </p:sp>
          <p:sp>
            <p:nvSpPr>
              <p:cNvPr id="28" name="Text Box 23"/>
              <p:cNvSpPr txBox="1">
                <a:spLocks noChangeArrowheads="1"/>
              </p:cNvSpPr>
              <p:nvPr/>
            </p:nvSpPr>
            <p:spPr bwMode="auto">
              <a:xfrm>
                <a:off x="4143" y="3533"/>
                <a:ext cx="1167" cy="2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kumimoji="1" lang="zh-CN" altLang="en-US" sz="1200" b="1" dirty="0">
                    <a:solidFill>
                      <a:srgbClr val="0000CC"/>
                    </a:solidFill>
                    <a:latin typeface="微软雅黑" panose="020B0503020204020204" pitchFamily="34" charset="-122"/>
                    <a:ea typeface="微软雅黑" panose="020B0503020204020204" pitchFamily="34" charset="-122"/>
                  </a:rPr>
                  <a:t>接收信号波形</a:t>
                </a:r>
              </a:p>
            </p:txBody>
          </p:sp>
        </p:grpSp>
        <p:sp>
          <p:nvSpPr>
            <p:cNvPr id="19" name="矩形 18"/>
            <p:cNvSpPr/>
            <p:nvPr/>
          </p:nvSpPr>
          <p:spPr>
            <a:xfrm>
              <a:off x="404333" y="3837509"/>
              <a:ext cx="2950065" cy="529267"/>
            </a:xfrm>
            <a:prstGeom prst="rect">
              <a:avLst/>
            </a:prstGeom>
          </p:spPr>
          <p:txBody>
            <a:bodyPr wrap="none">
              <a:spAutoFit/>
            </a:bodyPr>
            <a:lstStyle/>
            <a:p>
              <a:r>
                <a:rPr lang="zh-CN" altLang="en-US" sz="1600" b="1" dirty="0">
                  <a:latin typeface="微软雅黑" panose="020B0503020204020204" pitchFamily="34" charset="-122"/>
                  <a:ea typeface="微软雅黑" panose="020B0503020204020204" pitchFamily="34" charset="-122"/>
                </a:rPr>
                <a:t>失真大，</a:t>
              </a:r>
              <a:r>
                <a:rPr lang="zh-CN" altLang="en-US" sz="1600" b="1" dirty="0">
                  <a:solidFill>
                    <a:srgbClr val="CC00CC"/>
                  </a:solidFill>
                  <a:latin typeface="微软雅黑" panose="020B0503020204020204" pitchFamily="34" charset="-122"/>
                  <a:ea typeface="微软雅黑" panose="020B0503020204020204" pitchFamily="34" charset="-122"/>
                </a:rPr>
                <a:t>无法识别 </a:t>
              </a:r>
            </a:p>
          </p:txBody>
        </p:sp>
      </p:grpSp>
      <p:sp>
        <p:nvSpPr>
          <p:cNvPr id="2" name="矩形 1"/>
          <p:cNvSpPr/>
          <p:nvPr/>
        </p:nvSpPr>
        <p:spPr>
          <a:xfrm>
            <a:off x="2760617" y="4265038"/>
            <a:ext cx="3379875" cy="369332"/>
          </a:xfrm>
          <a:prstGeom prst="rect">
            <a:avLst/>
          </a:prstGeom>
        </p:spPr>
        <p:txBody>
          <a:bodyPr wrap="square">
            <a:spAutoFit/>
          </a:bodyPr>
          <a:lstStyle/>
          <a:p>
            <a:pPr algn="ctr"/>
            <a:r>
              <a:rPr lang="zh-CN" altLang="en-US" b="1" dirty="0">
                <a:latin typeface="微软雅黑" panose="020B0503020204020204" pitchFamily="34" charset="-122"/>
                <a:ea typeface="微软雅黑" panose="020B0503020204020204" pitchFamily="34" charset="-122"/>
              </a:rPr>
              <a:t>数字信号通过实际的信道</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466345" y="616547"/>
            <a:ext cx="8129015" cy="353930"/>
          </a:xfrm>
          <a:prstGeom prst="roundRect">
            <a:avLst>
              <a:gd name="adj" fmla="val 16667"/>
            </a:avLst>
          </a:prstGeom>
          <a:solidFill>
            <a:srgbClr val="00B050"/>
          </a:solidFill>
          <a:ln>
            <a:noFill/>
          </a:ln>
          <a:effectLst/>
        </p:spPr>
        <p:txBody>
          <a:bodyPr wrap="none" anchor="ctr"/>
          <a:lstStyle/>
          <a:p>
            <a:endParaRPr lang="zh-CN" altLang="en-US" b="1"/>
          </a:p>
        </p:txBody>
      </p:sp>
      <p:sp>
        <p:nvSpPr>
          <p:cNvPr id="3" name="Rectangle 6"/>
          <p:cNvSpPr>
            <a:spLocks noChangeArrowheads="1"/>
          </p:cNvSpPr>
          <p:nvPr/>
        </p:nvSpPr>
        <p:spPr bwMode="auto">
          <a:xfrm>
            <a:off x="3328914" y="593457"/>
            <a:ext cx="2468880" cy="3987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dirty="0">
                <a:solidFill>
                  <a:schemeClr val="bg1"/>
                </a:solidFill>
                <a:ea typeface="微软雅黑" panose="020B0503020204020204" pitchFamily="34" charset="-122"/>
              </a:rPr>
              <a:t>计算机网络体系结构</a:t>
            </a:r>
          </a:p>
        </p:txBody>
      </p:sp>
      <p:sp>
        <p:nvSpPr>
          <p:cNvPr id="48" name="圆角矩形 47"/>
          <p:cNvSpPr/>
          <p:nvPr/>
        </p:nvSpPr>
        <p:spPr>
          <a:xfrm>
            <a:off x="505072" y="1041128"/>
            <a:ext cx="8133856" cy="320039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b="1" dirty="0"/>
          </a:p>
        </p:txBody>
      </p:sp>
      <p:grpSp>
        <p:nvGrpSpPr>
          <p:cNvPr id="49" name="组合 48"/>
          <p:cNvGrpSpPr/>
          <p:nvPr/>
        </p:nvGrpSpPr>
        <p:grpSpPr>
          <a:xfrm>
            <a:off x="1557339" y="1494207"/>
            <a:ext cx="1341438" cy="2341127"/>
            <a:chOff x="1557339" y="1623511"/>
            <a:chExt cx="1341438" cy="2341127"/>
          </a:xfrm>
        </p:grpSpPr>
        <p:sp>
          <p:nvSpPr>
            <p:cNvPr id="50" name="AutoShape 58"/>
            <p:cNvSpPr>
              <a:spLocks noChangeArrowheads="1"/>
            </p:cNvSpPr>
            <p:nvPr/>
          </p:nvSpPr>
          <p:spPr bwMode="auto">
            <a:xfrm>
              <a:off x="1560514" y="1623511"/>
              <a:ext cx="1338263" cy="2301875"/>
            </a:xfrm>
            <a:prstGeom prst="cube">
              <a:avLst>
                <a:gd name="adj" fmla="val 9144"/>
              </a:avLst>
            </a:prstGeom>
            <a:solidFill>
              <a:srgbClr val="85D1F7"/>
            </a:solidFill>
            <a:ln w="19050">
              <a:solidFill>
                <a:schemeClr val="bg1"/>
              </a:solidFill>
              <a:miter lim="800000"/>
            </a:ln>
          </p:spPr>
          <p:txBody>
            <a:bodyPr wrap="none" anchor="ctr"/>
            <a:lstStyle/>
            <a:p>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51" name="Freeform 50"/>
            <p:cNvSpPr/>
            <p:nvPr/>
          </p:nvSpPr>
          <p:spPr bwMode="auto">
            <a:xfrm>
              <a:off x="1560514" y="1872748"/>
              <a:ext cx="1330325" cy="169863"/>
            </a:xfrm>
            <a:custGeom>
              <a:avLst/>
              <a:gdLst>
                <a:gd name="T0" fmla="*/ 2147483647 w 2049"/>
                <a:gd name="T1" fmla="*/ 0 h 182"/>
                <a:gd name="T2" fmla="*/ 2147483647 w 2049"/>
                <a:gd name="T3" fmla="*/ 2147483647 h 182"/>
                <a:gd name="T4" fmla="*/ 0 w 2049"/>
                <a:gd name="T5" fmla="*/ 2147483647 h 182"/>
                <a:gd name="T6" fmla="*/ 0 60000 65536"/>
                <a:gd name="T7" fmla="*/ 0 60000 65536"/>
                <a:gd name="T8" fmla="*/ 0 60000 65536"/>
                <a:gd name="T9" fmla="*/ 0 w 2049"/>
                <a:gd name="T10" fmla="*/ 0 h 182"/>
                <a:gd name="T11" fmla="*/ 2049 w 2049"/>
                <a:gd name="T12" fmla="*/ 182 h 182"/>
              </a:gdLst>
              <a:ahLst/>
              <a:cxnLst>
                <a:cxn ang="T6">
                  <a:pos x="T0" y="T1"/>
                </a:cxn>
                <a:cxn ang="T7">
                  <a:pos x="T2" y="T3"/>
                </a:cxn>
                <a:cxn ang="T8">
                  <a:pos x="T4" y="T5"/>
                </a:cxn>
              </a:cxnLst>
              <a:rect l="T9" t="T10" r="T11" b="T12"/>
              <a:pathLst>
                <a:path w="2049" h="182">
                  <a:moveTo>
                    <a:pt x="2049" y="0"/>
                  </a:moveTo>
                  <a:lnTo>
                    <a:pt x="1870" y="179"/>
                  </a:lnTo>
                  <a:lnTo>
                    <a:pt x="0" y="182"/>
                  </a:lnTo>
                </a:path>
              </a:pathLst>
            </a:custGeom>
            <a:noFill/>
            <a:ln w="19050">
              <a:solidFill>
                <a:schemeClr val="bg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b="1"/>
            </a:p>
          </p:txBody>
        </p:sp>
        <p:sp>
          <p:nvSpPr>
            <p:cNvPr id="52" name="Freeform 59"/>
            <p:cNvSpPr/>
            <p:nvPr/>
          </p:nvSpPr>
          <p:spPr bwMode="auto">
            <a:xfrm>
              <a:off x="1560514" y="2185486"/>
              <a:ext cx="1328738" cy="169862"/>
            </a:xfrm>
            <a:custGeom>
              <a:avLst/>
              <a:gdLst>
                <a:gd name="T0" fmla="*/ 2147483647 w 2049"/>
                <a:gd name="T1" fmla="*/ 0 h 182"/>
                <a:gd name="T2" fmla="*/ 2147483647 w 2049"/>
                <a:gd name="T3" fmla="*/ 2147483647 h 182"/>
                <a:gd name="T4" fmla="*/ 0 w 2049"/>
                <a:gd name="T5" fmla="*/ 2147483647 h 182"/>
                <a:gd name="T6" fmla="*/ 0 60000 65536"/>
                <a:gd name="T7" fmla="*/ 0 60000 65536"/>
                <a:gd name="T8" fmla="*/ 0 60000 65536"/>
                <a:gd name="T9" fmla="*/ 0 w 2049"/>
                <a:gd name="T10" fmla="*/ 0 h 182"/>
                <a:gd name="T11" fmla="*/ 2049 w 2049"/>
                <a:gd name="T12" fmla="*/ 182 h 182"/>
              </a:gdLst>
              <a:ahLst/>
              <a:cxnLst>
                <a:cxn ang="T6">
                  <a:pos x="T0" y="T1"/>
                </a:cxn>
                <a:cxn ang="T7">
                  <a:pos x="T2" y="T3"/>
                </a:cxn>
                <a:cxn ang="T8">
                  <a:pos x="T4" y="T5"/>
                </a:cxn>
              </a:cxnLst>
              <a:rect l="T9" t="T10" r="T11" b="T12"/>
              <a:pathLst>
                <a:path w="2049" h="182">
                  <a:moveTo>
                    <a:pt x="2049" y="0"/>
                  </a:moveTo>
                  <a:lnTo>
                    <a:pt x="1870" y="179"/>
                  </a:lnTo>
                  <a:lnTo>
                    <a:pt x="0" y="182"/>
                  </a:lnTo>
                </a:path>
              </a:pathLst>
            </a:custGeom>
            <a:noFill/>
            <a:ln w="19050">
              <a:solidFill>
                <a:schemeClr val="bg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b="1"/>
            </a:p>
          </p:txBody>
        </p:sp>
        <p:sp>
          <p:nvSpPr>
            <p:cNvPr id="53" name="Freeform 60"/>
            <p:cNvSpPr/>
            <p:nvPr/>
          </p:nvSpPr>
          <p:spPr bwMode="auto">
            <a:xfrm>
              <a:off x="1560514" y="2498223"/>
              <a:ext cx="1328738" cy="169863"/>
            </a:xfrm>
            <a:custGeom>
              <a:avLst/>
              <a:gdLst>
                <a:gd name="T0" fmla="*/ 2147483647 w 2049"/>
                <a:gd name="T1" fmla="*/ 0 h 182"/>
                <a:gd name="T2" fmla="*/ 2147483647 w 2049"/>
                <a:gd name="T3" fmla="*/ 2147483647 h 182"/>
                <a:gd name="T4" fmla="*/ 0 w 2049"/>
                <a:gd name="T5" fmla="*/ 2147483647 h 182"/>
                <a:gd name="T6" fmla="*/ 0 60000 65536"/>
                <a:gd name="T7" fmla="*/ 0 60000 65536"/>
                <a:gd name="T8" fmla="*/ 0 60000 65536"/>
                <a:gd name="T9" fmla="*/ 0 w 2049"/>
                <a:gd name="T10" fmla="*/ 0 h 182"/>
                <a:gd name="T11" fmla="*/ 2049 w 2049"/>
                <a:gd name="T12" fmla="*/ 182 h 182"/>
              </a:gdLst>
              <a:ahLst/>
              <a:cxnLst>
                <a:cxn ang="T6">
                  <a:pos x="T0" y="T1"/>
                </a:cxn>
                <a:cxn ang="T7">
                  <a:pos x="T2" y="T3"/>
                </a:cxn>
                <a:cxn ang="T8">
                  <a:pos x="T4" y="T5"/>
                </a:cxn>
              </a:cxnLst>
              <a:rect l="T9" t="T10" r="T11" b="T12"/>
              <a:pathLst>
                <a:path w="2049" h="182">
                  <a:moveTo>
                    <a:pt x="2049" y="0"/>
                  </a:moveTo>
                  <a:lnTo>
                    <a:pt x="1870" y="179"/>
                  </a:lnTo>
                  <a:lnTo>
                    <a:pt x="0" y="182"/>
                  </a:lnTo>
                </a:path>
              </a:pathLst>
            </a:custGeom>
            <a:noFill/>
            <a:ln w="19050">
              <a:solidFill>
                <a:schemeClr val="bg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b="1"/>
            </a:p>
          </p:txBody>
        </p:sp>
        <p:sp>
          <p:nvSpPr>
            <p:cNvPr id="54" name="Freeform 61"/>
            <p:cNvSpPr/>
            <p:nvPr/>
          </p:nvSpPr>
          <p:spPr bwMode="auto">
            <a:xfrm>
              <a:off x="1560514" y="2810961"/>
              <a:ext cx="1328738" cy="171450"/>
            </a:xfrm>
            <a:custGeom>
              <a:avLst/>
              <a:gdLst>
                <a:gd name="T0" fmla="*/ 2147483647 w 2049"/>
                <a:gd name="T1" fmla="*/ 0 h 185"/>
                <a:gd name="T2" fmla="*/ 2147483647 w 2049"/>
                <a:gd name="T3" fmla="*/ 2147483647 h 185"/>
                <a:gd name="T4" fmla="*/ 0 w 2049"/>
                <a:gd name="T5" fmla="*/ 2147483647 h 185"/>
                <a:gd name="T6" fmla="*/ 0 60000 65536"/>
                <a:gd name="T7" fmla="*/ 0 60000 65536"/>
                <a:gd name="T8" fmla="*/ 0 60000 65536"/>
                <a:gd name="T9" fmla="*/ 0 w 2049"/>
                <a:gd name="T10" fmla="*/ 0 h 185"/>
                <a:gd name="T11" fmla="*/ 2049 w 2049"/>
                <a:gd name="T12" fmla="*/ 185 h 185"/>
              </a:gdLst>
              <a:ahLst/>
              <a:cxnLst>
                <a:cxn ang="T6">
                  <a:pos x="T0" y="T1"/>
                </a:cxn>
                <a:cxn ang="T7">
                  <a:pos x="T2" y="T3"/>
                </a:cxn>
                <a:cxn ang="T8">
                  <a:pos x="T4" y="T5"/>
                </a:cxn>
              </a:cxnLst>
              <a:rect l="T9" t="T10" r="T11" b="T12"/>
              <a:pathLst>
                <a:path w="2049" h="185">
                  <a:moveTo>
                    <a:pt x="2049" y="0"/>
                  </a:moveTo>
                  <a:lnTo>
                    <a:pt x="1873" y="185"/>
                  </a:lnTo>
                  <a:lnTo>
                    <a:pt x="0" y="182"/>
                  </a:lnTo>
                </a:path>
              </a:pathLst>
            </a:custGeom>
            <a:noFill/>
            <a:ln w="19050">
              <a:solidFill>
                <a:schemeClr val="bg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b="1"/>
            </a:p>
          </p:txBody>
        </p:sp>
        <p:sp>
          <p:nvSpPr>
            <p:cNvPr id="55" name="Freeform 62"/>
            <p:cNvSpPr/>
            <p:nvPr/>
          </p:nvSpPr>
          <p:spPr bwMode="auto">
            <a:xfrm>
              <a:off x="1558927" y="3122111"/>
              <a:ext cx="1330325" cy="174625"/>
            </a:xfrm>
            <a:custGeom>
              <a:avLst/>
              <a:gdLst>
                <a:gd name="T0" fmla="*/ 2147483647 w 2049"/>
                <a:gd name="T1" fmla="*/ 0 h 187"/>
                <a:gd name="T2" fmla="*/ 2147483647 w 2049"/>
                <a:gd name="T3" fmla="*/ 2147483647 h 187"/>
                <a:gd name="T4" fmla="*/ 0 w 2049"/>
                <a:gd name="T5" fmla="*/ 2147483647 h 187"/>
                <a:gd name="T6" fmla="*/ 0 60000 65536"/>
                <a:gd name="T7" fmla="*/ 0 60000 65536"/>
                <a:gd name="T8" fmla="*/ 0 60000 65536"/>
                <a:gd name="T9" fmla="*/ 0 w 2049"/>
                <a:gd name="T10" fmla="*/ 0 h 187"/>
                <a:gd name="T11" fmla="*/ 2049 w 2049"/>
                <a:gd name="T12" fmla="*/ 187 h 187"/>
              </a:gdLst>
              <a:ahLst/>
              <a:cxnLst>
                <a:cxn ang="T6">
                  <a:pos x="T0" y="T1"/>
                </a:cxn>
                <a:cxn ang="T7">
                  <a:pos x="T2" y="T3"/>
                </a:cxn>
                <a:cxn ang="T8">
                  <a:pos x="T4" y="T5"/>
                </a:cxn>
              </a:cxnLst>
              <a:rect l="T9" t="T10" r="T11" b="T12"/>
              <a:pathLst>
                <a:path w="2049" h="187">
                  <a:moveTo>
                    <a:pt x="2049" y="0"/>
                  </a:moveTo>
                  <a:lnTo>
                    <a:pt x="1863" y="187"/>
                  </a:lnTo>
                  <a:lnTo>
                    <a:pt x="0" y="182"/>
                  </a:lnTo>
                </a:path>
              </a:pathLst>
            </a:custGeom>
            <a:noFill/>
            <a:ln w="19050">
              <a:solidFill>
                <a:schemeClr val="bg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b="1"/>
            </a:p>
          </p:txBody>
        </p:sp>
        <p:sp>
          <p:nvSpPr>
            <p:cNvPr id="56" name="Freeform 63"/>
            <p:cNvSpPr/>
            <p:nvPr/>
          </p:nvSpPr>
          <p:spPr bwMode="auto">
            <a:xfrm>
              <a:off x="1557339" y="3434848"/>
              <a:ext cx="1330325" cy="169863"/>
            </a:xfrm>
            <a:custGeom>
              <a:avLst/>
              <a:gdLst>
                <a:gd name="T0" fmla="*/ 2147483647 w 2049"/>
                <a:gd name="T1" fmla="*/ 0 h 182"/>
                <a:gd name="T2" fmla="*/ 2147483647 w 2049"/>
                <a:gd name="T3" fmla="*/ 2147483647 h 182"/>
                <a:gd name="T4" fmla="*/ 0 w 2049"/>
                <a:gd name="T5" fmla="*/ 2147483647 h 182"/>
                <a:gd name="T6" fmla="*/ 0 60000 65536"/>
                <a:gd name="T7" fmla="*/ 0 60000 65536"/>
                <a:gd name="T8" fmla="*/ 0 60000 65536"/>
                <a:gd name="T9" fmla="*/ 0 w 2049"/>
                <a:gd name="T10" fmla="*/ 0 h 182"/>
                <a:gd name="T11" fmla="*/ 2049 w 2049"/>
                <a:gd name="T12" fmla="*/ 182 h 182"/>
              </a:gdLst>
              <a:ahLst/>
              <a:cxnLst>
                <a:cxn ang="T6">
                  <a:pos x="T0" y="T1"/>
                </a:cxn>
                <a:cxn ang="T7">
                  <a:pos x="T2" y="T3"/>
                </a:cxn>
                <a:cxn ang="T8">
                  <a:pos x="T4" y="T5"/>
                </a:cxn>
              </a:cxnLst>
              <a:rect l="T9" t="T10" r="T11" b="T12"/>
              <a:pathLst>
                <a:path w="2049" h="182">
                  <a:moveTo>
                    <a:pt x="2049" y="0"/>
                  </a:moveTo>
                  <a:lnTo>
                    <a:pt x="1870" y="179"/>
                  </a:lnTo>
                  <a:lnTo>
                    <a:pt x="0" y="182"/>
                  </a:lnTo>
                </a:path>
              </a:pathLst>
            </a:custGeom>
            <a:noFill/>
            <a:ln w="19050">
              <a:solidFill>
                <a:schemeClr val="bg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b="1"/>
            </a:p>
          </p:txBody>
        </p:sp>
        <p:sp>
          <p:nvSpPr>
            <p:cNvPr id="57" name="Text Box 22"/>
            <p:cNvSpPr txBox="1">
              <a:spLocks noChangeArrowheads="1"/>
            </p:cNvSpPr>
            <p:nvPr/>
          </p:nvSpPr>
          <p:spPr bwMode="auto">
            <a:xfrm>
              <a:off x="2027239" y="1779086"/>
              <a:ext cx="60198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100" b="1">
                  <a:latin typeface="微软雅黑" panose="020B0503020204020204" pitchFamily="34" charset="-122"/>
                  <a:ea typeface="微软雅黑" panose="020B0503020204020204" pitchFamily="34" charset="-122"/>
                </a:rPr>
                <a:t>应用层</a:t>
              </a:r>
            </a:p>
          </p:txBody>
        </p:sp>
        <p:sp>
          <p:nvSpPr>
            <p:cNvPr id="58" name="Text Box 23"/>
            <p:cNvSpPr txBox="1">
              <a:spLocks noChangeArrowheads="1"/>
            </p:cNvSpPr>
            <p:nvPr/>
          </p:nvSpPr>
          <p:spPr bwMode="auto">
            <a:xfrm>
              <a:off x="2006602" y="2707916"/>
              <a:ext cx="60198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100" b="1" dirty="0">
                  <a:latin typeface="微软雅黑" panose="020B0503020204020204" pitchFamily="34" charset="-122"/>
                  <a:ea typeface="微软雅黑" panose="020B0503020204020204" pitchFamily="34" charset="-122"/>
                </a:rPr>
                <a:t>运输层</a:t>
              </a:r>
            </a:p>
          </p:txBody>
        </p:sp>
        <p:sp>
          <p:nvSpPr>
            <p:cNvPr id="59" name="Text Box 24"/>
            <p:cNvSpPr txBox="1">
              <a:spLocks noChangeArrowheads="1"/>
            </p:cNvSpPr>
            <p:nvPr/>
          </p:nvSpPr>
          <p:spPr bwMode="auto">
            <a:xfrm>
              <a:off x="2014539" y="3006223"/>
              <a:ext cx="60198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100" b="1">
                  <a:latin typeface="微软雅黑" panose="020B0503020204020204" pitchFamily="34" charset="-122"/>
                  <a:ea typeface="微软雅黑" panose="020B0503020204020204" pitchFamily="34" charset="-122"/>
                </a:rPr>
                <a:t>网络层</a:t>
              </a:r>
            </a:p>
          </p:txBody>
        </p:sp>
        <p:sp>
          <p:nvSpPr>
            <p:cNvPr id="60" name="Text Box 54"/>
            <p:cNvSpPr txBox="1">
              <a:spLocks noChangeArrowheads="1"/>
            </p:cNvSpPr>
            <p:nvPr/>
          </p:nvSpPr>
          <p:spPr bwMode="auto">
            <a:xfrm>
              <a:off x="2014539" y="2079123"/>
              <a:ext cx="60198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100" b="1">
                  <a:latin typeface="微软雅黑" panose="020B0503020204020204" pitchFamily="34" charset="-122"/>
                  <a:ea typeface="微软雅黑" panose="020B0503020204020204" pitchFamily="34" charset="-122"/>
                </a:rPr>
                <a:t>表示层</a:t>
              </a:r>
            </a:p>
          </p:txBody>
        </p:sp>
        <p:sp>
          <p:nvSpPr>
            <p:cNvPr id="61" name="Text Box 55"/>
            <p:cNvSpPr txBox="1">
              <a:spLocks noChangeArrowheads="1"/>
            </p:cNvSpPr>
            <p:nvPr/>
          </p:nvSpPr>
          <p:spPr bwMode="auto">
            <a:xfrm>
              <a:off x="2014539" y="2391861"/>
              <a:ext cx="60198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100" b="1">
                  <a:latin typeface="微软雅黑" panose="020B0503020204020204" pitchFamily="34" charset="-122"/>
                  <a:ea typeface="微软雅黑" panose="020B0503020204020204" pitchFamily="34" charset="-122"/>
                </a:rPr>
                <a:t>会话层</a:t>
              </a:r>
            </a:p>
          </p:txBody>
        </p:sp>
        <p:sp>
          <p:nvSpPr>
            <p:cNvPr id="62" name="Text Box 56"/>
            <p:cNvSpPr txBox="1">
              <a:spLocks noChangeArrowheads="1"/>
            </p:cNvSpPr>
            <p:nvPr/>
          </p:nvSpPr>
          <p:spPr bwMode="auto">
            <a:xfrm>
              <a:off x="1911352" y="3314198"/>
              <a:ext cx="88138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100" b="1" dirty="0">
                  <a:latin typeface="微软雅黑" panose="020B0503020204020204" pitchFamily="34" charset="-122"/>
                  <a:ea typeface="微软雅黑" panose="020B0503020204020204" pitchFamily="34" charset="-122"/>
                </a:rPr>
                <a:t>数据链路层</a:t>
              </a:r>
            </a:p>
          </p:txBody>
        </p:sp>
        <p:sp>
          <p:nvSpPr>
            <p:cNvPr id="63" name="Text Box 57"/>
            <p:cNvSpPr txBox="1">
              <a:spLocks noChangeArrowheads="1"/>
            </p:cNvSpPr>
            <p:nvPr/>
          </p:nvSpPr>
          <p:spPr bwMode="auto">
            <a:xfrm>
              <a:off x="2014539" y="3638048"/>
              <a:ext cx="60198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100" b="1" dirty="0">
                  <a:solidFill>
                    <a:srgbClr val="C00000"/>
                  </a:solidFill>
                  <a:latin typeface="微软雅黑" panose="020B0503020204020204" pitchFamily="34" charset="-122"/>
                  <a:ea typeface="微软雅黑" panose="020B0503020204020204" pitchFamily="34" charset="-122"/>
                </a:rPr>
                <a:t>物理层</a:t>
              </a:r>
            </a:p>
          </p:txBody>
        </p:sp>
        <p:sp>
          <p:nvSpPr>
            <p:cNvPr id="64" name="Text Box 43"/>
            <p:cNvSpPr txBox="1">
              <a:spLocks noChangeArrowheads="1"/>
            </p:cNvSpPr>
            <p:nvPr/>
          </p:nvSpPr>
          <p:spPr bwMode="auto">
            <a:xfrm>
              <a:off x="1622427" y="1683083"/>
              <a:ext cx="269240" cy="22815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85000"/>
                </a:lnSpc>
              </a:pPr>
              <a:r>
                <a:rPr kumimoji="1" lang="en-US" altLang="zh-CN" sz="1100" b="1" dirty="0">
                  <a:latin typeface="微软雅黑" panose="020B0503020204020204" pitchFamily="34" charset="-122"/>
                  <a:ea typeface="微软雅黑" panose="020B0503020204020204" pitchFamily="34" charset="-122"/>
                </a:rPr>
                <a:t>7</a:t>
              </a:r>
            </a:p>
            <a:p>
              <a:pPr>
                <a:lnSpc>
                  <a:spcPct val="185000"/>
                </a:lnSpc>
              </a:pPr>
              <a:r>
                <a:rPr kumimoji="1" lang="en-US" altLang="zh-CN" sz="1100" b="1" dirty="0">
                  <a:latin typeface="微软雅黑" panose="020B0503020204020204" pitchFamily="34" charset="-122"/>
                  <a:ea typeface="微软雅黑" panose="020B0503020204020204" pitchFamily="34" charset="-122"/>
                </a:rPr>
                <a:t>6</a:t>
              </a:r>
            </a:p>
            <a:p>
              <a:pPr>
                <a:lnSpc>
                  <a:spcPct val="185000"/>
                </a:lnSpc>
              </a:pPr>
              <a:r>
                <a:rPr kumimoji="1" lang="en-US" altLang="zh-CN" sz="1100" b="1" dirty="0">
                  <a:latin typeface="微软雅黑" panose="020B0503020204020204" pitchFamily="34" charset="-122"/>
                  <a:ea typeface="微软雅黑" panose="020B0503020204020204" pitchFamily="34" charset="-122"/>
                </a:rPr>
                <a:t>5</a:t>
              </a:r>
            </a:p>
            <a:p>
              <a:pPr>
                <a:lnSpc>
                  <a:spcPct val="185000"/>
                </a:lnSpc>
              </a:pPr>
              <a:r>
                <a:rPr kumimoji="1" lang="en-US" altLang="zh-CN" sz="1100" b="1" dirty="0">
                  <a:latin typeface="微软雅黑" panose="020B0503020204020204" pitchFamily="34" charset="-122"/>
                  <a:ea typeface="微软雅黑" panose="020B0503020204020204" pitchFamily="34" charset="-122"/>
                </a:rPr>
                <a:t>4</a:t>
              </a:r>
            </a:p>
            <a:p>
              <a:pPr>
                <a:lnSpc>
                  <a:spcPct val="185000"/>
                </a:lnSpc>
              </a:pPr>
              <a:r>
                <a:rPr kumimoji="1" lang="en-US" altLang="zh-CN" sz="1100" b="1" dirty="0">
                  <a:latin typeface="微软雅黑" panose="020B0503020204020204" pitchFamily="34" charset="-122"/>
                  <a:ea typeface="微软雅黑" panose="020B0503020204020204" pitchFamily="34" charset="-122"/>
                </a:rPr>
                <a:t>3</a:t>
              </a:r>
            </a:p>
            <a:p>
              <a:pPr>
                <a:lnSpc>
                  <a:spcPct val="185000"/>
                </a:lnSpc>
              </a:pPr>
              <a:r>
                <a:rPr kumimoji="1" lang="en-US" altLang="zh-CN" sz="1100" b="1" dirty="0">
                  <a:latin typeface="微软雅黑" panose="020B0503020204020204" pitchFamily="34" charset="-122"/>
                  <a:ea typeface="微软雅黑" panose="020B0503020204020204" pitchFamily="34" charset="-122"/>
                </a:rPr>
                <a:t>2</a:t>
              </a:r>
            </a:p>
            <a:p>
              <a:pPr>
                <a:lnSpc>
                  <a:spcPct val="185000"/>
                </a:lnSpc>
              </a:pPr>
              <a:r>
                <a:rPr kumimoji="1" lang="en-US" altLang="zh-CN" sz="1100" b="1" dirty="0">
                  <a:latin typeface="微软雅黑" panose="020B0503020204020204" pitchFamily="34" charset="-122"/>
                  <a:ea typeface="微软雅黑" panose="020B0503020204020204" pitchFamily="34" charset="-122"/>
                </a:rPr>
                <a:t>1</a:t>
              </a:r>
            </a:p>
          </p:txBody>
        </p:sp>
      </p:grpSp>
      <p:sp>
        <p:nvSpPr>
          <p:cNvPr id="65" name="Text Box 13"/>
          <p:cNvSpPr txBox="1">
            <a:spLocks noChangeArrowheads="1"/>
          </p:cNvSpPr>
          <p:nvPr/>
        </p:nvSpPr>
        <p:spPr bwMode="auto">
          <a:xfrm>
            <a:off x="1156623" y="1157657"/>
            <a:ext cx="2147570" cy="306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400" b="1" dirty="0">
                <a:solidFill>
                  <a:srgbClr val="000099"/>
                </a:solidFill>
                <a:latin typeface="微软雅黑" panose="020B0503020204020204" pitchFamily="34" charset="-122"/>
                <a:ea typeface="微软雅黑" panose="020B0503020204020204" pitchFamily="34" charset="-122"/>
              </a:rPr>
              <a:t>OSI </a:t>
            </a:r>
            <a:r>
              <a:rPr kumimoji="1" lang="zh-CN" altLang="en-US" sz="1400" b="1" dirty="0">
                <a:solidFill>
                  <a:srgbClr val="000099"/>
                </a:solidFill>
                <a:latin typeface="微软雅黑" panose="020B0503020204020204" pitchFamily="34" charset="-122"/>
                <a:ea typeface="微软雅黑" panose="020B0503020204020204" pitchFamily="34" charset="-122"/>
              </a:rPr>
              <a:t>的七层协议体系结构</a:t>
            </a:r>
          </a:p>
        </p:txBody>
      </p:sp>
      <p:sp>
        <p:nvSpPr>
          <p:cNvPr id="66" name="Text Box 12"/>
          <p:cNvSpPr txBox="1">
            <a:spLocks noChangeArrowheads="1"/>
          </p:cNvSpPr>
          <p:nvPr/>
        </p:nvSpPr>
        <p:spPr bwMode="auto">
          <a:xfrm>
            <a:off x="3432593" y="1146544"/>
            <a:ext cx="2437130" cy="306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400" b="1" dirty="0">
                <a:latin typeface="微软雅黑" panose="020B0503020204020204" pitchFamily="34" charset="-122"/>
                <a:ea typeface="微软雅黑" panose="020B0503020204020204" pitchFamily="34" charset="-122"/>
              </a:rPr>
              <a:t>TCP/IP </a:t>
            </a:r>
            <a:r>
              <a:rPr kumimoji="1" lang="zh-CN" altLang="en-US" sz="1400" b="1" dirty="0">
                <a:latin typeface="微软雅黑" panose="020B0503020204020204" pitchFamily="34" charset="-122"/>
                <a:ea typeface="微软雅黑" panose="020B0503020204020204" pitchFamily="34" charset="-122"/>
              </a:rPr>
              <a:t>的四层协议体系结构</a:t>
            </a:r>
          </a:p>
        </p:txBody>
      </p:sp>
      <p:sp>
        <p:nvSpPr>
          <p:cNvPr id="67" name="Text Box 95"/>
          <p:cNvSpPr txBox="1">
            <a:spLocks noChangeArrowheads="1"/>
          </p:cNvSpPr>
          <p:nvPr/>
        </p:nvSpPr>
        <p:spPr bwMode="auto">
          <a:xfrm>
            <a:off x="1993066" y="3796082"/>
            <a:ext cx="39052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200" b="1" dirty="0">
                <a:latin typeface="微软雅黑" panose="020B0503020204020204" pitchFamily="34" charset="-122"/>
                <a:ea typeface="微软雅黑" panose="020B0503020204020204" pitchFamily="34" charset="-122"/>
              </a:rPr>
              <a:t>(a)</a:t>
            </a:r>
          </a:p>
        </p:txBody>
      </p:sp>
      <p:sp>
        <p:nvSpPr>
          <p:cNvPr id="68" name="Text Box 96"/>
          <p:cNvSpPr txBox="1">
            <a:spLocks noChangeArrowheads="1"/>
          </p:cNvSpPr>
          <p:nvPr/>
        </p:nvSpPr>
        <p:spPr bwMode="auto">
          <a:xfrm>
            <a:off x="4328191" y="3796082"/>
            <a:ext cx="403860"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200" b="1" dirty="0">
                <a:latin typeface="微软雅黑" panose="020B0503020204020204" pitchFamily="34" charset="-122"/>
                <a:ea typeface="微软雅黑" panose="020B0503020204020204" pitchFamily="34" charset="-122"/>
              </a:rPr>
              <a:t>(b)</a:t>
            </a:r>
          </a:p>
        </p:txBody>
      </p:sp>
      <p:sp>
        <p:nvSpPr>
          <p:cNvPr id="69" name="Text Box 97"/>
          <p:cNvSpPr txBox="1">
            <a:spLocks noChangeArrowheads="1"/>
          </p:cNvSpPr>
          <p:nvPr/>
        </p:nvSpPr>
        <p:spPr bwMode="auto">
          <a:xfrm>
            <a:off x="6655970" y="3804103"/>
            <a:ext cx="381000"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200" b="1">
                <a:latin typeface="微软雅黑" panose="020B0503020204020204" pitchFamily="34" charset="-122"/>
                <a:ea typeface="微软雅黑" panose="020B0503020204020204" pitchFamily="34" charset="-122"/>
              </a:rPr>
              <a:t>(c)</a:t>
            </a:r>
          </a:p>
        </p:txBody>
      </p:sp>
      <p:sp>
        <p:nvSpPr>
          <p:cNvPr id="70" name="Text Box 113"/>
          <p:cNvSpPr txBox="1">
            <a:spLocks noChangeArrowheads="1"/>
          </p:cNvSpPr>
          <p:nvPr/>
        </p:nvSpPr>
        <p:spPr bwMode="auto">
          <a:xfrm>
            <a:off x="5946357" y="1141782"/>
            <a:ext cx="190629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fontAlgn="auto" hangingPunct="1">
              <a:spcBef>
                <a:spcPts val="0"/>
              </a:spcBef>
              <a:spcAft>
                <a:spcPts val="0"/>
              </a:spcAft>
              <a:defRPr/>
            </a:pPr>
            <a:r>
              <a:rPr lang="zh-CN" altLang="en-US" sz="1400" b="1" dirty="0">
                <a:solidFill>
                  <a:srgbClr val="C00000"/>
                </a:solidFill>
                <a:latin typeface="微软雅黑" panose="020B0503020204020204" pitchFamily="34" charset="-122"/>
                <a:ea typeface="微软雅黑" panose="020B0503020204020204" pitchFamily="34" charset="-122"/>
              </a:rPr>
              <a:t>五层协议</a:t>
            </a:r>
            <a:r>
              <a:rPr lang="zh-CN" altLang="en-US" sz="1400" b="1">
                <a:solidFill>
                  <a:srgbClr val="C00000"/>
                </a:solidFill>
                <a:latin typeface="微软雅黑" panose="020B0503020204020204" pitchFamily="34" charset="-122"/>
                <a:ea typeface="微软雅黑" panose="020B0503020204020204" pitchFamily="34" charset="-122"/>
              </a:rPr>
              <a:t>的体系结构 </a:t>
            </a:r>
            <a:r>
              <a:rPr lang="en-US" altLang="zh-CN" sz="1400" b="1">
                <a:solidFill>
                  <a:srgbClr val="C00000"/>
                </a:solidFill>
                <a:latin typeface="微软雅黑" panose="020B0503020204020204" pitchFamily="34" charset="-122"/>
                <a:ea typeface="微软雅黑" panose="020B0503020204020204" pitchFamily="34" charset="-122"/>
              </a:rPr>
              <a:t> </a:t>
            </a:r>
            <a:endParaRPr lang="en-US" altLang="zh-CN" sz="1400" b="1" dirty="0">
              <a:solidFill>
                <a:srgbClr val="C00000"/>
              </a:solidFill>
              <a:latin typeface="微软雅黑" panose="020B0503020204020204" pitchFamily="34" charset="-122"/>
              <a:ea typeface="微软雅黑" panose="020B0503020204020204" pitchFamily="34" charset="-122"/>
            </a:endParaRPr>
          </a:p>
        </p:txBody>
      </p:sp>
      <p:grpSp>
        <p:nvGrpSpPr>
          <p:cNvPr id="71" name="组合 70"/>
          <p:cNvGrpSpPr/>
          <p:nvPr/>
        </p:nvGrpSpPr>
        <p:grpSpPr>
          <a:xfrm>
            <a:off x="3578724" y="1462457"/>
            <a:ext cx="1974894" cy="2338387"/>
            <a:chOff x="3578724" y="1591761"/>
            <a:chExt cx="1974894" cy="2338387"/>
          </a:xfrm>
        </p:grpSpPr>
        <p:sp>
          <p:nvSpPr>
            <p:cNvPr id="72" name="AutoShape 66"/>
            <p:cNvSpPr>
              <a:spLocks noChangeArrowheads="1"/>
            </p:cNvSpPr>
            <p:nvPr/>
          </p:nvSpPr>
          <p:spPr bwMode="auto">
            <a:xfrm>
              <a:off x="3647070" y="1591761"/>
              <a:ext cx="1889125" cy="2338387"/>
            </a:xfrm>
            <a:prstGeom prst="cube">
              <a:avLst>
                <a:gd name="adj" fmla="val 9144"/>
              </a:avLst>
            </a:prstGeom>
            <a:solidFill>
              <a:srgbClr val="7CE07C"/>
            </a:solidFill>
            <a:ln w="19050">
              <a:solidFill>
                <a:schemeClr val="bg1"/>
              </a:solidFill>
              <a:miter lim="800000"/>
            </a:ln>
          </p:spPr>
          <p:txBody>
            <a:bodyPr wrap="none" anchor="ctr"/>
            <a:lstStyle/>
            <a:p>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73" name="Freeform 69"/>
            <p:cNvSpPr/>
            <p:nvPr/>
          </p:nvSpPr>
          <p:spPr bwMode="auto">
            <a:xfrm>
              <a:off x="3642309" y="2488698"/>
              <a:ext cx="1911309" cy="200366"/>
            </a:xfrm>
            <a:custGeom>
              <a:avLst/>
              <a:gdLst>
                <a:gd name="T0" fmla="*/ 2147483647 w 1684"/>
                <a:gd name="T1" fmla="*/ 0 h 176"/>
                <a:gd name="T2" fmla="*/ 2147483647 w 1684"/>
                <a:gd name="T3" fmla="*/ 2147483647 h 176"/>
                <a:gd name="T4" fmla="*/ 0 w 1684"/>
                <a:gd name="T5" fmla="*/ 2147483647 h 176"/>
                <a:gd name="T6" fmla="*/ 0 60000 65536"/>
                <a:gd name="T7" fmla="*/ 0 60000 65536"/>
                <a:gd name="T8" fmla="*/ 0 60000 65536"/>
                <a:gd name="T9" fmla="*/ 0 w 1684"/>
                <a:gd name="T10" fmla="*/ 0 h 176"/>
                <a:gd name="T11" fmla="*/ 1684 w 1684"/>
                <a:gd name="T12" fmla="*/ 176 h 176"/>
              </a:gdLst>
              <a:ahLst/>
              <a:cxnLst>
                <a:cxn ang="T6">
                  <a:pos x="T0" y="T1"/>
                </a:cxn>
                <a:cxn ang="T7">
                  <a:pos x="T2" y="T3"/>
                </a:cxn>
                <a:cxn ang="T8">
                  <a:pos x="T4" y="T5"/>
                </a:cxn>
              </a:cxnLst>
              <a:rect l="T9" t="T10" r="T11" b="T12"/>
              <a:pathLst>
                <a:path w="1684" h="176">
                  <a:moveTo>
                    <a:pt x="1684" y="0"/>
                  </a:moveTo>
                  <a:lnTo>
                    <a:pt x="1528" y="172"/>
                  </a:lnTo>
                  <a:lnTo>
                    <a:pt x="0" y="176"/>
                  </a:lnTo>
                </a:path>
              </a:pathLst>
            </a:custGeom>
            <a:noFill/>
            <a:ln w="19050">
              <a:solidFill>
                <a:schemeClr val="bg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b="1"/>
            </a:p>
          </p:txBody>
        </p:sp>
        <p:sp>
          <p:nvSpPr>
            <p:cNvPr id="74" name="Freeform 70"/>
            <p:cNvSpPr/>
            <p:nvPr/>
          </p:nvSpPr>
          <p:spPr bwMode="auto">
            <a:xfrm>
              <a:off x="3642309" y="2790240"/>
              <a:ext cx="1907824" cy="212561"/>
            </a:xfrm>
            <a:custGeom>
              <a:avLst/>
              <a:gdLst>
                <a:gd name="T0" fmla="*/ 2147483647 w 1679"/>
                <a:gd name="T1" fmla="*/ 0 h 186"/>
                <a:gd name="T2" fmla="*/ 2147483647 w 1679"/>
                <a:gd name="T3" fmla="*/ 2147483647 h 186"/>
                <a:gd name="T4" fmla="*/ 0 w 1679"/>
                <a:gd name="T5" fmla="*/ 2147483647 h 186"/>
                <a:gd name="T6" fmla="*/ 0 60000 65536"/>
                <a:gd name="T7" fmla="*/ 0 60000 65536"/>
                <a:gd name="T8" fmla="*/ 0 60000 65536"/>
                <a:gd name="T9" fmla="*/ 0 w 1679"/>
                <a:gd name="T10" fmla="*/ 0 h 186"/>
                <a:gd name="T11" fmla="*/ 1679 w 1679"/>
                <a:gd name="T12" fmla="*/ 186 h 186"/>
              </a:gdLst>
              <a:ahLst/>
              <a:cxnLst>
                <a:cxn ang="T6">
                  <a:pos x="T0" y="T1"/>
                </a:cxn>
                <a:cxn ang="T7">
                  <a:pos x="T2" y="T3"/>
                </a:cxn>
                <a:cxn ang="T8">
                  <a:pos x="T4" y="T5"/>
                </a:cxn>
              </a:cxnLst>
              <a:rect l="T9" t="T10" r="T11" b="T12"/>
              <a:pathLst>
                <a:path w="1679" h="186">
                  <a:moveTo>
                    <a:pt x="1679" y="0"/>
                  </a:moveTo>
                  <a:lnTo>
                    <a:pt x="1525" y="186"/>
                  </a:lnTo>
                  <a:lnTo>
                    <a:pt x="0" y="183"/>
                  </a:lnTo>
                </a:path>
              </a:pathLst>
            </a:custGeom>
            <a:noFill/>
            <a:ln w="19050">
              <a:solidFill>
                <a:schemeClr val="bg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b="1"/>
            </a:p>
          </p:txBody>
        </p:sp>
        <p:sp>
          <p:nvSpPr>
            <p:cNvPr id="75" name="Freeform 71"/>
            <p:cNvSpPr/>
            <p:nvPr/>
          </p:nvSpPr>
          <p:spPr bwMode="auto">
            <a:xfrm>
              <a:off x="3642309" y="3122027"/>
              <a:ext cx="1893886" cy="184684"/>
            </a:xfrm>
            <a:custGeom>
              <a:avLst/>
              <a:gdLst>
                <a:gd name="T0" fmla="*/ 2147483647 w 1668"/>
                <a:gd name="T1" fmla="*/ 0 h 162"/>
                <a:gd name="T2" fmla="*/ 2147483647 w 1668"/>
                <a:gd name="T3" fmla="*/ 2147483647 h 162"/>
                <a:gd name="T4" fmla="*/ 0 w 1668"/>
                <a:gd name="T5" fmla="*/ 2147483647 h 162"/>
                <a:gd name="T6" fmla="*/ 0 60000 65536"/>
                <a:gd name="T7" fmla="*/ 0 60000 65536"/>
                <a:gd name="T8" fmla="*/ 0 60000 65536"/>
                <a:gd name="T9" fmla="*/ 0 w 1668"/>
                <a:gd name="T10" fmla="*/ 0 h 162"/>
                <a:gd name="T11" fmla="*/ 1668 w 1668"/>
                <a:gd name="T12" fmla="*/ 162 h 162"/>
              </a:gdLst>
              <a:ahLst/>
              <a:cxnLst>
                <a:cxn ang="T6">
                  <a:pos x="T0" y="T1"/>
                </a:cxn>
                <a:cxn ang="T7">
                  <a:pos x="T2" y="T3"/>
                </a:cxn>
                <a:cxn ang="T8">
                  <a:pos x="T4" y="T5"/>
                </a:cxn>
              </a:cxnLst>
              <a:rect l="T9" t="T10" r="T11" b="T12"/>
              <a:pathLst>
                <a:path w="1668" h="162">
                  <a:moveTo>
                    <a:pt x="1668" y="0"/>
                  </a:moveTo>
                  <a:lnTo>
                    <a:pt x="1527" y="160"/>
                  </a:lnTo>
                  <a:lnTo>
                    <a:pt x="0" y="162"/>
                  </a:lnTo>
                </a:path>
              </a:pathLst>
            </a:custGeom>
            <a:noFill/>
            <a:ln w="19050">
              <a:solidFill>
                <a:schemeClr val="bg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b="1"/>
            </a:p>
          </p:txBody>
        </p:sp>
        <p:sp>
          <p:nvSpPr>
            <p:cNvPr id="76" name="Text Box 73"/>
            <p:cNvSpPr txBox="1">
              <a:spLocks noChangeArrowheads="1"/>
            </p:cNvSpPr>
            <p:nvPr/>
          </p:nvSpPr>
          <p:spPr bwMode="auto">
            <a:xfrm>
              <a:off x="3647071" y="1844173"/>
              <a:ext cx="1687178"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100" b="1" dirty="0">
                  <a:latin typeface="微软雅黑" panose="020B0503020204020204" pitchFamily="34" charset="-122"/>
                  <a:ea typeface="微软雅黑" panose="020B0503020204020204" pitchFamily="34" charset="-122"/>
                </a:rPr>
                <a:t>4    </a:t>
              </a:r>
              <a:r>
                <a:rPr kumimoji="1" lang="zh-CN" altLang="en-US" sz="1100" b="1" dirty="0">
                  <a:latin typeface="微软雅黑" panose="020B0503020204020204" pitchFamily="34" charset="-122"/>
                  <a:ea typeface="微软雅黑" panose="020B0503020204020204" pitchFamily="34" charset="-122"/>
                </a:rPr>
                <a:t>应用层</a:t>
              </a:r>
            </a:p>
          </p:txBody>
        </p:sp>
        <p:sp>
          <p:nvSpPr>
            <p:cNvPr id="77" name="Text Box 15"/>
            <p:cNvSpPr txBox="1">
              <a:spLocks noChangeArrowheads="1"/>
            </p:cNvSpPr>
            <p:nvPr/>
          </p:nvSpPr>
          <p:spPr bwMode="auto">
            <a:xfrm>
              <a:off x="3642308" y="3374523"/>
              <a:ext cx="163512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100" b="1" dirty="0">
                  <a:latin typeface="微软雅黑" panose="020B0503020204020204" pitchFamily="34" charset="-122"/>
                  <a:ea typeface="微软雅黑" panose="020B0503020204020204" pitchFamily="34" charset="-122"/>
                </a:rPr>
                <a:t>1    </a:t>
              </a:r>
              <a:r>
                <a:rPr kumimoji="1" lang="zh-CN" altLang="en-US" sz="1100" b="1" dirty="0">
                  <a:latin typeface="微软雅黑" panose="020B0503020204020204" pitchFamily="34" charset="-122"/>
                  <a:ea typeface="微软雅黑" panose="020B0503020204020204" pitchFamily="34" charset="-122"/>
                </a:rPr>
                <a:t>网络接口层</a:t>
              </a:r>
            </a:p>
          </p:txBody>
        </p:sp>
        <p:sp>
          <p:nvSpPr>
            <p:cNvPr id="78" name="Text Box 9"/>
            <p:cNvSpPr txBox="1">
              <a:spLocks noChangeArrowheads="1"/>
            </p:cNvSpPr>
            <p:nvPr/>
          </p:nvSpPr>
          <p:spPr bwMode="auto">
            <a:xfrm>
              <a:off x="3642309" y="3009398"/>
              <a:ext cx="169194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100" b="1" dirty="0">
                  <a:latin typeface="微软雅黑" panose="020B0503020204020204" pitchFamily="34" charset="-122"/>
                  <a:ea typeface="微软雅黑" panose="020B0503020204020204" pitchFamily="34" charset="-122"/>
                </a:rPr>
                <a:t>2    </a:t>
              </a:r>
              <a:r>
                <a:rPr kumimoji="1" lang="zh-CN" altLang="en-US" sz="1100" b="1" dirty="0">
                  <a:latin typeface="微软雅黑" panose="020B0503020204020204" pitchFamily="34" charset="-122"/>
                  <a:ea typeface="微软雅黑" panose="020B0503020204020204" pitchFamily="34" charset="-122"/>
                </a:rPr>
                <a:t>网际层 </a:t>
              </a:r>
              <a:r>
                <a:rPr kumimoji="1" lang="en-US" altLang="zh-CN" sz="1100" b="1" dirty="0">
                  <a:latin typeface="微软雅黑" panose="020B0503020204020204" pitchFamily="34" charset="-122"/>
                  <a:ea typeface="微软雅黑" panose="020B0503020204020204" pitchFamily="34" charset="-122"/>
                </a:rPr>
                <a:t>IP</a:t>
              </a:r>
            </a:p>
          </p:txBody>
        </p:sp>
        <p:sp>
          <p:nvSpPr>
            <p:cNvPr id="79" name="Text Box 16"/>
            <p:cNvSpPr txBox="1">
              <a:spLocks noChangeArrowheads="1"/>
            </p:cNvSpPr>
            <p:nvPr/>
          </p:nvSpPr>
          <p:spPr bwMode="auto">
            <a:xfrm>
              <a:off x="3666480" y="2104523"/>
              <a:ext cx="1685290" cy="429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en-US" altLang="zh-CN" sz="1100" b="1" dirty="0">
                  <a:latin typeface="微软雅黑" panose="020B0503020204020204" pitchFamily="34" charset="-122"/>
                  <a:ea typeface="微软雅黑" panose="020B0503020204020204" pitchFamily="34" charset="-122"/>
                </a:rPr>
                <a:t>(</a:t>
              </a:r>
              <a:r>
                <a:rPr kumimoji="1" lang="zh-CN" altLang="en-US" sz="1100" b="1" dirty="0">
                  <a:latin typeface="微软雅黑" panose="020B0503020204020204" pitchFamily="34" charset="-122"/>
                  <a:ea typeface="微软雅黑" panose="020B0503020204020204" pitchFamily="34" charset="-122"/>
                </a:rPr>
                <a:t>各种应用层协议，如</a:t>
              </a:r>
            </a:p>
            <a:p>
              <a:pPr algn="ctr"/>
              <a:r>
                <a:rPr kumimoji="1" lang="en-US" altLang="zh-CN" sz="1100" b="1" dirty="0">
                  <a:latin typeface="微软雅黑" panose="020B0503020204020204" pitchFamily="34" charset="-122"/>
                  <a:ea typeface="微软雅黑" panose="020B0503020204020204" pitchFamily="34" charset="-122"/>
                </a:rPr>
                <a:t>DNS, HTTP, SMTP </a:t>
              </a:r>
              <a:r>
                <a:rPr kumimoji="1" lang="zh-CN" altLang="zh-CN" sz="1100" b="1" dirty="0">
                  <a:latin typeface="微软雅黑" panose="020B0503020204020204" pitchFamily="34" charset="-122"/>
                  <a:ea typeface="微软雅黑" panose="020B0503020204020204" pitchFamily="34" charset="-122"/>
                </a:rPr>
                <a:t>等</a:t>
              </a:r>
              <a:r>
                <a:rPr kumimoji="1" lang="en-US" altLang="zh-CN" sz="1100" b="1" dirty="0">
                  <a:latin typeface="微软雅黑" panose="020B0503020204020204" pitchFamily="34" charset="-122"/>
                  <a:ea typeface="微软雅黑" panose="020B0503020204020204" pitchFamily="34" charset="-122"/>
                </a:rPr>
                <a:t>)</a:t>
              </a:r>
            </a:p>
          </p:txBody>
        </p:sp>
        <p:sp>
          <p:nvSpPr>
            <p:cNvPr id="80" name="Text Box 41"/>
            <p:cNvSpPr txBox="1">
              <a:spLocks noChangeArrowheads="1"/>
            </p:cNvSpPr>
            <p:nvPr/>
          </p:nvSpPr>
          <p:spPr bwMode="auto">
            <a:xfrm>
              <a:off x="3636802" y="2709361"/>
              <a:ext cx="177355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en-US" altLang="zh-CN" sz="1100" b="1" dirty="0">
                  <a:latin typeface="微软雅黑" panose="020B0503020204020204" pitchFamily="34" charset="-122"/>
                  <a:ea typeface="微软雅黑" panose="020B0503020204020204" pitchFamily="34" charset="-122"/>
                </a:rPr>
                <a:t>3   </a:t>
              </a:r>
              <a:r>
                <a:rPr kumimoji="1" lang="zh-CN" altLang="en-US" sz="1100" b="1" dirty="0">
                  <a:latin typeface="微软雅黑" panose="020B0503020204020204" pitchFamily="34" charset="-122"/>
                  <a:ea typeface="微软雅黑" panose="020B0503020204020204" pitchFamily="34" charset="-122"/>
                </a:rPr>
                <a:t>运输层 </a:t>
              </a:r>
              <a:r>
                <a:rPr kumimoji="1" lang="en-US" altLang="zh-CN" sz="1100" b="1" dirty="0">
                  <a:latin typeface="微软雅黑" panose="020B0503020204020204" pitchFamily="34" charset="-122"/>
                  <a:ea typeface="微软雅黑" panose="020B0503020204020204" pitchFamily="34" charset="-122"/>
                </a:rPr>
                <a:t>(TCP </a:t>
              </a:r>
              <a:r>
                <a:rPr kumimoji="1" lang="zh-CN" altLang="en-US" sz="1100" b="1" dirty="0">
                  <a:latin typeface="微软雅黑" panose="020B0503020204020204" pitchFamily="34" charset="-122"/>
                  <a:ea typeface="微软雅黑" panose="020B0503020204020204" pitchFamily="34" charset="-122"/>
                </a:rPr>
                <a:t>或 </a:t>
              </a:r>
              <a:r>
                <a:rPr kumimoji="1" lang="en-US" altLang="zh-CN" sz="1100" b="1" dirty="0">
                  <a:latin typeface="微软雅黑" panose="020B0503020204020204" pitchFamily="34" charset="-122"/>
                  <a:ea typeface="微软雅黑" panose="020B0503020204020204" pitchFamily="34" charset="-122"/>
                </a:rPr>
                <a:t>UDP)</a:t>
              </a:r>
            </a:p>
          </p:txBody>
        </p:sp>
        <p:sp>
          <p:nvSpPr>
            <p:cNvPr id="81" name="Text Box 15"/>
            <p:cNvSpPr txBox="1">
              <a:spLocks noChangeArrowheads="1"/>
            </p:cNvSpPr>
            <p:nvPr/>
          </p:nvSpPr>
          <p:spPr bwMode="auto">
            <a:xfrm>
              <a:off x="3578724" y="3609473"/>
              <a:ext cx="185928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100" b="1" dirty="0">
                  <a:latin typeface="微软雅黑" panose="020B0503020204020204" pitchFamily="34" charset="-122"/>
                  <a:ea typeface="微软雅黑" panose="020B0503020204020204" pitchFamily="34" charset="-122"/>
                </a:rPr>
                <a:t>（这一层并没有具体内容）</a:t>
              </a:r>
            </a:p>
          </p:txBody>
        </p:sp>
      </p:grpSp>
      <p:cxnSp>
        <p:nvCxnSpPr>
          <p:cNvPr id="82" name="直接连接符 81"/>
          <p:cNvCxnSpPr/>
          <p:nvPr/>
        </p:nvCxnSpPr>
        <p:spPr>
          <a:xfrm>
            <a:off x="5334249" y="3164424"/>
            <a:ext cx="939718" cy="0"/>
          </a:xfrm>
          <a:prstGeom prst="line">
            <a:avLst/>
          </a:prstGeom>
          <a:ln w="19050">
            <a:solidFill>
              <a:srgbClr val="000066"/>
            </a:solidFill>
            <a:prstDash val="sysDot"/>
          </a:ln>
        </p:spPr>
        <p:style>
          <a:lnRef idx="1">
            <a:schemeClr val="dk1"/>
          </a:lnRef>
          <a:fillRef idx="0">
            <a:schemeClr val="dk1"/>
          </a:fillRef>
          <a:effectRef idx="0">
            <a:schemeClr val="dk1"/>
          </a:effectRef>
          <a:fontRef idx="minor">
            <a:schemeClr val="tx1"/>
          </a:fontRef>
        </p:style>
      </p:cxnSp>
      <p:cxnSp>
        <p:nvCxnSpPr>
          <p:cNvPr id="83" name="直接连接符 82"/>
          <p:cNvCxnSpPr/>
          <p:nvPr/>
        </p:nvCxnSpPr>
        <p:spPr>
          <a:xfrm>
            <a:off x="5334249" y="3793157"/>
            <a:ext cx="939718" cy="0"/>
          </a:xfrm>
          <a:prstGeom prst="line">
            <a:avLst/>
          </a:prstGeom>
          <a:ln w="19050">
            <a:solidFill>
              <a:srgbClr val="000066"/>
            </a:solidFill>
            <a:prstDash val="sysDot"/>
          </a:ln>
        </p:spPr>
        <p:style>
          <a:lnRef idx="1">
            <a:schemeClr val="dk1"/>
          </a:lnRef>
          <a:fillRef idx="0">
            <a:schemeClr val="dk1"/>
          </a:fillRef>
          <a:effectRef idx="0">
            <a:schemeClr val="dk1"/>
          </a:effectRef>
          <a:fontRef idx="minor">
            <a:schemeClr val="tx1"/>
          </a:fontRef>
        </p:style>
      </p:cxnSp>
      <p:grpSp>
        <p:nvGrpSpPr>
          <p:cNvPr id="84" name="组合 83"/>
          <p:cNvGrpSpPr/>
          <p:nvPr/>
        </p:nvGrpSpPr>
        <p:grpSpPr>
          <a:xfrm>
            <a:off x="6217820" y="1494290"/>
            <a:ext cx="1341437" cy="2346325"/>
            <a:chOff x="6217820" y="1623594"/>
            <a:chExt cx="1341437" cy="2346325"/>
          </a:xfrm>
        </p:grpSpPr>
        <p:sp>
          <p:nvSpPr>
            <p:cNvPr id="85" name="AutoShape 98"/>
            <p:cNvSpPr>
              <a:spLocks noChangeArrowheads="1"/>
            </p:cNvSpPr>
            <p:nvPr/>
          </p:nvSpPr>
          <p:spPr bwMode="auto">
            <a:xfrm>
              <a:off x="6220995" y="1623594"/>
              <a:ext cx="1338262" cy="2300288"/>
            </a:xfrm>
            <a:prstGeom prst="cube">
              <a:avLst>
                <a:gd name="adj" fmla="val 9144"/>
              </a:avLst>
            </a:prstGeom>
            <a:solidFill>
              <a:srgbClr val="0099FF"/>
            </a:solidFill>
            <a:ln w="19050">
              <a:solidFill>
                <a:srgbClr val="000066"/>
              </a:solidFill>
              <a:miter lim="800000"/>
            </a:ln>
          </p:spPr>
          <p:txBody>
            <a:bodyPr wrap="none" anchor="ctr"/>
            <a:lstStyle/>
            <a:p>
              <a:endParaRPr lang="zh-CN" altLang="en-US" sz="1200" b="1">
                <a:solidFill>
                  <a:schemeClr val="bg1"/>
                </a:solidFill>
                <a:latin typeface="微软雅黑" panose="020B0503020204020204" pitchFamily="34" charset="-122"/>
                <a:ea typeface="微软雅黑" panose="020B0503020204020204" pitchFamily="34" charset="-122"/>
              </a:endParaRPr>
            </a:p>
          </p:txBody>
        </p:sp>
        <p:sp>
          <p:nvSpPr>
            <p:cNvPr id="86" name="Freeform 101"/>
            <p:cNvSpPr/>
            <p:nvPr/>
          </p:nvSpPr>
          <p:spPr bwMode="auto">
            <a:xfrm>
              <a:off x="6220995" y="2496719"/>
              <a:ext cx="1328737" cy="169863"/>
            </a:xfrm>
            <a:custGeom>
              <a:avLst/>
              <a:gdLst>
                <a:gd name="T0" fmla="*/ 2147483647 w 2049"/>
                <a:gd name="T1" fmla="*/ 0 h 182"/>
                <a:gd name="T2" fmla="*/ 2147483647 w 2049"/>
                <a:gd name="T3" fmla="*/ 2147483647 h 182"/>
                <a:gd name="T4" fmla="*/ 0 w 2049"/>
                <a:gd name="T5" fmla="*/ 2147483647 h 182"/>
                <a:gd name="T6" fmla="*/ 0 60000 65536"/>
                <a:gd name="T7" fmla="*/ 0 60000 65536"/>
                <a:gd name="T8" fmla="*/ 0 60000 65536"/>
                <a:gd name="T9" fmla="*/ 0 w 2049"/>
                <a:gd name="T10" fmla="*/ 0 h 182"/>
                <a:gd name="T11" fmla="*/ 2049 w 2049"/>
                <a:gd name="T12" fmla="*/ 182 h 182"/>
              </a:gdLst>
              <a:ahLst/>
              <a:cxnLst>
                <a:cxn ang="T6">
                  <a:pos x="T0" y="T1"/>
                </a:cxn>
                <a:cxn ang="T7">
                  <a:pos x="T2" y="T3"/>
                </a:cxn>
                <a:cxn ang="T8">
                  <a:pos x="T4" y="T5"/>
                </a:cxn>
              </a:cxnLst>
              <a:rect l="T9" t="T10" r="T11" b="T12"/>
              <a:pathLst>
                <a:path w="2049" h="182">
                  <a:moveTo>
                    <a:pt x="2049" y="0"/>
                  </a:moveTo>
                  <a:lnTo>
                    <a:pt x="1870" y="179"/>
                  </a:lnTo>
                  <a:lnTo>
                    <a:pt x="0" y="182"/>
                  </a:lnTo>
                </a:path>
              </a:pathLst>
            </a:custGeom>
            <a:noFill/>
            <a:ln w="19050">
              <a:solidFill>
                <a:srgbClr val="00006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b="1">
                <a:solidFill>
                  <a:schemeClr val="bg1"/>
                </a:solidFill>
              </a:endParaRPr>
            </a:p>
          </p:txBody>
        </p:sp>
        <p:sp>
          <p:nvSpPr>
            <p:cNvPr id="87" name="Freeform 102"/>
            <p:cNvSpPr/>
            <p:nvPr/>
          </p:nvSpPr>
          <p:spPr bwMode="auto">
            <a:xfrm>
              <a:off x="6220995" y="2817478"/>
              <a:ext cx="1328737" cy="173037"/>
            </a:xfrm>
            <a:custGeom>
              <a:avLst/>
              <a:gdLst>
                <a:gd name="T0" fmla="*/ 2147483647 w 2049"/>
                <a:gd name="T1" fmla="*/ 0 h 185"/>
                <a:gd name="T2" fmla="*/ 2147483647 w 2049"/>
                <a:gd name="T3" fmla="*/ 2147483647 h 185"/>
                <a:gd name="T4" fmla="*/ 0 w 2049"/>
                <a:gd name="T5" fmla="*/ 2147483647 h 185"/>
                <a:gd name="T6" fmla="*/ 0 60000 65536"/>
                <a:gd name="T7" fmla="*/ 0 60000 65536"/>
                <a:gd name="T8" fmla="*/ 0 60000 65536"/>
                <a:gd name="T9" fmla="*/ 0 w 2049"/>
                <a:gd name="T10" fmla="*/ 0 h 185"/>
                <a:gd name="T11" fmla="*/ 2049 w 2049"/>
                <a:gd name="T12" fmla="*/ 185 h 185"/>
              </a:gdLst>
              <a:ahLst/>
              <a:cxnLst>
                <a:cxn ang="T6">
                  <a:pos x="T0" y="T1"/>
                </a:cxn>
                <a:cxn ang="T7">
                  <a:pos x="T2" y="T3"/>
                </a:cxn>
                <a:cxn ang="T8">
                  <a:pos x="T4" y="T5"/>
                </a:cxn>
              </a:cxnLst>
              <a:rect l="T9" t="T10" r="T11" b="T12"/>
              <a:pathLst>
                <a:path w="2049" h="185">
                  <a:moveTo>
                    <a:pt x="2049" y="0"/>
                  </a:moveTo>
                  <a:lnTo>
                    <a:pt x="1873" y="185"/>
                  </a:lnTo>
                  <a:lnTo>
                    <a:pt x="0" y="182"/>
                  </a:lnTo>
                </a:path>
              </a:pathLst>
            </a:custGeom>
            <a:noFill/>
            <a:ln w="19050">
              <a:solidFill>
                <a:srgbClr val="00006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b="1">
                <a:solidFill>
                  <a:schemeClr val="bg1"/>
                </a:solidFill>
              </a:endParaRPr>
            </a:p>
          </p:txBody>
        </p:sp>
        <p:sp>
          <p:nvSpPr>
            <p:cNvPr id="88" name="Freeform 103"/>
            <p:cNvSpPr/>
            <p:nvPr/>
          </p:nvSpPr>
          <p:spPr bwMode="auto">
            <a:xfrm>
              <a:off x="6219407" y="3122194"/>
              <a:ext cx="1330325" cy="174625"/>
            </a:xfrm>
            <a:custGeom>
              <a:avLst/>
              <a:gdLst>
                <a:gd name="T0" fmla="*/ 2147483647 w 2049"/>
                <a:gd name="T1" fmla="*/ 0 h 187"/>
                <a:gd name="T2" fmla="*/ 2147483647 w 2049"/>
                <a:gd name="T3" fmla="*/ 2147483647 h 187"/>
                <a:gd name="T4" fmla="*/ 0 w 2049"/>
                <a:gd name="T5" fmla="*/ 2147483647 h 187"/>
                <a:gd name="T6" fmla="*/ 0 60000 65536"/>
                <a:gd name="T7" fmla="*/ 0 60000 65536"/>
                <a:gd name="T8" fmla="*/ 0 60000 65536"/>
                <a:gd name="T9" fmla="*/ 0 w 2049"/>
                <a:gd name="T10" fmla="*/ 0 h 187"/>
                <a:gd name="T11" fmla="*/ 2049 w 2049"/>
                <a:gd name="T12" fmla="*/ 187 h 187"/>
              </a:gdLst>
              <a:ahLst/>
              <a:cxnLst>
                <a:cxn ang="T6">
                  <a:pos x="T0" y="T1"/>
                </a:cxn>
                <a:cxn ang="T7">
                  <a:pos x="T2" y="T3"/>
                </a:cxn>
                <a:cxn ang="T8">
                  <a:pos x="T4" y="T5"/>
                </a:cxn>
              </a:cxnLst>
              <a:rect l="T9" t="T10" r="T11" b="T12"/>
              <a:pathLst>
                <a:path w="2049" h="187">
                  <a:moveTo>
                    <a:pt x="2049" y="0"/>
                  </a:moveTo>
                  <a:lnTo>
                    <a:pt x="1863" y="187"/>
                  </a:lnTo>
                  <a:lnTo>
                    <a:pt x="0" y="182"/>
                  </a:lnTo>
                </a:path>
              </a:pathLst>
            </a:custGeom>
            <a:noFill/>
            <a:ln w="19050">
              <a:solidFill>
                <a:srgbClr val="00006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b="1">
                <a:solidFill>
                  <a:schemeClr val="bg1"/>
                </a:solidFill>
              </a:endParaRPr>
            </a:p>
          </p:txBody>
        </p:sp>
        <p:sp>
          <p:nvSpPr>
            <p:cNvPr id="89" name="Freeform 104"/>
            <p:cNvSpPr/>
            <p:nvPr/>
          </p:nvSpPr>
          <p:spPr bwMode="auto">
            <a:xfrm>
              <a:off x="6217820" y="3434932"/>
              <a:ext cx="1330325" cy="169862"/>
            </a:xfrm>
            <a:custGeom>
              <a:avLst/>
              <a:gdLst>
                <a:gd name="T0" fmla="*/ 2147483647 w 2049"/>
                <a:gd name="T1" fmla="*/ 0 h 182"/>
                <a:gd name="T2" fmla="*/ 2147483647 w 2049"/>
                <a:gd name="T3" fmla="*/ 2147483647 h 182"/>
                <a:gd name="T4" fmla="*/ 0 w 2049"/>
                <a:gd name="T5" fmla="*/ 2147483647 h 182"/>
                <a:gd name="T6" fmla="*/ 0 60000 65536"/>
                <a:gd name="T7" fmla="*/ 0 60000 65536"/>
                <a:gd name="T8" fmla="*/ 0 60000 65536"/>
                <a:gd name="T9" fmla="*/ 0 w 2049"/>
                <a:gd name="T10" fmla="*/ 0 h 182"/>
                <a:gd name="T11" fmla="*/ 2049 w 2049"/>
                <a:gd name="T12" fmla="*/ 182 h 182"/>
              </a:gdLst>
              <a:ahLst/>
              <a:cxnLst>
                <a:cxn ang="T6">
                  <a:pos x="T0" y="T1"/>
                </a:cxn>
                <a:cxn ang="T7">
                  <a:pos x="T2" y="T3"/>
                </a:cxn>
                <a:cxn ang="T8">
                  <a:pos x="T4" y="T5"/>
                </a:cxn>
              </a:cxnLst>
              <a:rect l="T9" t="T10" r="T11" b="T12"/>
              <a:pathLst>
                <a:path w="2049" h="182">
                  <a:moveTo>
                    <a:pt x="2049" y="0"/>
                  </a:moveTo>
                  <a:lnTo>
                    <a:pt x="1870" y="179"/>
                  </a:lnTo>
                  <a:lnTo>
                    <a:pt x="0" y="182"/>
                  </a:lnTo>
                </a:path>
              </a:pathLst>
            </a:custGeom>
            <a:noFill/>
            <a:ln w="19050">
              <a:solidFill>
                <a:srgbClr val="00006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b="1">
                <a:solidFill>
                  <a:schemeClr val="bg1"/>
                </a:solidFill>
              </a:endParaRPr>
            </a:p>
          </p:txBody>
        </p:sp>
        <p:sp>
          <p:nvSpPr>
            <p:cNvPr id="90" name="Text Box 106"/>
            <p:cNvSpPr txBox="1">
              <a:spLocks noChangeArrowheads="1"/>
            </p:cNvSpPr>
            <p:nvPr/>
          </p:nvSpPr>
          <p:spPr bwMode="auto">
            <a:xfrm>
              <a:off x="6667082" y="2698332"/>
              <a:ext cx="60198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100" b="1">
                  <a:solidFill>
                    <a:schemeClr val="bg1"/>
                  </a:solidFill>
                  <a:latin typeface="微软雅黑" panose="020B0503020204020204" pitchFamily="34" charset="-122"/>
                  <a:ea typeface="微软雅黑" panose="020B0503020204020204" pitchFamily="34" charset="-122"/>
                </a:rPr>
                <a:t>运输层</a:t>
              </a:r>
            </a:p>
          </p:txBody>
        </p:sp>
        <p:sp>
          <p:nvSpPr>
            <p:cNvPr id="91" name="Text Box 107"/>
            <p:cNvSpPr txBox="1">
              <a:spLocks noChangeArrowheads="1"/>
            </p:cNvSpPr>
            <p:nvPr/>
          </p:nvSpPr>
          <p:spPr bwMode="auto">
            <a:xfrm>
              <a:off x="6675020" y="3023769"/>
              <a:ext cx="60198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100" b="1">
                  <a:solidFill>
                    <a:schemeClr val="bg1"/>
                  </a:solidFill>
                  <a:latin typeface="微软雅黑" panose="020B0503020204020204" pitchFamily="34" charset="-122"/>
                  <a:ea typeface="微软雅黑" panose="020B0503020204020204" pitchFamily="34" charset="-122"/>
                </a:rPr>
                <a:t>网络层</a:t>
              </a:r>
            </a:p>
          </p:txBody>
        </p:sp>
        <p:sp>
          <p:nvSpPr>
            <p:cNvPr id="92" name="Text Box 108"/>
            <p:cNvSpPr txBox="1">
              <a:spLocks noChangeArrowheads="1"/>
            </p:cNvSpPr>
            <p:nvPr/>
          </p:nvSpPr>
          <p:spPr bwMode="auto">
            <a:xfrm>
              <a:off x="6675020" y="2020469"/>
              <a:ext cx="60198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100" b="1" dirty="0">
                  <a:solidFill>
                    <a:schemeClr val="bg1"/>
                  </a:solidFill>
                  <a:latin typeface="微软雅黑" panose="020B0503020204020204" pitchFamily="34" charset="-122"/>
                  <a:ea typeface="微软雅黑" panose="020B0503020204020204" pitchFamily="34" charset="-122"/>
                </a:rPr>
                <a:t>应用层</a:t>
              </a:r>
            </a:p>
          </p:txBody>
        </p:sp>
        <p:sp>
          <p:nvSpPr>
            <p:cNvPr id="93" name="Text Box 110"/>
            <p:cNvSpPr txBox="1">
              <a:spLocks noChangeArrowheads="1"/>
            </p:cNvSpPr>
            <p:nvPr/>
          </p:nvSpPr>
          <p:spPr bwMode="auto">
            <a:xfrm>
              <a:off x="6571832" y="3319044"/>
              <a:ext cx="88138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100" b="1" dirty="0">
                  <a:solidFill>
                    <a:schemeClr val="bg1"/>
                  </a:solidFill>
                  <a:latin typeface="微软雅黑" panose="020B0503020204020204" pitchFamily="34" charset="-122"/>
                  <a:ea typeface="微软雅黑" panose="020B0503020204020204" pitchFamily="34" charset="-122"/>
                </a:rPr>
                <a:t>数据链路层</a:t>
              </a:r>
            </a:p>
          </p:txBody>
        </p:sp>
        <p:sp>
          <p:nvSpPr>
            <p:cNvPr id="94" name="Text Box 111"/>
            <p:cNvSpPr txBox="1">
              <a:spLocks noChangeArrowheads="1"/>
            </p:cNvSpPr>
            <p:nvPr/>
          </p:nvSpPr>
          <p:spPr bwMode="auto">
            <a:xfrm>
              <a:off x="6675020" y="3633369"/>
              <a:ext cx="60198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100" b="1" dirty="0">
                  <a:solidFill>
                    <a:srgbClr val="FFFF00"/>
                  </a:solidFill>
                  <a:latin typeface="微软雅黑" panose="020B0503020204020204" pitchFamily="34" charset="-122"/>
                  <a:ea typeface="微软雅黑" panose="020B0503020204020204" pitchFamily="34" charset="-122"/>
                </a:rPr>
                <a:t>物理层</a:t>
              </a:r>
            </a:p>
          </p:txBody>
        </p:sp>
        <p:sp>
          <p:nvSpPr>
            <p:cNvPr id="95" name="Text Box 112"/>
            <p:cNvSpPr txBox="1">
              <a:spLocks noChangeArrowheads="1"/>
            </p:cNvSpPr>
            <p:nvPr/>
          </p:nvSpPr>
          <p:spPr bwMode="auto">
            <a:xfrm>
              <a:off x="6282907" y="1629944"/>
              <a:ext cx="269240" cy="2339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90000"/>
                </a:lnSpc>
              </a:pPr>
              <a:endParaRPr kumimoji="1" lang="en-US" altLang="zh-CN" sz="1100" b="1" dirty="0">
                <a:solidFill>
                  <a:schemeClr val="bg1"/>
                </a:solidFill>
                <a:latin typeface="微软雅黑" panose="020B0503020204020204" pitchFamily="34" charset="-122"/>
                <a:ea typeface="微软雅黑" panose="020B0503020204020204" pitchFamily="34" charset="-122"/>
              </a:endParaRPr>
            </a:p>
            <a:p>
              <a:pPr>
                <a:lnSpc>
                  <a:spcPct val="190000"/>
                </a:lnSpc>
              </a:pPr>
              <a:r>
                <a:rPr kumimoji="1" lang="en-US" altLang="zh-CN" sz="1100" b="1" dirty="0">
                  <a:solidFill>
                    <a:schemeClr val="bg1"/>
                  </a:solidFill>
                  <a:latin typeface="微软雅黑" panose="020B0503020204020204" pitchFamily="34" charset="-122"/>
                  <a:ea typeface="微软雅黑" panose="020B0503020204020204" pitchFamily="34" charset="-122"/>
                </a:rPr>
                <a:t>5</a:t>
              </a:r>
            </a:p>
            <a:p>
              <a:pPr>
                <a:lnSpc>
                  <a:spcPct val="190000"/>
                </a:lnSpc>
              </a:pPr>
              <a:endParaRPr kumimoji="1" lang="en-US" altLang="zh-CN" sz="1100" b="1" dirty="0">
                <a:solidFill>
                  <a:schemeClr val="bg1"/>
                </a:solidFill>
                <a:latin typeface="微软雅黑" panose="020B0503020204020204" pitchFamily="34" charset="-122"/>
                <a:ea typeface="微软雅黑" panose="020B0503020204020204" pitchFamily="34" charset="-122"/>
              </a:endParaRPr>
            </a:p>
            <a:p>
              <a:pPr>
                <a:lnSpc>
                  <a:spcPct val="190000"/>
                </a:lnSpc>
              </a:pPr>
              <a:r>
                <a:rPr kumimoji="1" lang="en-US" altLang="zh-CN" sz="1100" b="1" dirty="0">
                  <a:solidFill>
                    <a:schemeClr val="bg1"/>
                  </a:solidFill>
                  <a:latin typeface="微软雅黑" panose="020B0503020204020204" pitchFamily="34" charset="-122"/>
                  <a:ea typeface="微软雅黑" panose="020B0503020204020204" pitchFamily="34" charset="-122"/>
                </a:rPr>
                <a:t>4</a:t>
              </a:r>
            </a:p>
            <a:p>
              <a:pPr>
                <a:lnSpc>
                  <a:spcPct val="190000"/>
                </a:lnSpc>
              </a:pPr>
              <a:r>
                <a:rPr kumimoji="1" lang="en-US" altLang="zh-CN" sz="1100" b="1" dirty="0">
                  <a:solidFill>
                    <a:schemeClr val="bg1"/>
                  </a:solidFill>
                  <a:latin typeface="微软雅黑" panose="020B0503020204020204" pitchFamily="34" charset="-122"/>
                  <a:ea typeface="微软雅黑" panose="020B0503020204020204" pitchFamily="34" charset="-122"/>
                </a:rPr>
                <a:t>3</a:t>
              </a:r>
            </a:p>
            <a:p>
              <a:pPr>
                <a:lnSpc>
                  <a:spcPct val="190000"/>
                </a:lnSpc>
              </a:pPr>
              <a:r>
                <a:rPr kumimoji="1" lang="en-US" altLang="zh-CN" sz="1100" b="1" dirty="0">
                  <a:solidFill>
                    <a:schemeClr val="bg1"/>
                  </a:solidFill>
                  <a:latin typeface="微软雅黑" panose="020B0503020204020204" pitchFamily="34" charset="-122"/>
                  <a:ea typeface="微软雅黑" panose="020B0503020204020204" pitchFamily="34" charset="-122"/>
                </a:rPr>
                <a:t>2</a:t>
              </a:r>
            </a:p>
            <a:p>
              <a:pPr>
                <a:lnSpc>
                  <a:spcPct val="190000"/>
                </a:lnSpc>
              </a:pPr>
              <a:r>
                <a:rPr kumimoji="1" lang="en-US" altLang="zh-CN" sz="1100" b="1" dirty="0">
                  <a:solidFill>
                    <a:schemeClr val="bg1"/>
                  </a:solidFill>
                  <a:latin typeface="微软雅黑" panose="020B0503020204020204" pitchFamily="34" charset="-122"/>
                  <a:ea typeface="微软雅黑" panose="020B0503020204020204" pitchFamily="34" charset="-122"/>
                </a:rPr>
                <a:t>1</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indefinite" fill="hold" grpId="0" nodeType="afterEffect">
                                  <p:stCondLst>
                                    <p:cond delay="0"/>
                                  </p:stCondLst>
                                  <p:endCondLst>
                                    <p:cond evt="onNext" delay="0">
                                      <p:tgtEl>
                                        <p:sldTgt/>
                                      </p:tgtEl>
                                    </p:cond>
                                  </p:endCondLst>
                                  <p:childTnLst>
                                    <p:anim calcmode="discrete" valueType="str">
                                      <p:cBhvr>
                                        <p:cTn id="6" dur="1000" fill="hold"/>
                                        <p:tgtEl>
                                          <p:spTgt spid="70"/>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t>2.2.3  </a:t>
            </a:r>
            <a:r>
              <a:rPr lang="zh-CN" altLang="en-US" dirty="0"/>
              <a:t>信道的极限容量</a:t>
            </a:r>
          </a:p>
        </p:txBody>
      </p:sp>
      <p:sp>
        <p:nvSpPr>
          <p:cNvPr id="3" name="内容占位符 2"/>
          <p:cNvSpPr>
            <a:spLocks noGrp="1"/>
          </p:cNvSpPr>
          <p:nvPr>
            <p:ph sz="quarter" idx="11"/>
          </p:nvPr>
        </p:nvSpPr>
        <p:spPr/>
        <p:txBody>
          <a:bodyPr/>
          <a:lstStyle/>
          <a:p>
            <a:r>
              <a:rPr lang="zh-CN" altLang="en-US" dirty="0"/>
              <a:t>任何实际的信道都</a:t>
            </a:r>
            <a:r>
              <a:rPr lang="zh-CN" altLang="en-US" dirty="0">
                <a:solidFill>
                  <a:srgbClr val="C00000"/>
                </a:solidFill>
              </a:rPr>
              <a:t>不是理想</a:t>
            </a:r>
            <a:r>
              <a:rPr lang="zh-CN" altLang="en-US" dirty="0"/>
              <a:t>的，都</a:t>
            </a:r>
            <a:r>
              <a:rPr lang="zh-CN" altLang="en-US" dirty="0">
                <a:solidFill>
                  <a:srgbClr val="C00000"/>
                </a:solidFill>
              </a:rPr>
              <a:t>不可能</a:t>
            </a:r>
            <a:r>
              <a:rPr lang="zh-CN" altLang="en-US" dirty="0"/>
              <a:t>以任意高的速率进行传送。</a:t>
            </a:r>
          </a:p>
          <a:p>
            <a:r>
              <a:rPr lang="zh-CN" altLang="en-US" dirty="0"/>
              <a:t>码元传输的速率越高，或信号传输的距离越远，或噪声干扰越大，或传输媒体质量越差，在接收端的波形的</a:t>
            </a:r>
            <a:r>
              <a:rPr lang="zh-CN" altLang="en-US" dirty="0">
                <a:solidFill>
                  <a:srgbClr val="C00000"/>
                </a:solidFill>
              </a:rPr>
              <a:t>失真就越严重。</a:t>
            </a:r>
          </a:p>
          <a:p>
            <a:r>
              <a:rPr lang="zh-CN" altLang="en-US" dirty="0"/>
              <a:t>限制码元在信道上的传输速率的</a:t>
            </a:r>
            <a:r>
              <a:rPr lang="zh-CN" altLang="en-US" dirty="0">
                <a:solidFill>
                  <a:srgbClr val="0000FF"/>
                </a:solidFill>
              </a:rPr>
              <a:t>两个因素：</a:t>
            </a:r>
            <a:endParaRPr lang="en-US" altLang="zh-CN" dirty="0">
              <a:solidFill>
                <a:srgbClr val="0000FF"/>
              </a:solidFill>
            </a:endParaRPr>
          </a:p>
          <a:p>
            <a:pPr lvl="1"/>
            <a:r>
              <a:rPr lang="zh-CN" altLang="en-US" dirty="0"/>
              <a:t>信道能够通过的频率范围。</a:t>
            </a:r>
          </a:p>
          <a:p>
            <a:pPr lvl="1"/>
            <a:r>
              <a:rPr lang="zh-CN" altLang="en-US" dirty="0"/>
              <a:t>信噪比。</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sz="quarter" idx="10"/>
          </p:nvPr>
        </p:nvSpPr>
        <p:spPr/>
        <p:txBody>
          <a:bodyPr/>
          <a:lstStyle/>
          <a:p>
            <a:pPr algn="just"/>
            <a:r>
              <a:rPr lang="zh-CN" altLang="en-US" dirty="0"/>
              <a:t>具体的信道所能通过的频率范围总是有限的。信号中的许多高频分量往往不能通过信道。</a:t>
            </a:r>
            <a:endParaRPr lang="en-US" altLang="zh-CN" dirty="0"/>
          </a:p>
          <a:p>
            <a:pPr algn="just"/>
            <a:r>
              <a:rPr lang="zh-CN" altLang="en-US" dirty="0">
                <a:solidFill>
                  <a:srgbClr val="C00000"/>
                </a:solidFill>
              </a:rPr>
              <a:t>码间串扰：</a:t>
            </a:r>
            <a:r>
              <a:rPr lang="zh-CN" altLang="en-US" dirty="0"/>
              <a:t>接收端收到的信号波形</a:t>
            </a:r>
            <a:r>
              <a:rPr lang="zh-CN" altLang="en-US" dirty="0">
                <a:solidFill>
                  <a:srgbClr val="C00000"/>
                </a:solidFill>
              </a:rPr>
              <a:t>失去</a:t>
            </a:r>
            <a:r>
              <a:rPr lang="zh-CN" altLang="en-US" dirty="0"/>
              <a:t>了码元之间的清晰界限。</a:t>
            </a:r>
          </a:p>
          <a:p>
            <a:pPr algn="just"/>
            <a:r>
              <a:rPr lang="en-US" altLang="zh-CN" dirty="0"/>
              <a:t>1924</a:t>
            </a:r>
            <a:r>
              <a:rPr dirty="0"/>
              <a:t>年，奈奎斯特（Nyquist）推导出在</a:t>
            </a:r>
            <a:r>
              <a:rPr dirty="0">
                <a:solidFill>
                  <a:srgbClr val="FF0000"/>
                </a:solidFill>
              </a:rPr>
              <a:t>理想低通信道</a:t>
            </a:r>
            <a:r>
              <a:rPr dirty="0"/>
              <a:t>下的最高码元传输速率的公式：</a:t>
            </a:r>
          </a:p>
        </p:txBody>
      </p:sp>
      <p:sp>
        <p:nvSpPr>
          <p:cNvPr id="5" name="文本占位符 4"/>
          <p:cNvSpPr>
            <a:spLocks noGrp="1"/>
          </p:cNvSpPr>
          <p:nvPr>
            <p:ph type="body" sz="quarter" idx="11"/>
          </p:nvPr>
        </p:nvSpPr>
        <p:spPr/>
        <p:txBody>
          <a:bodyPr/>
          <a:lstStyle/>
          <a:p>
            <a:r>
              <a:rPr lang="en-US" altLang="zh-CN" dirty="0"/>
              <a:t>(1) </a:t>
            </a:r>
            <a:r>
              <a:rPr lang="zh-CN" altLang="en-US" dirty="0">
                <a:sym typeface="+mn-ea"/>
              </a:rPr>
              <a:t>奈氏准则</a:t>
            </a:r>
            <a:endParaRPr lang="zh-CN" altLang="en-US" dirty="0"/>
          </a:p>
        </p:txBody>
      </p:sp>
      <p:sp>
        <p:nvSpPr>
          <p:cNvPr id="6" name="矩形 5"/>
          <p:cNvSpPr/>
          <p:nvPr/>
        </p:nvSpPr>
        <p:spPr>
          <a:xfrm>
            <a:off x="1799132" y="3099684"/>
            <a:ext cx="5470525" cy="398780"/>
          </a:xfrm>
          <a:prstGeom prst="rect">
            <a:avLst/>
          </a:prstGeom>
          <a:solidFill>
            <a:srgbClr val="FFFF66"/>
          </a:solidFill>
        </p:spPr>
        <p:txBody>
          <a:bodyPr wrap="none">
            <a:spAutoFit/>
          </a:bodyPr>
          <a:lstStyle/>
          <a:p>
            <a:r>
              <a:rPr lang="zh-CN" altLang="en-US" sz="2000" b="1" dirty="0">
                <a:solidFill>
                  <a:srgbClr val="0000FF"/>
                </a:solidFill>
                <a:latin typeface="微软雅黑" panose="020B0503020204020204" pitchFamily="34" charset="-122"/>
                <a:ea typeface="微软雅黑" panose="020B0503020204020204" pitchFamily="34" charset="-122"/>
              </a:rPr>
              <a:t>码元传输的</a:t>
            </a:r>
            <a:r>
              <a:rPr lang="zh-CN" altLang="en-US" sz="2000" b="1" dirty="0">
                <a:solidFill>
                  <a:srgbClr val="C00000"/>
                </a:solidFill>
                <a:latin typeface="微软雅黑" panose="020B0503020204020204" pitchFamily="34" charset="-122"/>
                <a:ea typeface="微软雅黑" panose="020B0503020204020204" pitchFamily="34" charset="-122"/>
              </a:rPr>
              <a:t>最高</a:t>
            </a:r>
            <a:r>
              <a:rPr lang="zh-CN" altLang="en-US" sz="2000" b="1" dirty="0">
                <a:solidFill>
                  <a:srgbClr val="0000FF"/>
                </a:solidFill>
                <a:latin typeface="微软雅黑" panose="020B0503020204020204" pitchFamily="34" charset="-122"/>
                <a:ea typeface="微软雅黑" panose="020B0503020204020204" pitchFamily="34" charset="-122"/>
              </a:rPr>
              <a:t>速率 </a:t>
            </a:r>
            <a:r>
              <a:rPr lang="en-US" altLang="zh-CN" sz="2000" b="1" dirty="0">
                <a:solidFill>
                  <a:srgbClr val="0000FF"/>
                </a:solidFill>
                <a:latin typeface="微软雅黑" panose="020B0503020204020204" pitchFamily="34" charset="-122"/>
                <a:ea typeface="微软雅黑" panose="020B0503020204020204" pitchFamily="34" charset="-122"/>
              </a:rPr>
              <a:t>= </a:t>
            </a:r>
            <a:r>
              <a:rPr lang="en-US" altLang="zh-CN" sz="2000" b="1" i="1" dirty="0">
                <a:solidFill>
                  <a:srgbClr val="0000FF"/>
                </a:solidFill>
                <a:latin typeface="微软雅黑" panose="020B0503020204020204" pitchFamily="34" charset="-122"/>
                <a:ea typeface="微软雅黑" panose="020B0503020204020204" pitchFamily="34" charset="-122"/>
              </a:rPr>
              <a:t>2W </a:t>
            </a:r>
            <a:r>
              <a:rPr lang="zh-CN" altLang="en-US" sz="2000" b="1" dirty="0">
                <a:solidFill>
                  <a:srgbClr val="0000FF"/>
                </a:solidFill>
                <a:latin typeface="微软雅黑" panose="020B0503020204020204" pitchFamily="34" charset="-122"/>
                <a:ea typeface="微软雅黑" panose="020B0503020204020204" pitchFamily="34" charset="-122"/>
              </a:rPr>
              <a:t>（码元</a:t>
            </a:r>
            <a:r>
              <a:rPr lang="en-US" altLang="zh-CN" sz="2000" b="1" dirty="0">
                <a:solidFill>
                  <a:srgbClr val="0000FF"/>
                </a:solidFill>
                <a:latin typeface="微软雅黑" panose="020B0503020204020204" pitchFamily="34" charset="-122"/>
                <a:ea typeface="微软雅黑" panose="020B0503020204020204" pitchFamily="34" charset="-122"/>
              </a:rPr>
              <a:t>/</a:t>
            </a:r>
            <a:r>
              <a:rPr lang="zh-CN" altLang="en-US" sz="2000" b="1" dirty="0">
                <a:solidFill>
                  <a:srgbClr val="0000FF"/>
                </a:solidFill>
                <a:latin typeface="微软雅黑" panose="020B0503020204020204" pitchFamily="34" charset="-122"/>
                <a:ea typeface="微软雅黑" panose="020B0503020204020204" pitchFamily="34" charset="-122"/>
              </a:rPr>
              <a:t>秒）或波特</a:t>
            </a:r>
            <a:endParaRPr lang="en-US" altLang="zh-CN" sz="2000" b="1" dirty="0">
              <a:solidFill>
                <a:srgbClr val="0000FF"/>
              </a:solidFill>
              <a:latin typeface="微软雅黑" panose="020B0503020204020204" pitchFamily="34" charset="-122"/>
              <a:ea typeface="微软雅黑" panose="020B0503020204020204" pitchFamily="34" charset="-122"/>
            </a:endParaRPr>
          </a:p>
        </p:txBody>
      </p:sp>
      <p:sp>
        <p:nvSpPr>
          <p:cNvPr id="7" name="对角圆角矩形 6"/>
          <p:cNvSpPr/>
          <p:nvPr/>
        </p:nvSpPr>
        <p:spPr>
          <a:xfrm>
            <a:off x="229235" y="3674745"/>
            <a:ext cx="7160260" cy="1403985"/>
          </a:xfrm>
          <a:prstGeom prst="round2DiagRect">
            <a:avLst/>
          </a:prstGeom>
          <a:solidFill>
            <a:srgbClr val="0098F6"/>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8" name="矩形 7"/>
          <p:cNvSpPr/>
          <p:nvPr/>
        </p:nvSpPr>
        <p:spPr>
          <a:xfrm>
            <a:off x="250637" y="3636817"/>
            <a:ext cx="7111687" cy="1424940"/>
          </a:xfrm>
          <a:prstGeom prst="rect">
            <a:avLst/>
          </a:prstGeom>
        </p:spPr>
        <p:txBody>
          <a:bodyPr wrap="square">
            <a:spAutoFit/>
          </a:bodyPr>
          <a:lstStyle/>
          <a:p>
            <a:pPr algn="just">
              <a:lnSpc>
                <a:spcPts val="2600"/>
              </a:lnSpc>
            </a:pPr>
            <a:r>
              <a:rPr lang="zh-CN" altLang="en-US" b="1" dirty="0">
                <a:solidFill>
                  <a:schemeClr val="bg1"/>
                </a:solidFill>
                <a:latin typeface="微软雅黑" panose="020B0503020204020204" pitchFamily="34" charset="-122"/>
                <a:ea typeface="微软雅黑" panose="020B0503020204020204" pitchFamily="34" charset="-122"/>
              </a:rPr>
              <a:t>在带宽为 </a:t>
            </a:r>
            <a:r>
              <a:rPr lang="en-US" altLang="zh-CN" b="1" dirty="0">
                <a:solidFill>
                  <a:schemeClr val="bg1"/>
                </a:solidFill>
                <a:latin typeface="微软雅黑" panose="020B0503020204020204" pitchFamily="34" charset="-122"/>
                <a:ea typeface="微软雅黑" panose="020B0503020204020204" pitchFamily="34" charset="-122"/>
              </a:rPr>
              <a:t>W (Hz) </a:t>
            </a:r>
            <a:r>
              <a:rPr lang="zh-CN" altLang="en-US" b="1" dirty="0">
                <a:solidFill>
                  <a:schemeClr val="bg1"/>
                </a:solidFill>
                <a:latin typeface="微软雅黑" panose="020B0503020204020204" pitchFamily="34" charset="-122"/>
                <a:ea typeface="微软雅黑" panose="020B0503020204020204" pitchFamily="34" charset="-122"/>
              </a:rPr>
              <a:t>的低通信道中，若不考虑噪声影响，则码元传输的最高速率是 </a:t>
            </a:r>
            <a:r>
              <a:rPr lang="en-US" altLang="zh-CN" b="1" dirty="0">
                <a:solidFill>
                  <a:schemeClr val="bg1"/>
                </a:solidFill>
                <a:latin typeface="微软雅黑" panose="020B0503020204020204" pitchFamily="34" charset="-122"/>
                <a:ea typeface="微软雅黑" panose="020B0503020204020204" pitchFamily="34" charset="-122"/>
              </a:rPr>
              <a:t>2W (</a:t>
            </a:r>
            <a:r>
              <a:rPr lang="zh-CN" altLang="en-US" b="1" dirty="0">
                <a:solidFill>
                  <a:schemeClr val="bg1"/>
                </a:solidFill>
                <a:latin typeface="微软雅黑" panose="020B0503020204020204" pitchFamily="34" charset="-122"/>
                <a:ea typeface="微软雅黑" panose="020B0503020204020204" pitchFamily="34" charset="-122"/>
              </a:rPr>
              <a:t>码元</a:t>
            </a:r>
            <a:r>
              <a:rPr lang="en-US" altLang="zh-CN" b="1" dirty="0">
                <a:solidFill>
                  <a:schemeClr val="bg1"/>
                </a:solidFill>
                <a:latin typeface="微软雅黑" panose="020B0503020204020204" pitchFamily="34" charset="-122"/>
                <a:ea typeface="微软雅黑" panose="020B0503020204020204" pitchFamily="34" charset="-122"/>
              </a:rPr>
              <a:t>/</a:t>
            </a:r>
            <a:r>
              <a:rPr lang="zh-CN" altLang="en-US" b="1" dirty="0">
                <a:solidFill>
                  <a:schemeClr val="bg1"/>
                </a:solidFill>
                <a:latin typeface="微软雅黑" panose="020B0503020204020204" pitchFamily="34" charset="-122"/>
                <a:ea typeface="微软雅黑" panose="020B0503020204020204" pitchFamily="34" charset="-122"/>
              </a:rPr>
              <a:t>秒</a:t>
            </a:r>
            <a:r>
              <a:rPr lang="en-US" altLang="zh-CN" b="1" dirty="0">
                <a:solidFill>
                  <a:schemeClr val="bg1"/>
                </a:solidFill>
                <a:latin typeface="微软雅黑" panose="020B0503020204020204" pitchFamily="34" charset="-122"/>
                <a:ea typeface="微软雅黑" panose="020B0503020204020204" pitchFamily="34" charset="-122"/>
              </a:rPr>
              <a:t>)</a:t>
            </a:r>
            <a:r>
              <a:rPr lang="zh-CN" altLang="en-US" b="1" dirty="0">
                <a:solidFill>
                  <a:schemeClr val="bg1"/>
                </a:solidFill>
                <a:latin typeface="微软雅黑" panose="020B0503020204020204" pitchFamily="34" charset="-122"/>
                <a:ea typeface="微软雅黑" panose="020B0503020204020204" pitchFamily="34" charset="-122"/>
              </a:rPr>
              <a:t>。传输速率超过此上限，就会出现严重的码间串扰的问题，使接收端对码元的判决（即识别）成为</a:t>
            </a:r>
            <a:r>
              <a:rPr lang="zh-CN" altLang="en-US" b="1" dirty="0">
                <a:solidFill>
                  <a:srgbClr val="FFFF00"/>
                </a:solidFill>
                <a:latin typeface="微软雅黑" panose="020B0503020204020204" pitchFamily="34" charset="-122"/>
                <a:ea typeface="微软雅黑" panose="020B0503020204020204" pitchFamily="34" charset="-122"/>
              </a:rPr>
              <a:t>不可能。</a:t>
            </a:r>
          </a:p>
          <a:p>
            <a:pPr>
              <a:lnSpc>
                <a:spcPts val="2600"/>
              </a:lnSpc>
            </a:pPr>
            <a:r>
              <a:rPr lang="zh-CN" altLang="en-US" sz="1600" b="1" dirty="0">
                <a:solidFill>
                  <a:schemeClr val="tx1"/>
                </a:solidFill>
                <a:latin typeface="微软雅黑" panose="020B0503020204020204" pitchFamily="34" charset="-122"/>
                <a:ea typeface="微软雅黑" panose="020B0503020204020204" pitchFamily="34" charset="-122"/>
              </a:rPr>
              <a:t>Baud是波特，即码元传输速率的单位，1波特为每秒传送1个码元</a:t>
            </a:r>
            <a:r>
              <a:rPr lang="zh-CN" altLang="en-US" sz="1600" b="1" dirty="0">
                <a:latin typeface="微软雅黑" panose="020B0503020204020204" pitchFamily="34" charset="-122"/>
                <a:ea typeface="微软雅黑" panose="020B0503020204020204" pitchFamily="34" charset="-122"/>
              </a:rPr>
              <a:t>。</a:t>
            </a:r>
            <a:endParaRPr lang="zh-CN" altLang="en-US" sz="1600" b="1" dirty="0">
              <a:solidFill>
                <a:srgbClr val="FFFF00"/>
              </a:solidFill>
              <a:latin typeface="微软雅黑" panose="020B0503020204020204" pitchFamily="34" charset="-122"/>
              <a:ea typeface="微软雅黑" panose="020B0503020204020204" pitchFamily="34" charset="-122"/>
            </a:endParaRPr>
          </a:p>
        </p:txBody>
      </p:sp>
      <p:sp>
        <p:nvSpPr>
          <p:cNvPr id="9" name="矩形 8"/>
          <p:cNvSpPr/>
          <p:nvPr/>
        </p:nvSpPr>
        <p:spPr>
          <a:xfrm>
            <a:off x="349992" y="3099684"/>
            <a:ext cx="1452880" cy="398780"/>
          </a:xfrm>
          <a:prstGeom prst="rect">
            <a:avLst/>
          </a:prstGeom>
          <a:solidFill>
            <a:srgbClr val="FFC000"/>
          </a:solidFill>
        </p:spPr>
        <p:txBody>
          <a:bodyPr wrap="none">
            <a:spAutoFit/>
          </a:bodyPr>
          <a:lstStyle/>
          <a:p>
            <a:r>
              <a:rPr lang="zh-CN" altLang="en-US" sz="2000" b="1" dirty="0">
                <a:solidFill>
                  <a:srgbClr val="000066"/>
                </a:solidFill>
                <a:latin typeface="微软雅黑" panose="020B0503020204020204" pitchFamily="34" charset="-122"/>
                <a:ea typeface="微软雅黑" panose="020B0503020204020204" pitchFamily="34" charset="-122"/>
              </a:rPr>
              <a:t>奈氏准则：</a:t>
            </a:r>
          </a:p>
        </p:txBody>
      </p:sp>
      <p:pic>
        <p:nvPicPr>
          <p:cNvPr id="101" name="图片 100"/>
          <p:cNvPicPr/>
          <p:nvPr/>
        </p:nvPicPr>
        <p:blipFill>
          <a:blip r:embed="rId2"/>
          <a:stretch>
            <a:fillRect/>
          </a:stretch>
        </p:blipFill>
        <p:spPr>
          <a:xfrm>
            <a:off x="7477760" y="2926080"/>
            <a:ext cx="1642110" cy="2185035"/>
          </a:xfrm>
          <a:prstGeom prst="rect">
            <a:avLst/>
          </a:prstGeom>
          <a:noFill/>
          <a:ln w="9525">
            <a:noFill/>
          </a:ln>
        </p:spPr>
      </p:pic>
      <p:sp>
        <p:nvSpPr>
          <p:cNvPr id="2" name="文本框 1"/>
          <p:cNvSpPr txBox="1"/>
          <p:nvPr/>
        </p:nvSpPr>
        <p:spPr>
          <a:xfrm>
            <a:off x="3234055" y="2513965"/>
            <a:ext cx="5474970" cy="460375"/>
          </a:xfrm>
          <a:prstGeom prst="rect">
            <a:avLst/>
          </a:prstGeom>
          <a:noFill/>
        </p:spPr>
        <p:txBody>
          <a:bodyPr wrap="square" rtlCol="0" anchor="t">
            <a:spAutoFit/>
          </a:bodyPr>
          <a:lstStyle/>
          <a:p>
            <a:pPr algn="just"/>
            <a:r>
              <a:rPr lang="zh-CN" altLang="en-US" sz="1200"/>
              <a:t>理想低通信道</a:t>
            </a:r>
            <a:r>
              <a:rPr lang="en-US" altLang="zh-CN" sz="1200"/>
              <a:t>:</a:t>
            </a:r>
            <a:r>
              <a:rPr lang="zh-CN" altLang="en-US" sz="1200"/>
              <a:t>信号的所有低频分量，只要其频率不超过某个上限值，都能够不失真地通过此信道。而频率超过该上限值的所有高频分量都不能通过该信道。</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sz="quarter" idx="10"/>
          </p:nvPr>
        </p:nvSpPr>
        <p:spPr/>
        <p:txBody>
          <a:bodyPr/>
          <a:lstStyle/>
          <a:p>
            <a:r>
              <a:rPr lang="zh-CN" altLang="en-US"/>
              <a:t>理想低通信道下的极限数据传输率（</a:t>
            </a:r>
            <a:r>
              <a:rPr lang="en-US" altLang="zh-CN">
                <a:sym typeface="+mn-ea"/>
              </a:rPr>
              <a:t>V</a:t>
            </a:r>
            <a:r>
              <a:rPr>
                <a:sym typeface="+mn-ea"/>
              </a:rPr>
              <a:t>为码元状态数</a:t>
            </a:r>
            <a:r>
              <a:rPr lang="en-US" altLang="zh-CN">
                <a:sym typeface="+mn-ea"/>
              </a:rPr>
              <a:t>/信号电平的个数</a:t>
            </a:r>
            <a:r>
              <a:rPr>
                <a:sym typeface="+mn-ea"/>
              </a:rPr>
              <a:t>）</a:t>
            </a:r>
            <a:endParaRPr lang="zh-CN" altLang="en-US"/>
          </a:p>
          <a:p>
            <a:endParaRPr lang="en-US" altLang="zh-CN" dirty="0"/>
          </a:p>
          <a:p>
            <a:pPr marL="0" indent="0">
              <a:buNone/>
            </a:pPr>
            <a:endParaRPr lang="en-US" altLang="zh-CN" sz="2400" i="1" dirty="0">
              <a:solidFill>
                <a:srgbClr val="0000FF"/>
              </a:solidFill>
            </a:endParaRPr>
          </a:p>
        </p:txBody>
      </p:sp>
      <p:sp>
        <p:nvSpPr>
          <p:cNvPr id="5" name="文本占位符 4"/>
          <p:cNvSpPr>
            <a:spLocks noGrp="1"/>
          </p:cNvSpPr>
          <p:nvPr>
            <p:ph type="body" sz="quarter" idx="11"/>
          </p:nvPr>
        </p:nvSpPr>
        <p:spPr/>
        <p:txBody>
          <a:bodyPr/>
          <a:lstStyle/>
          <a:p>
            <a:r>
              <a:rPr lang="en-US" altLang="zh-CN" dirty="0">
                <a:sym typeface="+mn-ea"/>
              </a:rPr>
              <a:t>(1) </a:t>
            </a:r>
            <a:r>
              <a:rPr lang="zh-CN" altLang="en-US" dirty="0">
                <a:sym typeface="+mn-ea"/>
              </a:rPr>
              <a:t>奈氏准则</a:t>
            </a:r>
            <a:endParaRPr lang="zh-CN" altLang="en-US" dirty="0"/>
          </a:p>
        </p:txBody>
      </p:sp>
      <p:sp>
        <p:nvSpPr>
          <p:cNvPr id="7" name="对角圆角矩形 6"/>
          <p:cNvSpPr/>
          <p:nvPr/>
        </p:nvSpPr>
        <p:spPr>
          <a:xfrm>
            <a:off x="881380" y="2539365"/>
            <a:ext cx="7381875" cy="1802765"/>
          </a:xfrm>
          <a:prstGeom prst="round2DiagRect">
            <a:avLst/>
          </a:prstGeom>
          <a:solidFill>
            <a:srgbClr val="0098F6"/>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dirty="0"/>
              <a:t>例：在无噪声的情况下，若某通信链路的带宽为</a:t>
            </a:r>
            <a:r>
              <a:rPr lang="en-US" altLang="zh-CN" dirty="0"/>
              <a:t>4kHZ</a:t>
            </a:r>
            <a:r>
              <a:rPr lang="zh-CN" altLang="en-US" dirty="0"/>
              <a:t>，采用</a:t>
            </a:r>
            <a:r>
              <a:rPr lang="en-US" altLang="zh-CN" dirty="0"/>
              <a:t>4</a:t>
            </a:r>
            <a:r>
              <a:rPr lang="zh-CN" altLang="en-US" dirty="0"/>
              <a:t>个相位，每个相位具有</a:t>
            </a:r>
            <a:r>
              <a:rPr lang="en-US" altLang="zh-CN" dirty="0"/>
              <a:t>4</a:t>
            </a:r>
            <a:r>
              <a:rPr lang="zh-CN" altLang="en-US" dirty="0"/>
              <a:t>种振幅的</a:t>
            </a:r>
            <a:r>
              <a:rPr lang="en-US" altLang="zh-CN" dirty="0"/>
              <a:t>QAM</a:t>
            </a:r>
            <a:r>
              <a:rPr lang="zh-CN" altLang="en-US" dirty="0"/>
              <a:t>调制技术，求该通信链路的最大传输速率？</a:t>
            </a:r>
          </a:p>
          <a:p>
            <a:pPr algn="just"/>
            <a:endParaRPr lang="zh-CN" altLang="en-US" dirty="0"/>
          </a:p>
          <a:p>
            <a:pPr algn="just"/>
            <a:r>
              <a:rPr lang="zh-CN" altLang="en-US" dirty="0"/>
              <a:t>信号有</a:t>
            </a:r>
            <a:r>
              <a:rPr lang="en-US" altLang="zh-CN" dirty="0"/>
              <a:t>4*4=16</a:t>
            </a:r>
            <a:r>
              <a:rPr lang="zh-CN" altLang="en-US" dirty="0"/>
              <a:t>种变化，最大数据传输率：</a:t>
            </a:r>
          </a:p>
          <a:p>
            <a:pPr algn="just"/>
            <a:r>
              <a:rPr lang="en-US" altLang="zh-CN" dirty="0" err="1"/>
              <a:t>C</a:t>
            </a:r>
            <a:r>
              <a:rPr lang="en-US" altLang="zh-CN" baseline="-25000" dirty="0" err="1"/>
              <a:t>max</a:t>
            </a:r>
            <a:r>
              <a:rPr lang="en-US" altLang="zh-CN" dirty="0"/>
              <a:t>=</a:t>
            </a:r>
            <a:r>
              <a:rPr lang="en-US" altLang="zh-CN" dirty="0">
                <a:sym typeface="+mn-ea"/>
              </a:rPr>
              <a:t>2W log</a:t>
            </a:r>
            <a:r>
              <a:rPr lang="en-US" altLang="zh-CN" baseline="-25000" dirty="0">
                <a:sym typeface="+mn-ea"/>
              </a:rPr>
              <a:t>2</a:t>
            </a:r>
            <a:r>
              <a:rPr lang="en-US" altLang="zh-CN" dirty="0">
                <a:sym typeface="+mn-ea"/>
              </a:rPr>
              <a:t>V =2*4000*log</a:t>
            </a:r>
            <a:r>
              <a:rPr lang="en-US" altLang="zh-CN" baseline="-25000" dirty="0">
                <a:sym typeface="+mn-ea"/>
              </a:rPr>
              <a:t>2</a:t>
            </a:r>
            <a:r>
              <a:rPr lang="en-US" altLang="zh-CN" dirty="0">
                <a:sym typeface="+mn-ea"/>
              </a:rPr>
              <a:t>16=8000*4=32kb/s</a:t>
            </a:r>
            <a:endParaRPr lang="en-US" altLang="zh-CN" dirty="0"/>
          </a:p>
        </p:txBody>
      </p:sp>
      <p:sp>
        <p:nvSpPr>
          <p:cNvPr id="2" name="矩形 1"/>
          <p:cNvSpPr/>
          <p:nvPr/>
        </p:nvSpPr>
        <p:spPr>
          <a:xfrm>
            <a:off x="2616377" y="1710939"/>
            <a:ext cx="3257550" cy="460375"/>
          </a:xfrm>
          <a:prstGeom prst="rect">
            <a:avLst/>
          </a:prstGeom>
          <a:solidFill>
            <a:srgbClr val="FFFF66"/>
          </a:solidFill>
        </p:spPr>
        <p:txBody>
          <a:bodyPr wrap="none">
            <a:spAutoFit/>
          </a:bodyPr>
          <a:lstStyle/>
          <a:p>
            <a:pPr algn="l"/>
            <a:r>
              <a:rPr lang="zh-CN" altLang="en-US" sz="2400" b="1" dirty="0">
                <a:solidFill>
                  <a:srgbClr val="0000FF"/>
                </a:solidFill>
                <a:latin typeface="微软雅黑" panose="020B0503020204020204" pitchFamily="34" charset="-122"/>
                <a:ea typeface="微软雅黑" panose="020B0503020204020204" pitchFamily="34" charset="-122"/>
                <a:sym typeface="+mn-ea"/>
              </a:rPr>
              <a:t>C=2W log</a:t>
            </a:r>
            <a:r>
              <a:rPr lang="zh-CN" altLang="en-US" sz="2400" b="1" baseline="-25000" dirty="0">
                <a:solidFill>
                  <a:srgbClr val="0000FF"/>
                </a:solidFill>
                <a:latin typeface="微软雅黑" panose="020B0503020204020204" pitchFamily="34" charset="-122"/>
                <a:ea typeface="微软雅黑" panose="020B0503020204020204" pitchFamily="34" charset="-122"/>
                <a:sym typeface="+mn-ea"/>
              </a:rPr>
              <a:t>2</a:t>
            </a:r>
            <a:r>
              <a:rPr lang="en-US" altLang="zh-CN" sz="2400" b="1" dirty="0">
                <a:solidFill>
                  <a:srgbClr val="0000FF"/>
                </a:solidFill>
                <a:latin typeface="微软雅黑" panose="020B0503020204020204" pitchFamily="34" charset="-122"/>
                <a:ea typeface="微软雅黑" panose="020B0503020204020204" pitchFamily="34" charset="-122"/>
                <a:sym typeface="+mn-ea"/>
              </a:rPr>
              <a:t>V</a:t>
            </a:r>
            <a:r>
              <a:rPr lang="zh-CN" altLang="en-US" sz="2400" b="1" dirty="0">
                <a:solidFill>
                  <a:srgbClr val="0000FF"/>
                </a:solidFill>
                <a:latin typeface="微软雅黑" panose="020B0503020204020204" pitchFamily="34" charset="-122"/>
                <a:ea typeface="微软雅黑" panose="020B0503020204020204" pitchFamily="34" charset="-122"/>
                <a:sym typeface="+mn-ea"/>
              </a:rPr>
              <a:t> （</a:t>
            </a:r>
            <a:r>
              <a:rPr lang="en-US" altLang="zh-CN" sz="2400" b="1" dirty="0">
                <a:solidFill>
                  <a:srgbClr val="0000FF"/>
                </a:solidFill>
                <a:latin typeface="微软雅黑" panose="020B0503020204020204" pitchFamily="34" charset="-122"/>
                <a:ea typeface="微软雅黑" panose="020B0503020204020204" pitchFamily="34" charset="-122"/>
                <a:sym typeface="+mn-ea"/>
              </a:rPr>
              <a:t>b/s</a:t>
            </a:r>
            <a:r>
              <a:rPr lang="zh-CN" altLang="en-US" sz="2400" b="1" dirty="0">
                <a:solidFill>
                  <a:srgbClr val="0000FF"/>
                </a:solidFill>
                <a:latin typeface="微软雅黑" panose="020B0503020204020204" pitchFamily="34" charset="-122"/>
                <a:ea typeface="微软雅黑" panose="020B0503020204020204" pitchFamily="34" charset="-122"/>
                <a:sym typeface="+mn-ea"/>
              </a:rPr>
              <a:t>）</a:t>
            </a:r>
            <a:endParaRPr lang="en-US" altLang="zh-CN" sz="2400" b="1" dirty="0">
              <a:solidFill>
                <a:srgbClr val="0000FF"/>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pPr marL="285750" indent="-285750" eaLnBrk="0" hangingPunct="0">
              <a:buClr>
                <a:srgbClr val="0070C0"/>
              </a:buClr>
            </a:pPr>
            <a:r>
              <a:rPr lang="zh-CN" altLang="en-US" dirty="0">
                <a:solidFill>
                  <a:srgbClr val="0000FF"/>
                </a:solidFill>
              </a:rPr>
              <a:t>信噪比</a:t>
            </a:r>
            <a:r>
              <a:rPr lang="zh-CN" altLang="en-US" dirty="0"/>
              <a:t>就是信号的平均功率和噪声的平均功率之比。常记为 </a:t>
            </a:r>
            <a:r>
              <a:rPr lang="en-US" altLang="zh-CN" i="1" dirty="0"/>
              <a:t>S/N</a:t>
            </a:r>
            <a:r>
              <a:rPr lang="zh-CN" altLang="en-US" dirty="0"/>
              <a:t>，并用分贝 </a:t>
            </a:r>
            <a:r>
              <a:rPr lang="en-US" altLang="zh-CN" dirty="0"/>
              <a:t>(dB) </a:t>
            </a:r>
            <a:r>
              <a:rPr lang="zh-CN" altLang="en-US" dirty="0"/>
              <a:t>作为度量单位。即：</a:t>
            </a:r>
            <a:endParaRPr lang="en-US" altLang="zh-CN" dirty="0"/>
          </a:p>
          <a:p>
            <a:pPr marL="285750" indent="-285750" eaLnBrk="0" hangingPunct="0">
              <a:buClr>
                <a:srgbClr val="0070C0"/>
              </a:buClr>
            </a:pPr>
            <a:endParaRPr lang="zh-CN" altLang="en-US" dirty="0"/>
          </a:p>
          <a:p>
            <a:pPr marL="285750" indent="-285750" eaLnBrk="0" hangingPunct="0">
              <a:buClr>
                <a:srgbClr val="0070C0"/>
              </a:buClr>
            </a:pPr>
            <a:endParaRPr lang="en-US" altLang="zh-CN" dirty="0"/>
          </a:p>
          <a:p>
            <a:pPr marL="285750" indent="-285750" eaLnBrk="0" hangingPunct="0">
              <a:buClr>
                <a:srgbClr val="0070C0"/>
              </a:buClr>
            </a:pPr>
            <a:r>
              <a:rPr lang="zh-CN" altLang="en-US" dirty="0"/>
              <a:t>例如：当 </a:t>
            </a:r>
            <a:r>
              <a:rPr lang="en-US" altLang="zh-CN" i="1" dirty="0"/>
              <a:t>S/N </a:t>
            </a:r>
            <a:r>
              <a:rPr lang="en-US" altLang="zh-CN" dirty="0"/>
              <a:t>=10 </a:t>
            </a:r>
            <a:r>
              <a:rPr lang="zh-CN" altLang="en-US" dirty="0"/>
              <a:t>时，信噪比为</a:t>
            </a:r>
            <a:r>
              <a:rPr lang="en-US" altLang="zh-CN" dirty="0"/>
              <a:t>10dB</a:t>
            </a:r>
            <a:r>
              <a:rPr lang="zh-CN" altLang="en-US" dirty="0"/>
              <a:t>，而当 </a:t>
            </a:r>
            <a:r>
              <a:rPr lang="en-US" altLang="zh-CN" i="1" dirty="0"/>
              <a:t>S/N </a:t>
            </a:r>
            <a:r>
              <a:rPr lang="en-US" altLang="zh-CN" dirty="0"/>
              <a:t>=1000 </a:t>
            </a:r>
            <a:r>
              <a:rPr lang="zh-CN" altLang="en-US" dirty="0"/>
              <a:t>时，信噪比为</a:t>
            </a:r>
            <a:r>
              <a:rPr lang="en-US" altLang="zh-CN" dirty="0"/>
              <a:t>30dB</a:t>
            </a:r>
            <a:r>
              <a:rPr lang="zh-CN" altLang="en-US" dirty="0"/>
              <a:t>。 </a:t>
            </a:r>
          </a:p>
          <a:p>
            <a:endParaRPr lang="zh-CN" altLang="en-US" dirty="0"/>
          </a:p>
        </p:txBody>
      </p:sp>
      <p:sp>
        <p:nvSpPr>
          <p:cNvPr id="3" name="文本占位符 2"/>
          <p:cNvSpPr>
            <a:spLocks noGrp="1"/>
          </p:cNvSpPr>
          <p:nvPr>
            <p:ph type="body" sz="quarter" idx="11"/>
          </p:nvPr>
        </p:nvSpPr>
        <p:spPr/>
        <p:txBody>
          <a:bodyPr/>
          <a:lstStyle/>
          <a:p>
            <a:r>
              <a:rPr lang="en-US" altLang="zh-CN" dirty="0"/>
              <a:t>(2) </a:t>
            </a:r>
            <a:r>
              <a:rPr lang="zh-CN" altLang="en-US" dirty="0"/>
              <a:t>信噪比</a:t>
            </a:r>
          </a:p>
        </p:txBody>
      </p:sp>
      <p:sp>
        <p:nvSpPr>
          <p:cNvPr id="4" name="矩形 3"/>
          <p:cNvSpPr/>
          <p:nvPr/>
        </p:nvSpPr>
        <p:spPr>
          <a:xfrm>
            <a:off x="1567543" y="1881988"/>
            <a:ext cx="5625737" cy="461665"/>
          </a:xfrm>
          <a:prstGeom prst="rect">
            <a:avLst/>
          </a:prstGeom>
          <a:solidFill>
            <a:srgbClr val="FFFF66"/>
          </a:solidFill>
        </p:spPr>
        <p:txBody>
          <a:bodyPr wrap="square">
            <a:spAutoFit/>
          </a:bodyPr>
          <a:lstStyle/>
          <a:p>
            <a:pPr algn="ctr"/>
            <a:r>
              <a:rPr lang="zh-CN" altLang="pt-BR" sz="2400" b="1" dirty="0">
                <a:solidFill>
                  <a:srgbClr val="0000FF"/>
                </a:solidFill>
                <a:latin typeface="微软雅黑" panose="020B0503020204020204" pitchFamily="34" charset="-122"/>
                <a:ea typeface="微软雅黑" panose="020B0503020204020204" pitchFamily="34" charset="-122"/>
              </a:rPr>
              <a:t>信噪比</a:t>
            </a:r>
            <a:r>
              <a:rPr lang="pt-BR" altLang="zh-CN" sz="2400" b="1" dirty="0">
                <a:solidFill>
                  <a:srgbClr val="0000FF"/>
                </a:solidFill>
                <a:latin typeface="微软雅黑" panose="020B0503020204020204" pitchFamily="34" charset="-122"/>
                <a:ea typeface="微软雅黑" panose="020B0503020204020204" pitchFamily="34" charset="-122"/>
              </a:rPr>
              <a:t>(dB) = 10 log</a:t>
            </a:r>
            <a:r>
              <a:rPr lang="pt-BR" altLang="zh-CN" sz="2400" b="1" baseline="-25000" dirty="0">
                <a:solidFill>
                  <a:srgbClr val="0000FF"/>
                </a:solidFill>
                <a:latin typeface="微软雅黑" panose="020B0503020204020204" pitchFamily="34" charset="-122"/>
                <a:ea typeface="微软雅黑" panose="020B0503020204020204" pitchFamily="34" charset="-122"/>
              </a:rPr>
              <a:t>10</a:t>
            </a:r>
            <a:r>
              <a:rPr lang="pt-BR" altLang="zh-CN" sz="2400" b="1" dirty="0">
                <a:solidFill>
                  <a:srgbClr val="0000FF"/>
                </a:solidFill>
                <a:latin typeface="微软雅黑" panose="020B0503020204020204" pitchFamily="34" charset="-122"/>
                <a:ea typeface="微软雅黑" panose="020B0503020204020204" pitchFamily="34" charset="-122"/>
              </a:rPr>
              <a:t>(S/N ) (dB) </a:t>
            </a:r>
            <a:endParaRPr lang="zh-CN" altLang="en-US" sz="2400" b="1" dirty="0">
              <a:solidFill>
                <a:srgbClr val="0000FF"/>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pPr marL="285750" indent="-285750" eaLnBrk="0" hangingPunct="0">
              <a:lnSpc>
                <a:spcPts val="3300"/>
              </a:lnSpc>
              <a:buClr>
                <a:srgbClr val="0070C0"/>
              </a:buClr>
            </a:pPr>
            <a:r>
              <a:rPr lang="zh-CN" altLang="en-US" dirty="0"/>
              <a:t>1948年，香农（Shannon）用信息论的理论推导出了香农公式。香农公式指出信道的</a:t>
            </a:r>
            <a:r>
              <a:rPr lang="zh-CN" altLang="en-US" dirty="0">
                <a:solidFill>
                  <a:srgbClr val="C00000"/>
                </a:solidFill>
              </a:rPr>
              <a:t>极限</a:t>
            </a:r>
            <a:r>
              <a:rPr lang="zh-CN" altLang="en-US" dirty="0"/>
              <a:t>信息传输速率 </a:t>
            </a:r>
            <a:r>
              <a:rPr lang="en-US" altLang="zh-CN" i="1" dirty="0"/>
              <a:t>C  </a:t>
            </a:r>
            <a:r>
              <a:rPr lang="zh-CN" altLang="en-US" dirty="0"/>
              <a:t>可表达为：</a:t>
            </a:r>
            <a:endParaRPr lang="en-US" altLang="zh-CN" dirty="0"/>
          </a:p>
          <a:p>
            <a:pPr marL="285750" indent="-285750" eaLnBrk="0" hangingPunct="0">
              <a:lnSpc>
                <a:spcPts val="3300"/>
              </a:lnSpc>
              <a:buClr>
                <a:srgbClr val="0070C0"/>
              </a:buClr>
            </a:pPr>
            <a:endParaRPr lang="zh-CN" altLang="en-US" dirty="0"/>
          </a:p>
        </p:txBody>
      </p:sp>
      <p:sp>
        <p:nvSpPr>
          <p:cNvPr id="3" name="文本占位符 2"/>
          <p:cNvSpPr>
            <a:spLocks noGrp="1"/>
          </p:cNvSpPr>
          <p:nvPr>
            <p:ph type="body" sz="quarter" idx="11"/>
          </p:nvPr>
        </p:nvSpPr>
        <p:spPr/>
        <p:txBody>
          <a:bodyPr/>
          <a:lstStyle/>
          <a:p>
            <a:r>
              <a:rPr lang="zh-CN" altLang="en-US" dirty="0"/>
              <a:t>（</a:t>
            </a:r>
            <a:r>
              <a:rPr lang="en-US" altLang="zh-CN" dirty="0"/>
              <a:t>3</a:t>
            </a:r>
            <a:r>
              <a:rPr lang="zh-CN" altLang="en-US" dirty="0"/>
              <a:t>）香农定理</a:t>
            </a:r>
          </a:p>
        </p:txBody>
      </p:sp>
      <p:sp>
        <p:nvSpPr>
          <p:cNvPr id="4" name="矩形 3"/>
          <p:cNvSpPr/>
          <p:nvPr/>
        </p:nvSpPr>
        <p:spPr>
          <a:xfrm>
            <a:off x="428625" y="2049145"/>
            <a:ext cx="4175125" cy="460375"/>
          </a:xfrm>
          <a:prstGeom prst="rect">
            <a:avLst/>
          </a:prstGeom>
          <a:solidFill>
            <a:srgbClr val="FFFF66"/>
          </a:solidFill>
        </p:spPr>
        <p:txBody>
          <a:bodyPr wrap="square">
            <a:spAutoFit/>
          </a:bodyPr>
          <a:lstStyle/>
          <a:p>
            <a:r>
              <a:rPr lang="en-US" altLang="zh-CN" sz="2400" b="1" dirty="0">
                <a:solidFill>
                  <a:srgbClr val="0000FF"/>
                </a:solidFill>
                <a:latin typeface="微软雅黑" panose="020B0503020204020204" pitchFamily="34" charset="-122"/>
                <a:ea typeface="微软雅黑" panose="020B0503020204020204" pitchFamily="34" charset="-122"/>
              </a:rPr>
              <a:t>C = W log</a:t>
            </a:r>
            <a:r>
              <a:rPr lang="en-US" altLang="zh-CN" sz="2400" b="1" baseline="-25000" dirty="0">
                <a:solidFill>
                  <a:srgbClr val="0000FF"/>
                </a:solidFill>
                <a:latin typeface="微软雅黑" panose="020B0503020204020204" pitchFamily="34" charset="-122"/>
                <a:ea typeface="微软雅黑" panose="020B0503020204020204" pitchFamily="34" charset="-122"/>
              </a:rPr>
              <a:t>2</a:t>
            </a:r>
            <a:r>
              <a:rPr lang="en-US" altLang="zh-CN" sz="2400" b="1" dirty="0">
                <a:solidFill>
                  <a:srgbClr val="0000FF"/>
                </a:solidFill>
                <a:latin typeface="微软雅黑" panose="020B0503020204020204" pitchFamily="34" charset="-122"/>
                <a:ea typeface="微软雅黑" panose="020B0503020204020204" pitchFamily="34" charset="-122"/>
              </a:rPr>
              <a:t>(1+S/N)  (bit/s) </a:t>
            </a:r>
          </a:p>
        </p:txBody>
      </p:sp>
      <p:sp>
        <p:nvSpPr>
          <p:cNvPr id="5" name="矩形 4"/>
          <p:cNvSpPr/>
          <p:nvPr/>
        </p:nvSpPr>
        <p:spPr>
          <a:xfrm>
            <a:off x="4646500" y="1931174"/>
            <a:ext cx="3630304" cy="1323439"/>
          </a:xfrm>
          <a:prstGeom prst="rect">
            <a:avLst/>
          </a:prstGeom>
        </p:spPr>
        <p:txBody>
          <a:bodyPr wrap="square">
            <a:spAutoFit/>
          </a:bodyPr>
          <a:lstStyle/>
          <a:p>
            <a:pPr>
              <a:lnSpc>
                <a:spcPts val="2400"/>
              </a:lnSpc>
            </a:pPr>
            <a:r>
              <a:rPr lang="zh-CN" altLang="en-US" sz="1600" b="1" dirty="0">
                <a:latin typeface="微软雅黑" panose="020B0503020204020204" pitchFamily="34" charset="-122"/>
                <a:ea typeface="微软雅黑" panose="020B0503020204020204" pitchFamily="34" charset="-122"/>
              </a:rPr>
              <a:t>其中：</a:t>
            </a:r>
            <a:endParaRPr lang="en-US" altLang="zh-CN" sz="1600" b="1" dirty="0">
              <a:latin typeface="微软雅黑" panose="020B0503020204020204" pitchFamily="34" charset="-122"/>
              <a:ea typeface="微软雅黑" panose="020B0503020204020204" pitchFamily="34" charset="-122"/>
            </a:endParaRPr>
          </a:p>
          <a:p>
            <a:pPr>
              <a:lnSpc>
                <a:spcPts val="2400"/>
              </a:lnSpc>
            </a:pPr>
            <a:r>
              <a:rPr lang="en-US" altLang="zh-CN" sz="1600" b="1" dirty="0">
                <a:latin typeface="微软雅黑" panose="020B0503020204020204" pitchFamily="34" charset="-122"/>
                <a:ea typeface="微软雅黑" panose="020B0503020204020204" pitchFamily="34" charset="-122"/>
              </a:rPr>
              <a:t>W </a:t>
            </a:r>
            <a:r>
              <a:rPr lang="zh-CN" altLang="en-US" sz="1600" b="1" dirty="0">
                <a:latin typeface="微软雅黑" panose="020B0503020204020204" pitchFamily="34" charset="-122"/>
                <a:ea typeface="微软雅黑" panose="020B0503020204020204" pitchFamily="34" charset="-122"/>
              </a:rPr>
              <a:t>信道的带宽 </a:t>
            </a:r>
            <a:r>
              <a:rPr lang="en-US" altLang="zh-CN" sz="1600" b="1" dirty="0">
                <a:latin typeface="微软雅黑" panose="020B0503020204020204" pitchFamily="34" charset="-122"/>
                <a:ea typeface="微软雅黑" panose="020B0503020204020204" pitchFamily="34" charset="-122"/>
              </a:rPr>
              <a:t>(Hz)</a:t>
            </a:r>
            <a:r>
              <a:rPr lang="zh-CN" altLang="en-US" sz="1600" b="1" dirty="0">
                <a:latin typeface="微软雅黑" panose="020B0503020204020204" pitchFamily="34" charset="-122"/>
                <a:ea typeface="微软雅黑" panose="020B0503020204020204" pitchFamily="34" charset="-122"/>
              </a:rPr>
              <a:t>；</a:t>
            </a:r>
          </a:p>
          <a:p>
            <a:pPr>
              <a:lnSpc>
                <a:spcPts val="2400"/>
              </a:lnSpc>
            </a:pPr>
            <a:r>
              <a:rPr lang="en-US" altLang="zh-CN" sz="1600" b="1" dirty="0">
                <a:latin typeface="微软雅黑" panose="020B0503020204020204" pitchFamily="34" charset="-122"/>
                <a:ea typeface="微软雅黑" panose="020B0503020204020204" pitchFamily="34" charset="-122"/>
              </a:rPr>
              <a:t>S  </a:t>
            </a:r>
            <a:r>
              <a:rPr lang="zh-CN" altLang="en-US" sz="1600" b="1" dirty="0">
                <a:latin typeface="微软雅黑" panose="020B0503020204020204" pitchFamily="34" charset="-122"/>
                <a:ea typeface="微软雅黑" panose="020B0503020204020204" pitchFamily="34" charset="-122"/>
              </a:rPr>
              <a:t>为信道内所传信号的平均功率；</a:t>
            </a:r>
            <a:endParaRPr lang="en-US" altLang="zh-CN" sz="1600" b="1" dirty="0">
              <a:latin typeface="微软雅黑" panose="020B0503020204020204" pitchFamily="34" charset="-122"/>
              <a:ea typeface="微软雅黑" panose="020B0503020204020204" pitchFamily="34" charset="-122"/>
            </a:endParaRPr>
          </a:p>
          <a:p>
            <a:pPr>
              <a:lnSpc>
                <a:spcPts val="2400"/>
              </a:lnSpc>
            </a:pPr>
            <a:r>
              <a:rPr lang="en-US" altLang="zh-CN" sz="1600" b="1" dirty="0">
                <a:latin typeface="微软雅黑" panose="020B0503020204020204" pitchFamily="34" charset="-122"/>
                <a:ea typeface="微软雅黑" panose="020B0503020204020204" pitchFamily="34" charset="-122"/>
              </a:rPr>
              <a:t>N </a:t>
            </a:r>
            <a:r>
              <a:rPr lang="zh-CN" altLang="en-US" sz="1600" b="1" dirty="0">
                <a:latin typeface="微软雅黑" panose="020B0503020204020204" pitchFamily="34" charset="-122"/>
                <a:ea typeface="微软雅黑" panose="020B0503020204020204" pitchFamily="34" charset="-122"/>
              </a:rPr>
              <a:t>为信道内部的高斯噪声功率。 </a:t>
            </a:r>
          </a:p>
        </p:txBody>
      </p:sp>
      <p:sp>
        <p:nvSpPr>
          <p:cNvPr id="6" name="对角圆角矩形 5"/>
          <p:cNvSpPr/>
          <p:nvPr/>
        </p:nvSpPr>
        <p:spPr>
          <a:xfrm>
            <a:off x="798195" y="3361690"/>
            <a:ext cx="7571105" cy="1370965"/>
          </a:xfrm>
          <a:prstGeom prst="round2DiagRect">
            <a:avLst/>
          </a:prstGeom>
          <a:solidFill>
            <a:srgbClr val="0098F6"/>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7" name="矩形 6"/>
          <p:cNvSpPr/>
          <p:nvPr/>
        </p:nvSpPr>
        <p:spPr>
          <a:xfrm>
            <a:off x="931545" y="3348355"/>
            <a:ext cx="7365365" cy="1424940"/>
          </a:xfrm>
          <a:prstGeom prst="rect">
            <a:avLst/>
          </a:prstGeom>
        </p:spPr>
        <p:txBody>
          <a:bodyPr wrap="square">
            <a:spAutoFit/>
          </a:bodyPr>
          <a:lstStyle/>
          <a:p>
            <a:pPr marL="285750" indent="-285750">
              <a:lnSpc>
                <a:spcPts val="2600"/>
              </a:lnSpc>
              <a:buFont typeface="Wingdings" panose="05000000000000000000" pitchFamily="2" charset="2"/>
              <a:buChar char="l"/>
            </a:pPr>
            <a:r>
              <a:rPr lang="zh-CN" altLang="en-US" b="1" dirty="0">
                <a:solidFill>
                  <a:schemeClr val="bg1"/>
                </a:solidFill>
                <a:latin typeface="微软雅黑" panose="020B0503020204020204" pitchFamily="34" charset="-122"/>
                <a:ea typeface="微软雅黑" panose="020B0503020204020204" pitchFamily="34" charset="-122"/>
              </a:rPr>
              <a:t>信道的带宽或信道中的信噪比越大，则信息的极限传输速率就越高。 </a:t>
            </a:r>
          </a:p>
          <a:p>
            <a:pPr marL="285750" indent="-285750">
              <a:lnSpc>
                <a:spcPts val="2600"/>
              </a:lnSpc>
              <a:buFont typeface="Wingdings" panose="05000000000000000000" pitchFamily="2" charset="2"/>
              <a:buChar char="l"/>
            </a:pPr>
            <a:r>
              <a:rPr lang="zh-CN" altLang="en-US" b="1" dirty="0">
                <a:solidFill>
                  <a:schemeClr val="bg1"/>
                </a:solidFill>
                <a:latin typeface="微软雅黑" panose="020B0503020204020204" pitchFamily="34" charset="-122"/>
                <a:ea typeface="微软雅黑" panose="020B0503020204020204" pitchFamily="34" charset="-122"/>
              </a:rPr>
              <a:t>只要信息传输速率低于信道的极限信息传输速率，就一定可以找到某种办法来实现无差错的传输。</a:t>
            </a:r>
          </a:p>
          <a:p>
            <a:pPr marL="285750" indent="-285750">
              <a:lnSpc>
                <a:spcPts val="2600"/>
              </a:lnSpc>
              <a:buFont typeface="Wingdings" panose="05000000000000000000" pitchFamily="2" charset="2"/>
              <a:buChar char="l"/>
            </a:pPr>
            <a:r>
              <a:rPr lang="zh-CN" altLang="en-US" b="1" dirty="0">
                <a:solidFill>
                  <a:schemeClr val="bg1"/>
                </a:solidFill>
                <a:latin typeface="微软雅黑" panose="020B0503020204020204" pitchFamily="34" charset="-122"/>
                <a:ea typeface="微软雅黑" panose="020B0503020204020204" pitchFamily="34" charset="-122"/>
              </a:rPr>
              <a:t>实际信道上能够达到的信息传输速率要比香农的极限传输速率低不少</a:t>
            </a:r>
          </a:p>
        </p:txBody>
      </p:sp>
      <p:pic>
        <p:nvPicPr>
          <p:cNvPr id="100" name="图片 99"/>
          <p:cNvPicPr/>
          <p:nvPr/>
        </p:nvPicPr>
        <p:blipFill>
          <a:blip r:embed="rId2"/>
          <a:stretch>
            <a:fillRect/>
          </a:stretch>
        </p:blipFill>
        <p:spPr>
          <a:xfrm>
            <a:off x="7584440" y="1557655"/>
            <a:ext cx="1517650" cy="1875790"/>
          </a:xfrm>
          <a:prstGeom prst="rect">
            <a:avLst/>
          </a:prstGeom>
          <a:noFill/>
          <a:ln w="9525">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pPr marL="285750" indent="-285750" eaLnBrk="0" hangingPunct="0">
              <a:lnSpc>
                <a:spcPts val="3300"/>
              </a:lnSpc>
              <a:buClr>
                <a:srgbClr val="0070C0"/>
              </a:buClr>
            </a:pPr>
            <a:r>
              <a:rPr lang="zh-CN" altLang="en-US" dirty="0"/>
              <a:t>例子：电话系统的信道带宽为</a:t>
            </a:r>
            <a:r>
              <a:rPr lang="en-US" altLang="zh-CN" dirty="0"/>
              <a:t>3kHZ</a:t>
            </a:r>
            <a:r>
              <a:rPr dirty="0"/>
              <a:t>，信噪比为</a:t>
            </a:r>
            <a:r>
              <a:rPr lang="en-US" altLang="zh-CN" dirty="0"/>
              <a:t>30dB</a:t>
            </a:r>
            <a:r>
              <a:rPr dirty="0"/>
              <a:t>，则系统的最大数据传输速率是多少？</a:t>
            </a:r>
            <a:endParaRPr lang="en-US" altLang="zh-CN" dirty="0"/>
          </a:p>
          <a:p>
            <a:pPr marL="285750" indent="-285750" eaLnBrk="0" hangingPunct="0">
              <a:lnSpc>
                <a:spcPts val="3300"/>
              </a:lnSpc>
              <a:buClr>
                <a:srgbClr val="0070C0"/>
              </a:buClr>
            </a:pPr>
            <a:endParaRPr lang="zh-CN" altLang="en-US" dirty="0"/>
          </a:p>
        </p:txBody>
      </p:sp>
      <p:sp>
        <p:nvSpPr>
          <p:cNvPr id="3" name="文本占位符 2"/>
          <p:cNvSpPr>
            <a:spLocks noGrp="1"/>
          </p:cNvSpPr>
          <p:nvPr>
            <p:ph type="body" sz="quarter" idx="11"/>
          </p:nvPr>
        </p:nvSpPr>
        <p:spPr/>
        <p:txBody>
          <a:bodyPr/>
          <a:lstStyle/>
          <a:p>
            <a:r>
              <a:rPr lang="zh-CN" altLang="en-US" dirty="0"/>
              <a:t>（</a:t>
            </a:r>
            <a:r>
              <a:rPr lang="en-US" altLang="zh-CN" dirty="0"/>
              <a:t>3</a:t>
            </a:r>
            <a:r>
              <a:rPr lang="zh-CN" altLang="en-US" dirty="0"/>
              <a:t>）香农定理</a:t>
            </a:r>
          </a:p>
        </p:txBody>
      </p:sp>
      <p:sp>
        <p:nvSpPr>
          <p:cNvPr id="4" name="矩形 3"/>
          <p:cNvSpPr/>
          <p:nvPr/>
        </p:nvSpPr>
        <p:spPr>
          <a:xfrm>
            <a:off x="1675130" y="2049145"/>
            <a:ext cx="5367655" cy="2306955"/>
          </a:xfrm>
          <a:prstGeom prst="rect">
            <a:avLst/>
          </a:prstGeom>
          <a:solidFill>
            <a:srgbClr val="FFFF66"/>
          </a:solidFill>
        </p:spPr>
        <p:txBody>
          <a:bodyPr wrap="square">
            <a:spAutoFit/>
          </a:bodyPr>
          <a:lstStyle/>
          <a:p>
            <a:r>
              <a:rPr lang="en-US" altLang="zh-CN" sz="2400" b="1" dirty="0">
                <a:solidFill>
                  <a:srgbClr val="0000FF"/>
                </a:solidFill>
                <a:latin typeface="微软雅黑" panose="020B0503020204020204" pitchFamily="34" charset="-122"/>
                <a:ea typeface="微软雅黑" panose="020B0503020204020204" pitchFamily="34" charset="-122"/>
              </a:rPr>
              <a:t>30dB=10log</a:t>
            </a:r>
            <a:r>
              <a:rPr lang="en-US" altLang="zh-CN" sz="2400" b="1" baseline="-25000" dirty="0">
                <a:solidFill>
                  <a:srgbClr val="0000FF"/>
                </a:solidFill>
                <a:latin typeface="微软雅黑" panose="020B0503020204020204" pitchFamily="34" charset="-122"/>
                <a:ea typeface="微软雅黑" panose="020B0503020204020204" pitchFamily="34" charset="-122"/>
              </a:rPr>
              <a:t>10</a:t>
            </a:r>
            <a:r>
              <a:rPr lang="zh-CN" altLang="en-US" sz="2400" b="1" dirty="0">
                <a:solidFill>
                  <a:srgbClr val="0000FF"/>
                </a:solidFill>
                <a:latin typeface="微软雅黑" panose="020B0503020204020204" pitchFamily="34" charset="-122"/>
                <a:ea typeface="微软雅黑" panose="020B0503020204020204" pitchFamily="34" charset="-122"/>
              </a:rPr>
              <a:t>（</a:t>
            </a:r>
            <a:r>
              <a:rPr lang="en-US" altLang="zh-CN" sz="2400" b="1" dirty="0">
                <a:solidFill>
                  <a:srgbClr val="0000FF"/>
                </a:solidFill>
                <a:latin typeface="微软雅黑" panose="020B0503020204020204" pitchFamily="34" charset="-122"/>
                <a:ea typeface="微软雅黑" panose="020B0503020204020204" pitchFamily="34" charset="-122"/>
              </a:rPr>
              <a:t>S/N</a:t>
            </a:r>
            <a:r>
              <a:rPr lang="zh-CN" altLang="en-US" sz="2400" b="1" dirty="0">
                <a:solidFill>
                  <a:srgbClr val="0000FF"/>
                </a:solidFill>
                <a:latin typeface="微软雅黑" panose="020B0503020204020204" pitchFamily="34" charset="-122"/>
                <a:ea typeface="微软雅黑" panose="020B0503020204020204" pitchFamily="34" charset="-122"/>
              </a:rPr>
              <a:t>）</a:t>
            </a:r>
            <a:r>
              <a:rPr lang="en-US" altLang="zh-CN" sz="2400" b="1" dirty="0">
                <a:solidFill>
                  <a:srgbClr val="0000FF"/>
                </a:solidFill>
                <a:latin typeface="微软雅黑" panose="020B0503020204020204" pitchFamily="34" charset="-122"/>
                <a:ea typeface="微软雅黑" panose="020B0503020204020204" pitchFamily="34" charset="-122"/>
              </a:rPr>
              <a:t> </a:t>
            </a:r>
          </a:p>
          <a:p>
            <a:r>
              <a:rPr lang="en-US" altLang="zh-CN" sz="2400" b="1" dirty="0">
                <a:solidFill>
                  <a:srgbClr val="0000FF"/>
                </a:solidFill>
                <a:latin typeface="微软雅黑" panose="020B0503020204020204" pitchFamily="34" charset="-122"/>
                <a:ea typeface="微软雅黑" panose="020B0503020204020204" pitchFamily="34" charset="-122"/>
                <a:sym typeface="+mn-ea"/>
              </a:rPr>
              <a:t>S/N=1000</a:t>
            </a:r>
          </a:p>
          <a:p>
            <a:endParaRPr lang="en-US" altLang="zh-CN" sz="2400" b="1" dirty="0">
              <a:solidFill>
                <a:srgbClr val="0000FF"/>
              </a:solidFill>
              <a:latin typeface="微软雅黑" panose="020B0503020204020204" pitchFamily="34" charset="-122"/>
              <a:ea typeface="微软雅黑" panose="020B0503020204020204" pitchFamily="34" charset="-122"/>
            </a:endParaRPr>
          </a:p>
          <a:p>
            <a:r>
              <a:rPr lang="en-US" altLang="zh-CN" sz="2400" b="1" dirty="0">
                <a:solidFill>
                  <a:srgbClr val="0000FF"/>
                </a:solidFill>
                <a:latin typeface="微软雅黑" panose="020B0503020204020204" pitchFamily="34" charset="-122"/>
                <a:ea typeface="微软雅黑" panose="020B0503020204020204" pitchFamily="34" charset="-122"/>
                <a:sym typeface="+mn-ea"/>
              </a:rPr>
              <a:t>C =W log</a:t>
            </a:r>
            <a:r>
              <a:rPr lang="en-US" altLang="zh-CN" sz="2400" b="1" baseline="-25000" dirty="0">
                <a:solidFill>
                  <a:srgbClr val="0000FF"/>
                </a:solidFill>
                <a:latin typeface="微软雅黑" panose="020B0503020204020204" pitchFamily="34" charset="-122"/>
                <a:ea typeface="微软雅黑" panose="020B0503020204020204" pitchFamily="34" charset="-122"/>
                <a:sym typeface="+mn-ea"/>
              </a:rPr>
              <a:t>2</a:t>
            </a:r>
            <a:r>
              <a:rPr lang="en-US" altLang="zh-CN" sz="2400" b="1" dirty="0">
                <a:solidFill>
                  <a:srgbClr val="0000FF"/>
                </a:solidFill>
                <a:latin typeface="微软雅黑" panose="020B0503020204020204" pitchFamily="34" charset="-122"/>
                <a:ea typeface="微软雅黑" panose="020B0503020204020204" pitchFamily="34" charset="-122"/>
                <a:sym typeface="+mn-ea"/>
              </a:rPr>
              <a:t>(1+S/N)  </a:t>
            </a:r>
          </a:p>
          <a:p>
            <a:r>
              <a:rPr lang="en-US" altLang="zh-CN" sz="2400" b="1" dirty="0">
                <a:solidFill>
                  <a:srgbClr val="0000FF"/>
                </a:solidFill>
                <a:latin typeface="微软雅黑" panose="020B0503020204020204" pitchFamily="34" charset="-122"/>
                <a:ea typeface="微软雅黑" panose="020B0503020204020204" pitchFamily="34" charset="-122"/>
              </a:rPr>
              <a:t>   =3000*</a:t>
            </a:r>
            <a:r>
              <a:rPr lang="en-US" altLang="zh-CN" sz="2400" b="1" dirty="0">
                <a:solidFill>
                  <a:srgbClr val="0000FF"/>
                </a:solidFill>
                <a:latin typeface="微软雅黑" panose="020B0503020204020204" pitchFamily="34" charset="-122"/>
                <a:ea typeface="微软雅黑" panose="020B0503020204020204" pitchFamily="34" charset="-122"/>
                <a:sym typeface="+mn-ea"/>
              </a:rPr>
              <a:t>log</a:t>
            </a:r>
            <a:r>
              <a:rPr lang="en-US" altLang="zh-CN" sz="2400" b="1" baseline="-25000" dirty="0">
                <a:solidFill>
                  <a:srgbClr val="0000FF"/>
                </a:solidFill>
                <a:latin typeface="微软雅黑" panose="020B0503020204020204" pitchFamily="34" charset="-122"/>
                <a:ea typeface="微软雅黑" panose="020B0503020204020204" pitchFamily="34" charset="-122"/>
                <a:sym typeface="+mn-ea"/>
              </a:rPr>
              <a:t>2</a:t>
            </a:r>
            <a:r>
              <a:rPr lang="en-US" altLang="zh-CN" sz="2400" b="1" dirty="0">
                <a:solidFill>
                  <a:srgbClr val="0000FF"/>
                </a:solidFill>
                <a:latin typeface="微软雅黑" panose="020B0503020204020204" pitchFamily="34" charset="-122"/>
                <a:ea typeface="微软雅黑" panose="020B0503020204020204" pitchFamily="34" charset="-122"/>
                <a:sym typeface="+mn-ea"/>
              </a:rPr>
              <a:t>(1+1000)</a:t>
            </a:r>
          </a:p>
          <a:p>
            <a:r>
              <a:rPr lang="en-US" altLang="zh-CN" sz="2400" b="1" dirty="0">
                <a:solidFill>
                  <a:srgbClr val="0000FF"/>
                </a:solidFill>
                <a:latin typeface="微软雅黑" panose="020B0503020204020204" pitchFamily="34" charset="-122"/>
                <a:ea typeface="微软雅黑" panose="020B0503020204020204" pitchFamily="34" charset="-122"/>
              </a:rPr>
              <a:t>    </a:t>
            </a:r>
            <a:r>
              <a:rPr lang="en-US" altLang="zh-CN" sz="2400" b="1" dirty="0">
                <a:solidFill>
                  <a:srgbClr val="0000FF"/>
                </a:solidFill>
                <a:latin typeface="Arial" panose="020B0604020202020204" pitchFamily="34" charset="0"/>
                <a:ea typeface="微软雅黑" panose="020B0503020204020204" pitchFamily="34" charset="-122"/>
                <a:cs typeface="Arial" panose="020B0604020202020204" pitchFamily="34" charset="0"/>
              </a:rPr>
              <a:t>≈30</a:t>
            </a:r>
            <a:r>
              <a:rPr lang="zh-CN" altLang="en-US" sz="2400" b="1" dirty="0">
                <a:solidFill>
                  <a:srgbClr val="0000FF"/>
                </a:solidFill>
                <a:latin typeface="Arial" panose="020B0604020202020204" pitchFamily="34" charset="0"/>
                <a:ea typeface="微软雅黑" panose="020B0503020204020204" pitchFamily="34" charset="-122"/>
                <a:cs typeface="Arial" panose="020B0604020202020204" pitchFamily="34" charset="0"/>
              </a:rPr>
              <a:t>（</a:t>
            </a:r>
            <a:r>
              <a:rPr lang="en-US" altLang="zh-CN" sz="2400" b="1" dirty="0">
                <a:solidFill>
                  <a:srgbClr val="0000FF"/>
                </a:solidFill>
                <a:latin typeface="Arial" panose="020B0604020202020204" pitchFamily="34" charset="0"/>
                <a:ea typeface="微软雅黑" panose="020B0503020204020204" pitchFamily="34" charset="-122"/>
                <a:cs typeface="Arial" panose="020B0604020202020204" pitchFamily="34" charset="0"/>
              </a:rPr>
              <a:t>kb/s</a:t>
            </a:r>
            <a:r>
              <a:rPr lang="zh-CN" altLang="en-US" sz="2400" b="1" dirty="0">
                <a:solidFill>
                  <a:srgbClr val="0000FF"/>
                </a:solidFill>
                <a:latin typeface="Arial" panose="020B0604020202020204" pitchFamily="34" charset="0"/>
                <a:ea typeface="微软雅黑" panose="020B0503020204020204" pitchFamily="34" charset="-122"/>
                <a:cs typeface="Arial" panose="020B0604020202020204" pitchFamily="34" charset="0"/>
              </a:rPr>
              <a:t>）</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pPr marL="285750" indent="-285750" eaLnBrk="0" hangingPunct="0">
              <a:lnSpc>
                <a:spcPts val="3300"/>
              </a:lnSpc>
              <a:buClr>
                <a:srgbClr val="0070C0"/>
              </a:buClr>
            </a:pPr>
            <a:r>
              <a:rPr lang="zh-CN" altLang="en-US" dirty="0">
                <a:solidFill>
                  <a:srgbClr val="C00000"/>
                </a:solidFill>
              </a:rPr>
              <a:t>方法：</a:t>
            </a:r>
            <a:r>
              <a:rPr lang="zh-CN" altLang="en-US" dirty="0"/>
              <a:t>用编码的方法让每一个码元携带更多比特的信息量。</a:t>
            </a:r>
            <a:endParaRPr lang="en-US" altLang="zh-CN" dirty="0"/>
          </a:p>
        </p:txBody>
      </p:sp>
      <p:sp>
        <p:nvSpPr>
          <p:cNvPr id="3" name="文本占位符 2"/>
          <p:cNvSpPr>
            <a:spLocks noGrp="1"/>
          </p:cNvSpPr>
          <p:nvPr>
            <p:ph type="body" sz="quarter" idx="11"/>
          </p:nvPr>
        </p:nvSpPr>
        <p:spPr/>
        <p:txBody>
          <a:bodyPr/>
          <a:lstStyle/>
          <a:p>
            <a:r>
              <a:rPr lang="zh-CN" altLang="en-US" dirty="0"/>
              <a:t>提高信息的传输速率的方法</a:t>
            </a:r>
          </a:p>
        </p:txBody>
      </p:sp>
      <p:sp>
        <p:nvSpPr>
          <p:cNvPr id="4" name="矩形 3"/>
          <p:cNvSpPr/>
          <p:nvPr/>
        </p:nvSpPr>
        <p:spPr>
          <a:xfrm>
            <a:off x="627017" y="1480440"/>
            <a:ext cx="7889966" cy="2629998"/>
          </a:xfrm>
          <a:prstGeom prst="rect">
            <a:avLst/>
          </a:prstGeom>
          <a:noFill/>
          <a:ln w="12700">
            <a:solidFill>
              <a:srgbClr val="00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9" name="组合 18"/>
          <p:cNvGrpSpPr/>
          <p:nvPr/>
        </p:nvGrpSpPr>
        <p:grpSpPr>
          <a:xfrm>
            <a:off x="836024" y="2971384"/>
            <a:ext cx="7479822" cy="418120"/>
            <a:chOff x="836024" y="3119437"/>
            <a:chExt cx="7479822" cy="418120"/>
          </a:xfrm>
        </p:grpSpPr>
        <p:sp>
          <p:nvSpPr>
            <p:cNvPr id="6" name="Text Box 26"/>
            <p:cNvSpPr txBox="1">
              <a:spLocks noChangeArrowheads="1"/>
            </p:cNvSpPr>
            <p:nvPr/>
          </p:nvSpPr>
          <p:spPr bwMode="auto">
            <a:xfrm>
              <a:off x="836024" y="3119437"/>
              <a:ext cx="489776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kumimoji="1" lang="en-US" altLang="zh-CN" sz="2000" b="1" dirty="0">
                  <a:solidFill>
                    <a:srgbClr val="CC00CC"/>
                  </a:solidFill>
                  <a:latin typeface="微软雅黑" panose="020B0503020204020204" pitchFamily="34" charset="-122"/>
                  <a:ea typeface="微软雅黑" panose="020B0503020204020204" pitchFamily="34" charset="-122"/>
                  <a:sym typeface="Symbol" panose="05050102010706020507" pitchFamily="18" charset="2"/>
                </a:rPr>
                <a:t>M1 =  </a:t>
              </a:r>
              <a:r>
                <a:rPr kumimoji="1" lang="el-GR" altLang="zh-CN" sz="2000" b="1" dirty="0">
                  <a:solidFill>
                    <a:srgbClr val="CC00CC"/>
                  </a:solidFill>
                  <a:latin typeface="微软雅黑" panose="020B0503020204020204" pitchFamily="34" charset="-122"/>
                  <a:ea typeface="微软雅黑" panose="020B0503020204020204" pitchFamily="34" charset="-122"/>
                  <a:sym typeface="Symbol" panose="05050102010706020507" pitchFamily="18" charset="2"/>
                </a:rPr>
                <a:t>φ</a:t>
              </a:r>
              <a:r>
                <a:rPr kumimoji="1" lang="en-US" altLang="zh-CN" sz="2000" b="1" baseline="-25000" dirty="0">
                  <a:solidFill>
                    <a:srgbClr val="CC00CC"/>
                  </a:solidFill>
                  <a:latin typeface="微软雅黑" panose="020B0503020204020204" pitchFamily="34" charset="-122"/>
                  <a:ea typeface="微软雅黑" panose="020B0503020204020204" pitchFamily="34" charset="-122"/>
                  <a:sym typeface="Symbol" panose="05050102010706020507" pitchFamily="18" charset="2"/>
                </a:rPr>
                <a:t>5</a:t>
              </a:r>
              <a:r>
                <a:rPr kumimoji="1" lang="en-US" altLang="zh-CN" sz="2000" b="1" dirty="0">
                  <a:solidFill>
                    <a:srgbClr val="CC00CC"/>
                  </a:solidFill>
                  <a:latin typeface="微软雅黑" panose="020B0503020204020204" pitchFamily="34" charset="-122"/>
                  <a:ea typeface="微软雅黑" panose="020B0503020204020204" pitchFamily="34" charset="-122"/>
                  <a:sym typeface="Symbol" panose="05050102010706020507" pitchFamily="18" charset="2"/>
                </a:rPr>
                <a:t>   </a:t>
              </a:r>
              <a:r>
                <a:rPr kumimoji="1" lang="el-GR" altLang="zh-CN" sz="2000" b="1" dirty="0">
                  <a:solidFill>
                    <a:srgbClr val="CC00CC"/>
                  </a:solidFill>
                  <a:latin typeface="微软雅黑" panose="020B0503020204020204" pitchFamily="34" charset="-122"/>
                  <a:ea typeface="微软雅黑" panose="020B0503020204020204" pitchFamily="34" charset="-122"/>
                  <a:sym typeface="Symbol" panose="05050102010706020507" pitchFamily="18" charset="2"/>
                </a:rPr>
                <a:t>φ</a:t>
              </a:r>
              <a:r>
                <a:rPr kumimoji="1" lang="en-US" altLang="zh-CN" sz="2000" b="1" baseline="-25000" dirty="0">
                  <a:solidFill>
                    <a:srgbClr val="CC00CC"/>
                  </a:solidFill>
                  <a:latin typeface="微软雅黑" panose="020B0503020204020204" pitchFamily="34" charset="-122"/>
                  <a:ea typeface="微软雅黑" panose="020B0503020204020204" pitchFamily="34" charset="-122"/>
                  <a:sym typeface="Symbol" panose="05050102010706020507" pitchFamily="18" charset="2"/>
                </a:rPr>
                <a:t>3  </a:t>
              </a:r>
              <a:r>
                <a:rPr kumimoji="1" lang="en-US" altLang="zh-CN" sz="2000" b="1" dirty="0">
                  <a:solidFill>
                    <a:srgbClr val="CC00CC"/>
                  </a:solidFill>
                  <a:latin typeface="微软雅黑" panose="020B0503020204020204" pitchFamily="34" charset="-122"/>
                  <a:ea typeface="微软雅黑" panose="020B0503020204020204" pitchFamily="34" charset="-122"/>
                  <a:sym typeface="Symbol" panose="05050102010706020507" pitchFamily="18" charset="2"/>
                </a:rPr>
                <a:t>  </a:t>
              </a:r>
              <a:r>
                <a:rPr kumimoji="1" lang="el-GR" altLang="zh-CN" sz="2000" b="1" dirty="0">
                  <a:solidFill>
                    <a:srgbClr val="CC00CC"/>
                  </a:solidFill>
                  <a:latin typeface="微软雅黑" panose="020B0503020204020204" pitchFamily="34" charset="-122"/>
                  <a:ea typeface="微软雅黑" panose="020B0503020204020204" pitchFamily="34" charset="-122"/>
                  <a:sym typeface="Symbol" panose="05050102010706020507" pitchFamily="18" charset="2"/>
                </a:rPr>
                <a:t>φ</a:t>
              </a:r>
              <a:r>
                <a:rPr kumimoji="1" lang="en-US" altLang="zh-CN" sz="2000" b="1" baseline="-25000" dirty="0">
                  <a:solidFill>
                    <a:srgbClr val="CC00CC"/>
                  </a:solidFill>
                  <a:latin typeface="微软雅黑" panose="020B0503020204020204" pitchFamily="34" charset="-122"/>
                  <a:ea typeface="微软雅黑" panose="020B0503020204020204" pitchFamily="34" charset="-122"/>
                  <a:sym typeface="Symbol" panose="05050102010706020507" pitchFamily="18" charset="2"/>
                </a:rPr>
                <a:t>0  </a:t>
              </a:r>
              <a:r>
                <a:rPr kumimoji="1" lang="en-US" altLang="zh-CN" sz="2000" b="1" dirty="0">
                  <a:solidFill>
                    <a:srgbClr val="CC00CC"/>
                  </a:solidFill>
                  <a:latin typeface="微软雅黑" panose="020B0503020204020204" pitchFamily="34" charset="-122"/>
                  <a:ea typeface="微软雅黑" panose="020B0503020204020204" pitchFamily="34" charset="-122"/>
                  <a:sym typeface="Symbol" panose="05050102010706020507" pitchFamily="18" charset="2"/>
                </a:rPr>
                <a:t>  </a:t>
              </a:r>
              <a:r>
                <a:rPr kumimoji="1" lang="el-GR" altLang="zh-CN" sz="2000" b="1" dirty="0">
                  <a:solidFill>
                    <a:srgbClr val="CC00CC"/>
                  </a:solidFill>
                  <a:latin typeface="微软雅黑" panose="020B0503020204020204" pitchFamily="34" charset="-122"/>
                  <a:ea typeface="微软雅黑" panose="020B0503020204020204" pitchFamily="34" charset="-122"/>
                  <a:sym typeface="Symbol" panose="05050102010706020507" pitchFamily="18" charset="2"/>
                </a:rPr>
                <a:t>φ</a:t>
              </a:r>
              <a:r>
                <a:rPr kumimoji="1" lang="en-US" altLang="zh-CN" sz="2000" b="1" baseline="-25000" dirty="0">
                  <a:solidFill>
                    <a:srgbClr val="CC00CC"/>
                  </a:solidFill>
                  <a:latin typeface="微软雅黑" panose="020B0503020204020204" pitchFamily="34" charset="-122"/>
                  <a:ea typeface="微软雅黑" panose="020B0503020204020204" pitchFamily="34" charset="-122"/>
                  <a:sym typeface="Symbol" panose="05050102010706020507" pitchFamily="18" charset="2"/>
                </a:rPr>
                <a:t>6  </a:t>
              </a:r>
              <a:r>
                <a:rPr kumimoji="1" lang="en-US" altLang="zh-CN" sz="2000" b="1" dirty="0">
                  <a:solidFill>
                    <a:srgbClr val="CC00CC"/>
                  </a:solidFill>
                  <a:latin typeface="微软雅黑" panose="020B0503020204020204" pitchFamily="34" charset="-122"/>
                  <a:ea typeface="微软雅黑" panose="020B0503020204020204" pitchFamily="34" charset="-122"/>
                  <a:sym typeface="Symbol" panose="05050102010706020507" pitchFamily="18" charset="2"/>
                </a:rPr>
                <a:t>  </a:t>
              </a:r>
              <a:r>
                <a:rPr kumimoji="1" lang="el-GR" altLang="zh-CN" sz="2000" b="1" dirty="0">
                  <a:solidFill>
                    <a:srgbClr val="CC00CC"/>
                  </a:solidFill>
                  <a:latin typeface="微软雅黑" panose="020B0503020204020204" pitchFamily="34" charset="-122"/>
                  <a:ea typeface="微软雅黑" panose="020B0503020204020204" pitchFamily="34" charset="-122"/>
                  <a:sym typeface="Symbol" panose="05050102010706020507" pitchFamily="18" charset="2"/>
                </a:rPr>
                <a:t>φ</a:t>
              </a:r>
              <a:r>
                <a:rPr kumimoji="1" lang="en-US" altLang="zh-CN" sz="2000" b="1" baseline="-25000" dirty="0">
                  <a:solidFill>
                    <a:srgbClr val="CC00CC"/>
                  </a:solidFill>
                  <a:latin typeface="微软雅黑" panose="020B0503020204020204" pitchFamily="34" charset="-122"/>
                  <a:ea typeface="微软雅黑" panose="020B0503020204020204" pitchFamily="34" charset="-122"/>
                  <a:sym typeface="Symbol" panose="05050102010706020507" pitchFamily="18" charset="2"/>
                </a:rPr>
                <a:t>7 </a:t>
              </a:r>
              <a:r>
                <a:rPr kumimoji="1" lang="en-US" altLang="zh-CN" sz="2000" b="1" dirty="0">
                  <a:solidFill>
                    <a:srgbClr val="CC00CC"/>
                  </a:solidFill>
                  <a:latin typeface="微软雅黑" panose="020B0503020204020204" pitchFamily="34" charset="-122"/>
                  <a:ea typeface="微软雅黑" panose="020B0503020204020204" pitchFamily="34" charset="-122"/>
                  <a:sym typeface="Symbol" panose="05050102010706020507" pitchFamily="18" charset="2"/>
                </a:rPr>
                <a:t>   </a:t>
              </a:r>
              <a:r>
                <a:rPr kumimoji="1" lang="el-GR" altLang="zh-CN" sz="2000" b="1" dirty="0">
                  <a:solidFill>
                    <a:srgbClr val="CC00CC"/>
                  </a:solidFill>
                  <a:latin typeface="微软雅黑" panose="020B0503020204020204" pitchFamily="34" charset="-122"/>
                  <a:ea typeface="微软雅黑" panose="020B0503020204020204" pitchFamily="34" charset="-122"/>
                  <a:sym typeface="Symbol" panose="05050102010706020507" pitchFamily="18" charset="2"/>
                </a:rPr>
                <a:t>φ</a:t>
              </a:r>
              <a:r>
                <a:rPr kumimoji="1" lang="en-US" altLang="zh-CN" sz="2000" b="1" baseline="-25000" dirty="0">
                  <a:solidFill>
                    <a:srgbClr val="CC00CC"/>
                  </a:solidFill>
                  <a:latin typeface="微软雅黑" panose="020B0503020204020204" pitchFamily="34" charset="-122"/>
                  <a:ea typeface="微软雅黑" panose="020B0503020204020204" pitchFamily="34" charset="-122"/>
                  <a:sym typeface="Symbol" panose="05050102010706020507" pitchFamily="18" charset="2"/>
                </a:rPr>
                <a:t>2</a:t>
              </a:r>
              <a:endParaRPr kumimoji="1" lang="en-US" altLang="zh-CN" sz="2000" b="1" baseline="-25000" dirty="0">
                <a:solidFill>
                  <a:srgbClr val="CC00CC"/>
                </a:solidFill>
                <a:latin typeface="微软雅黑" panose="020B0503020204020204" pitchFamily="34" charset="-122"/>
                <a:ea typeface="微软雅黑" panose="020B0503020204020204" pitchFamily="34" charset="-122"/>
              </a:endParaRPr>
            </a:p>
          </p:txBody>
        </p:sp>
        <p:grpSp>
          <p:nvGrpSpPr>
            <p:cNvPr id="16" name="组合 15"/>
            <p:cNvGrpSpPr/>
            <p:nvPr/>
          </p:nvGrpSpPr>
          <p:grpSpPr>
            <a:xfrm>
              <a:off x="5608325" y="3168225"/>
              <a:ext cx="2707521" cy="369332"/>
              <a:chOff x="5608325" y="3142098"/>
              <a:chExt cx="2707521" cy="369332"/>
            </a:xfrm>
          </p:grpSpPr>
          <p:sp>
            <p:nvSpPr>
              <p:cNvPr id="7" name="文本框 6"/>
              <p:cNvSpPr txBox="1"/>
              <p:nvPr/>
            </p:nvSpPr>
            <p:spPr>
              <a:xfrm>
                <a:off x="6983434" y="3142098"/>
                <a:ext cx="1332412" cy="369332"/>
              </a:xfrm>
              <a:prstGeom prst="rect">
                <a:avLst/>
              </a:prstGeom>
              <a:solidFill>
                <a:srgbClr val="66FF66"/>
              </a:solidFill>
            </p:spPr>
            <p:txBody>
              <a:bodyPr wrap="square" rtlCol="0">
                <a:spAutoFit/>
              </a:bodyPr>
              <a:lstStyle/>
              <a:p>
                <a:r>
                  <a:rPr lang="en-US" altLang="zh-CN" b="1" dirty="0">
                    <a:latin typeface="微软雅黑" panose="020B0503020204020204" pitchFamily="34" charset="-122"/>
                    <a:ea typeface="微软雅黑" panose="020B0503020204020204" pitchFamily="34" charset="-122"/>
                  </a:rPr>
                  <a:t>3 bit/</a:t>
                </a:r>
                <a:r>
                  <a:rPr lang="zh-CN" altLang="en-US" b="1" dirty="0">
                    <a:latin typeface="微软雅黑" panose="020B0503020204020204" pitchFamily="34" charset="-122"/>
                    <a:ea typeface="微软雅黑" panose="020B0503020204020204" pitchFamily="34" charset="-122"/>
                  </a:rPr>
                  <a:t>码元</a:t>
                </a:r>
              </a:p>
            </p:txBody>
          </p:sp>
          <p:cxnSp>
            <p:nvCxnSpPr>
              <p:cNvPr id="10" name="直接箭头连接符 9"/>
              <p:cNvCxnSpPr/>
              <p:nvPr/>
            </p:nvCxnSpPr>
            <p:spPr>
              <a:xfrm>
                <a:off x="5608325" y="3344182"/>
                <a:ext cx="1297577" cy="0"/>
              </a:xfrm>
              <a:prstGeom prst="straightConnector1">
                <a:avLst/>
              </a:prstGeom>
              <a:ln w="38100">
                <a:solidFill>
                  <a:srgbClr val="CC00CC"/>
                </a:solidFill>
                <a:prstDash val="sysDash"/>
                <a:headEnd w="lg" len="lg"/>
                <a:tailEnd type="stealth" w="med" len="lg"/>
              </a:ln>
            </p:spPr>
            <p:style>
              <a:lnRef idx="1">
                <a:schemeClr val="dk1"/>
              </a:lnRef>
              <a:fillRef idx="0">
                <a:schemeClr val="dk1"/>
              </a:fillRef>
              <a:effectRef idx="0">
                <a:schemeClr val="dk1"/>
              </a:effectRef>
              <a:fontRef idx="minor">
                <a:schemeClr val="tx1"/>
              </a:fontRef>
            </p:style>
          </p:cxnSp>
        </p:grpSp>
      </p:grpSp>
      <p:grpSp>
        <p:nvGrpSpPr>
          <p:cNvPr id="18" name="组合 17"/>
          <p:cNvGrpSpPr/>
          <p:nvPr/>
        </p:nvGrpSpPr>
        <p:grpSpPr>
          <a:xfrm>
            <a:off x="635725" y="1525756"/>
            <a:ext cx="7680121" cy="810478"/>
            <a:chOff x="635725" y="1673809"/>
            <a:chExt cx="7680121" cy="810478"/>
          </a:xfrm>
        </p:grpSpPr>
        <p:sp>
          <p:nvSpPr>
            <p:cNvPr id="5" name="矩形 4"/>
            <p:cNvSpPr/>
            <p:nvPr/>
          </p:nvSpPr>
          <p:spPr>
            <a:xfrm>
              <a:off x="635725" y="1673809"/>
              <a:ext cx="5286104" cy="810478"/>
            </a:xfrm>
            <a:prstGeom prst="rect">
              <a:avLst/>
            </a:prstGeom>
          </p:spPr>
          <p:txBody>
            <a:bodyPr wrap="square">
              <a:spAutoFit/>
            </a:bodyPr>
            <a:lstStyle/>
            <a:p>
              <a:pPr>
                <a:lnSpc>
                  <a:spcPts val="2800"/>
                </a:lnSpc>
              </a:pPr>
              <a:r>
                <a:rPr lang="zh-CN" altLang="en-US" sz="2000" b="1" dirty="0">
                  <a:latin typeface="微软雅黑" panose="020B0503020204020204" pitchFamily="34" charset="-122"/>
                  <a:ea typeface="微软雅黑" panose="020B0503020204020204" pitchFamily="34" charset="-122"/>
                </a:rPr>
                <a:t>例： </a:t>
              </a:r>
              <a:endParaRPr lang="en-US" altLang="zh-CN" sz="2000" b="1" dirty="0">
                <a:latin typeface="微软雅黑" panose="020B0503020204020204" pitchFamily="34" charset="-122"/>
                <a:ea typeface="微软雅黑" panose="020B0503020204020204" pitchFamily="34" charset="-122"/>
              </a:endParaRPr>
            </a:p>
            <a:p>
              <a:pPr>
                <a:lnSpc>
                  <a:spcPts val="2800"/>
                </a:lnSpc>
              </a:pPr>
              <a:r>
                <a:rPr lang="zh-CN" altLang="en-US" sz="2000" b="1" dirty="0">
                  <a:latin typeface="微软雅黑" panose="020B0503020204020204" pitchFamily="34" charset="-122"/>
                  <a:ea typeface="微软雅黑" panose="020B0503020204020204" pitchFamily="34" charset="-122"/>
                </a:rPr>
                <a:t>基带信号 </a:t>
              </a:r>
              <a:r>
                <a:rPr lang="en-US" altLang="zh-CN" sz="2000" b="1" dirty="0">
                  <a:solidFill>
                    <a:srgbClr val="0000FF"/>
                  </a:solidFill>
                  <a:latin typeface="微软雅黑" panose="020B0503020204020204" pitchFamily="34" charset="-122"/>
                  <a:ea typeface="微软雅黑" panose="020B0503020204020204" pitchFamily="34" charset="-122"/>
                </a:rPr>
                <a:t>M = 101011000110111010…… </a:t>
              </a:r>
              <a:r>
                <a:rPr lang="en-US" altLang="zh-CN" sz="2000" b="1" dirty="0">
                  <a:latin typeface="微软雅黑" panose="020B0503020204020204" pitchFamily="34" charset="-122"/>
                  <a:ea typeface="微软雅黑" panose="020B0503020204020204" pitchFamily="34" charset="-122"/>
                </a:rPr>
                <a:t>              </a:t>
              </a:r>
            </a:p>
          </p:txBody>
        </p:sp>
        <p:grpSp>
          <p:nvGrpSpPr>
            <p:cNvPr id="15" name="组合 14"/>
            <p:cNvGrpSpPr/>
            <p:nvPr/>
          </p:nvGrpSpPr>
          <p:grpSpPr>
            <a:xfrm>
              <a:off x="6000206" y="2087233"/>
              <a:ext cx="2315640" cy="369332"/>
              <a:chOff x="6000206" y="2087233"/>
              <a:chExt cx="2315640" cy="369332"/>
            </a:xfrm>
          </p:grpSpPr>
          <p:sp>
            <p:nvSpPr>
              <p:cNvPr id="8" name="文本框 7"/>
              <p:cNvSpPr txBox="1"/>
              <p:nvPr/>
            </p:nvSpPr>
            <p:spPr>
              <a:xfrm>
                <a:off x="6983434" y="2087233"/>
                <a:ext cx="1332412" cy="369332"/>
              </a:xfrm>
              <a:prstGeom prst="rect">
                <a:avLst/>
              </a:prstGeom>
              <a:solidFill>
                <a:srgbClr val="FFC000"/>
              </a:solidFill>
            </p:spPr>
            <p:txBody>
              <a:bodyPr wrap="square" rtlCol="0">
                <a:spAutoFit/>
              </a:bodyPr>
              <a:lstStyle/>
              <a:p>
                <a:r>
                  <a:rPr lang="en-US" altLang="zh-CN" b="1" dirty="0">
                    <a:latin typeface="微软雅黑" panose="020B0503020204020204" pitchFamily="34" charset="-122"/>
                    <a:ea typeface="微软雅黑" panose="020B0503020204020204" pitchFamily="34" charset="-122"/>
                  </a:rPr>
                  <a:t>1 bit/</a:t>
                </a:r>
                <a:r>
                  <a:rPr lang="zh-CN" altLang="en-US" b="1" dirty="0">
                    <a:latin typeface="微软雅黑" panose="020B0503020204020204" pitchFamily="34" charset="-122"/>
                    <a:ea typeface="微软雅黑" panose="020B0503020204020204" pitchFamily="34" charset="-122"/>
                  </a:rPr>
                  <a:t>码元</a:t>
                </a:r>
              </a:p>
            </p:txBody>
          </p:sp>
          <p:cxnSp>
            <p:nvCxnSpPr>
              <p:cNvPr id="11" name="直接箭头连接符 10"/>
              <p:cNvCxnSpPr/>
              <p:nvPr/>
            </p:nvCxnSpPr>
            <p:spPr>
              <a:xfrm>
                <a:off x="6000206" y="2271899"/>
                <a:ext cx="905696" cy="0"/>
              </a:xfrm>
              <a:prstGeom prst="straightConnector1">
                <a:avLst/>
              </a:prstGeom>
              <a:ln w="38100">
                <a:solidFill>
                  <a:srgbClr val="0000FF"/>
                </a:solidFill>
                <a:prstDash val="sysDash"/>
                <a:headEnd w="lg" len="lg"/>
                <a:tailEnd type="stealth" w="med" len="lg"/>
              </a:ln>
            </p:spPr>
            <p:style>
              <a:lnRef idx="1">
                <a:schemeClr val="dk1"/>
              </a:lnRef>
              <a:fillRef idx="0">
                <a:schemeClr val="dk1"/>
              </a:fillRef>
              <a:effectRef idx="0">
                <a:schemeClr val="dk1"/>
              </a:effectRef>
              <a:fontRef idx="minor">
                <a:schemeClr val="tx1"/>
              </a:fontRef>
            </p:style>
          </p:cxnSp>
        </p:grpSp>
      </p:grpSp>
      <p:sp>
        <p:nvSpPr>
          <p:cNvPr id="14" name="矩形 13"/>
          <p:cNvSpPr/>
          <p:nvPr/>
        </p:nvSpPr>
        <p:spPr>
          <a:xfrm>
            <a:off x="836024" y="3588473"/>
            <a:ext cx="7479822" cy="369332"/>
          </a:xfrm>
          <a:prstGeom prst="rect">
            <a:avLst/>
          </a:prstGeom>
          <a:solidFill>
            <a:srgbClr val="00CCFF"/>
          </a:solidFill>
        </p:spPr>
        <p:txBody>
          <a:bodyPr wrap="square" rtlCol="0">
            <a:spAutoFit/>
          </a:bodyPr>
          <a:lstStyle/>
          <a:p>
            <a:pPr algn="ctr"/>
            <a:r>
              <a:rPr lang="zh-CN" altLang="en-US" b="1" dirty="0">
                <a:latin typeface="微软雅黑" panose="020B0503020204020204" pitchFamily="34" charset="-122"/>
                <a:ea typeface="微软雅黑" panose="020B0503020204020204" pitchFamily="34" charset="-122"/>
              </a:rPr>
              <a:t>若以同样的速率发送码元，则同样时间所传送的信息量就提高到了 </a:t>
            </a:r>
            <a:r>
              <a:rPr lang="en-US" altLang="zh-CN" b="1" dirty="0">
                <a:latin typeface="微软雅黑" panose="020B0503020204020204" pitchFamily="34" charset="-122"/>
                <a:ea typeface="微软雅黑" panose="020B0503020204020204" pitchFamily="34" charset="-122"/>
              </a:rPr>
              <a:t>3 </a:t>
            </a:r>
            <a:r>
              <a:rPr lang="zh-CN" altLang="en-US" b="1" dirty="0">
                <a:latin typeface="微软雅黑" panose="020B0503020204020204" pitchFamily="34" charset="-122"/>
                <a:ea typeface="微软雅黑" panose="020B0503020204020204" pitchFamily="34" charset="-122"/>
              </a:rPr>
              <a:t>倍。</a:t>
            </a:r>
          </a:p>
        </p:txBody>
      </p:sp>
      <p:sp>
        <p:nvSpPr>
          <p:cNvPr id="17" name="矩形 16"/>
          <p:cNvSpPr/>
          <p:nvPr/>
        </p:nvSpPr>
        <p:spPr>
          <a:xfrm>
            <a:off x="634887" y="2294256"/>
            <a:ext cx="6348546" cy="810478"/>
          </a:xfrm>
          <a:prstGeom prst="rect">
            <a:avLst/>
          </a:prstGeom>
        </p:spPr>
        <p:txBody>
          <a:bodyPr wrap="square">
            <a:spAutoFit/>
          </a:bodyPr>
          <a:lstStyle/>
          <a:p>
            <a:pPr>
              <a:lnSpc>
                <a:spcPts val="2800"/>
              </a:lnSpc>
            </a:pPr>
            <a:r>
              <a:rPr lang="zh-CN" altLang="en-US" sz="2000" b="1" dirty="0">
                <a:latin typeface="微软雅黑" panose="020B0503020204020204" pitchFamily="34" charset="-122"/>
                <a:ea typeface="微软雅黑" panose="020B0503020204020204" pitchFamily="34" charset="-122"/>
              </a:rPr>
              <a:t>将信号中的每 </a:t>
            </a:r>
            <a:r>
              <a:rPr lang="en-US" altLang="zh-CN" sz="2000" b="1" dirty="0">
                <a:latin typeface="微软雅黑" panose="020B0503020204020204" pitchFamily="34" charset="-122"/>
                <a:ea typeface="微软雅黑" panose="020B0503020204020204" pitchFamily="34" charset="-122"/>
              </a:rPr>
              <a:t>3 </a:t>
            </a:r>
            <a:r>
              <a:rPr lang="zh-CN" altLang="en-US" sz="2000" b="1" dirty="0">
                <a:latin typeface="微软雅黑" panose="020B0503020204020204" pitchFamily="34" charset="-122"/>
                <a:ea typeface="微软雅黑" panose="020B0503020204020204" pitchFamily="34" charset="-122"/>
              </a:rPr>
              <a:t>个比特编为 </a:t>
            </a:r>
            <a:r>
              <a:rPr lang="en-US" altLang="zh-CN" sz="2000" b="1" dirty="0">
                <a:latin typeface="微软雅黑" panose="020B0503020204020204" pitchFamily="34" charset="-122"/>
                <a:ea typeface="微软雅黑" panose="020B0503020204020204" pitchFamily="34" charset="-122"/>
              </a:rPr>
              <a:t>1 </a:t>
            </a:r>
            <a:r>
              <a:rPr lang="zh-CN" altLang="en-US" sz="2000" b="1" dirty="0">
                <a:latin typeface="微软雅黑" panose="020B0503020204020204" pitchFamily="34" charset="-122"/>
                <a:ea typeface="微软雅黑" panose="020B0503020204020204" pitchFamily="34" charset="-122"/>
              </a:rPr>
              <a:t>组：</a:t>
            </a:r>
          </a:p>
          <a:p>
            <a:pPr>
              <a:lnSpc>
                <a:spcPts val="2800"/>
              </a:lnSpc>
            </a:pPr>
            <a:r>
              <a:rPr lang="zh-CN" altLang="en-US" sz="2000" b="1" dirty="0">
                <a:latin typeface="微软雅黑" panose="020B0503020204020204" pitchFamily="34" charset="-122"/>
                <a:ea typeface="微软雅黑" panose="020B0503020204020204" pitchFamily="34" charset="-122"/>
              </a:rPr>
              <a:t>	</a:t>
            </a:r>
            <a:r>
              <a:rPr lang="en-US" altLang="zh-CN" sz="2000" b="1" dirty="0">
                <a:latin typeface="微软雅黑" panose="020B0503020204020204" pitchFamily="34" charset="-122"/>
                <a:ea typeface="微软雅黑" panose="020B0503020204020204" pitchFamily="34" charset="-122"/>
              </a:rPr>
              <a:t>101 011 000 110 111 010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up)">
                                      <p:cBhvr>
                                        <p:cTn id="7" dur="10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wipe(up)">
                                      <p:cBhvr>
                                        <p:cTn id="12" dur="1000"/>
                                        <p:tgtEl>
                                          <p:spTgt spid="19"/>
                                        </p:tgtEl>
                                      </p:cBhvr>
                                    </p:animEffect>
                                  </p:childTnLst>
                                </p:cTn>
                              </p:par>
                            </p:childTnLst>
                          </p:cTn>
                        </p:par>
                        <p:par>
                          <p:cTn id="13" fill="hold">
                            <p:stCondLst>
                              <p:cond delay="1000"/>
                            </p:stCondLst>
                            <p:childTnLst>
                              <p:par>
                                <p:cTn id="14" presetID="22" presetClass="entr" presetSubtype="1" fill="hold" grpId="0" nodeType="after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wipe(up)">
                                      <p:cBhvr>
                                        <p:cTn id="16"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7"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endParaRPr lang="zh-CN" altLang="en-US" dirty="0">
              <a:solidFill>
                <a:srgbClr val="C00000"/>
              </a:solidFill>
            </a:endParaRPr>
          </a:p>
          <a:p>
            <a:r>
              <a:rPr lang="zh-CN" altLang="en-US" dirty="0">
                <a:solidFill>
                  <a:srgbClr val="C00000"/>
                </a:solidFill>
              </a:rPr>
              <a:t>奈氏准则：</a:t>
            </a:r>
            <a:r>
              <a:rPr lang="zh-CN" altLang="en-US" dirty="0">
                <a:solidFill>
                  <a:srgbClr val="0000FF"/>
                </a:solidFill>
              </a:rPr>
              <a:t>激励</a:t>
            </a:r>
            <a:r>
              <a:rPr lang="zh-CN" altLang="en-US" dirty="0"/>
              <a:t>工程人员不断探索更加先进的编码技术，使每一个码元携带更多比特的信息量。</a:t>
            </a:r>
            <a:endParaRPr lang="en-US" altLang="zh-CN" dirty="0"/>
          </a:p>
          <a:p>
            <a:endParaRPr lang="en-US" altLang="zh-CN" dirty="0"/>
          </a:p>
          <a:p>
            <a:r>
              <a:rPr lang="zh-CN" altLang="en-US" dirty="0">
                <a:solidFill>
                  <a:srgbClr val="C00000"/>
                </a:solidFill>
              </a:rPr>
              <a:t>香农公式：</a:t>
            </a:r>
            <a:r>
              <a:rPr lang="zh-CN" altLang="en-US" dirty="0">
                <a:solidFill>
                  <a:srgbClr val="0000FF"/>
                </a:solidFill>
              </a:rPr>
              <a:t>告诫</a:t>
            </a:r>
            <a:r>
              <a:rPr lang="zh-CN" altLang="en-US" dirty="0"/>
              <a:t>工程人员，在实际有噪声的信道上，不论采用多么复杂的编码技术，都不可能突破信息传输速率的绝对极限。</a:t>
            </a:r>
          </a:p>
        </p:txBody>
      </p:sp>
      <p:sp>
        <p:nvSpPr>
          <p:cNvPr id="3" name="文本占位符 2"/>
          <p:cNvSpPr>
            <a:spLocks noGrp="1"/>
          </p:cNvSpPr>
          <p:nvPr>
            <p:ph type="body" sz="quarter" idx="11"/>
          </p:nvPr>
        </p:nvSpPr>
        <p:spPr/>
        <p:txBody>
          <a:bodyPr/>
          <a:lstStyle/>
          <a:p>
            <a:r>
              <a:rPr lang="zh-CN" altLang="en-US" dirty="0">
                <a:solidFill>
                  <a:srgbClr val="FFFF00"/>
                </a:solidFill>
              </a:rPr>
              <a:t>注意：</a:t>
            </a:r>
            <a:r>
              <a:rPr lang="zh-CN" altLang="en-US" dirty="0"/>
              <a:t>奈氏准则和香农定理的意义不同</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a:xfrm>
            <a:off x="501269" y="670455"/>
            <a:ext cx="8129016" cy="3376990"/>
          </a:xfrm>
        </p:spPr>
        <p:txBody>
          <a:bodyPr/>
          <a:lstStyle/>
          <a:p>
            <a:pPr marL="0" indent="0">
              <a:buNone/>
            </a:pPr>
            <a:endParaRPr lang="zh-CN" altLang="en-US" dirty="0">
              <a:solidFill>
                <a:srgbClr val="C00000"/>
              </a:solidFill>
            </a:endParaRPr>
          </a:p>
          <a:p>
            <a:r>
              <a:rPr lang="zh-CN" altLang="en-US" dirty="0"/>
              <a:t>二进制信号在信噪比为</a:t>
            </a:r>
            <a:r>
              <a:rPr lang="en-US" altLang="zh-CN" dirty="0"/>
              <a:t>127/1</a:t>
            </a:r>
            <a:r>
              <a:rPr dirty="0"/>
              <a:t>的</a:t>
            </a:r>
            <a:r>
              <a:rPr lang="en-US" altLang="zh-CN" dirty="0"/>
              <a:t>4kHz</a:t>
            </a:r>
            <a:r>
              <a:rPr dirty="0"/>
              <a:t>的信道上传输，最大的数据速率是多少？若改为</a:t>
            </a:r>
            <a:r>
              <a:rPr lang="en-US" altLang="zh-CN" dirty="0"/>
              <a:t>16</a:t>
            </a:r>
            <a:r>
              <a:rPr dirty="0"/>
              <a:t>进制信号结果如何？</a:t>
            </a:r>
          </a:p>
          <a:p>
            <a:endParaRPr dirty="0"/>
          </a:p>
          <a:p>
            <a:endParaRPr dirty="0"/>
          </a:p>
        </p:txBody>
      </p:sp>
      <p:sp>
        <p:nvSpPr>
          <p:cNvPr id="3" name="文本占位符 2"/>
          <p:cNvSpPr>
            <a:spLocks noGrp="1"/>
          </p:cNvSpPr>
          <p:nvPr>
            <p:ph type="body" sz="quarter" idx="11"/>
          </p:nvPr>
        </p:nvSpPr>
        <p:spPr/>
        <p:txBody>
          <a:bodyPr/>
          <a:lstStyle/>
          <a:p>
            <a:r>
              <a:rPr lang="zh-CN" altLang="en-US" dirty="0"/>
              <a:t>例子</a:t>
            </a:r>
          </a:p>
        </p:txBody>
      </p:sp>
      <p:sp>
        <p:nvSpPr>
          <p:cNvPr id="4" name="矩形 3"/>
          <p:cNvSpPr/>
          <p:nvPr/>
        </p:nvSpPr>
        <p:spPr>
          <a:xfrm>
            <a:off x="675005" y="2111375"/>
            <a:ext cx="3763010" cy="1938020"/>
          </a:xfrm>
          <a:prstGeom prst="rect">
            <a:avLst/>
          </a:prstGeom>
          <a:solidFill>
            <a:srgbClr val="FFFF66"/>
          </a:solidFill>
        </p:spPr>
        <p:txBody>
          <a:bodyPr wrap="square">
            <a:spAutoFit/>
          </a:bodyPr>
          <a:lstStyle/>
          <a:p>
            <a:r>
              <a:rPr lang="zh-CN" altLang="en-US" sz="2400" b="1" dirty="0">
                <a:solidFill>
                  <a:srgbClr val="0000FF"/>
                </a:solidFill>
                <a:latin typeface="微软雅黑" panose="020B0503020204020204" pitchFamily="34" charset="-122"/>
                <a:ea typeface="微软雅黑" panose="020B0503020204020204" pitchFamily="34" charset="-122"/>
              </a:rPr>
              <a:t>奈氏准则：</a:t>
            </a:r>
          </a:p>
          <a:p>
            <a:endParaRPr lang="en-US" altLang="zh-CN" sz="2400" b="1" dirty="0">
              <a:solidFill>
                <a:srgbClr val="0000FF"/>
              </a:solidFill>
              <a:latin typeface="微软雅黑" panose="020B0503020204020204" pitchFamily="34" charset="-122"/>
              <a:ea typeface="微软雅黑" panose="020B0503020204020204" pitchFamily="34" charset="-122"/>
            </a:endParaRPr>
          </a:p>
          <a:p>
            <a:r>
              <a:rPr lang="en-US" altLang="zh-CN" sz="2400" b="1" dirty="0">
                <a:solidFill>
                  <a:srgbClr val="0000FF"/>
                </a:solidFill>
                <a:latin typeface="微软雅黑" panose="020B0503020204020204" pitchFamily="34" charset="-122"/>
                <a:ea typeface="微软雅黑" panose="020B0503020204020204" pitchFamily="34" charset="-122"/>
                <a:sym typeface="+mn-ea"/>
              </a:rPr>
              <a:t>C =2W log</a:t>
            </a:r>
            <a:r>
              <a:rPr lang="en-US" altLang="zh-CN" sz="2400" b="1" baseline="-25000" dirty="0">
                <a:solidFill>
                  <a:srgbClr val="0000FF"/>
                </a:solidFill>
                <a:latin typeface="微软雅黑" panose="020B0503020204020204" pitchFamily="34" charset="-122"/>
                <a:ea typeface="微软雅黑" panose="020B0503020204020204" pitchFamily="34" charset="-122"/>
                <a:sym typeface="+mn-ea"/>
              </a:rPr>
              <a:t>2</a:t>
            </a:r>
            <a:r>
              <a:rPr lang="en-US" altLang="zh-CN" sz="2400" b="1" dirty="0">
                <a:solidFill>
                  <a:srgbClr val="0000FF"/>
                </a:solidFill>
                <a:latin typeface="微软雅黑" panose="020B0503020204020204" pitchFamily="34" charset="-122"/>
                <a:ea typeface="微软雅黑" panose="020B0503020204020204" pitchFamily="34" charset="-122"/>
                <a:sym typeface="+mn-ea"/>
              </a:rPr>
              <a:t>V  </a:t>
            </a:r>
          </a:p>
          <a:p>
            <a:r>
              <a:rPr lang="en-US" altLang="zh-CN" sz="2400" b="1" dirty="0">
                <a:solidFill>
                  <a:srgbClr val="0000FF"/>
                </a:solidFill>
                <a:latin typeface="微软雅黑" panose="020B0503020204020204" pitchFamily="34" charset="-122"/>
                <a:ea typeface="微软雅黑" panose="020B0503020204020204" pitchFamily="34" charset="-122"/>
              </a:rPr>
              <a:t>  =2*4000*</a:t>
            </a:r>
            <a:r>
              <a:rPr lang="en-US" altLang="zh-CN" sz="2400" b="1" dirty="0">
                <a:solidFill>
                  <a:srgbClr val="0000FF"/>
                </a:solidFill>
                <a:latin typeface="微软雅黑" panose="020B0503020204020204" pitchFamily="34" charset="-122"/>
                <a:ea typeface="微软雅黑" panose="020B0503020204020204" pitchFamily="34" charset="-122"/>
                <a:sym typeface="+mn-ea"/>
              </a:rPr>
              <a:t>log</a:t>
            </a:r>
            <a:r>
              <a:rPr lang="en-US" altLang="zh-CN" sz="2400" b="1" baseline="-25000" dirty="0">
                <a:solidFill>
                  <a:srgbClr val="0000FF"/>
                </a:solidFill>
                <a:latin typeface="微软雅黑" panose="020B0503020204020204" pitchFamily="34" charset="-122"/>
                <a:ea typeface="微软雅黑" panose="020B0503020204020204" pitchFamily="34" charset="-122"/>
                <a:sym typeface="+mn-ea"/>
              </a:rPr>
              <a:t>2</a:t>
            </a:r>
            <a:r>
              <a:rPr lang="en-US" altLang="zh-CN" sz="2400" b="1" dirty="0">
                <a:solidFill>
                  <a:srgbClr val="0000FF"/>
                </a:solidFill>
                <a:latin typeface="微软雅黑" panose="020B0503020204020204" pitchFamily="34" charset="-122"/>
                <a:ea typeface="微软雅黑" panose="020B0503020204020204" pitchFamily="34" charset="-122"/>
                <a:sym typeface="+mn-ea"/>
              </a:rPr>
              <a:t>2</a:t>
            </a:r>
          </a:p>
          <a:p>
            <a:r>
              <a:rPr lang="en-US" altLang="zh-CN" sz="2400" b="1" dirty="0">
                <a:solidFill>
                  <a:srgbClr val="0000FF"/>
                </a:solidFill>
                <a:latin typeface="微软雅黑" panose="020B0503020204020204" pitchFamily="34" charset="-122"/>
                <a:ea typeface="微软雅黑" panose="020B0503020204020204" pitchFamily="34" charset="-122"/>
              </a:rPr>
              <a:t>   =8000</a:t>
            </a:r>
            <a:r>
              <a:rPr lang="zh-CN" altLang="en-US" sz="2400" b="1" dirty="0">
                <a:solidFill>
                  <a:srgbClr val="0000FF"/>
                </a:solidFill>
                <a:latin typeface="Arial" panose="020B0604020202020204" pitchFamily="34" charset="0"/>
                <a:ea typeface="微软雅黑" panose="020B0503020204020204" pitchFamily="34" charset="-122"/>
                <a:cs typeface="Arial" panose="020B0604020202020204" pitchFamily="34" charset="0"/>
                <a:sym typeface="+mn-ea"/>
              </a:rPr>
              <a:t>（</a:t>
            </a:r>
            <a:r>
              <a:rPr lang="en-US" altLang="zh-CN" sz="2400" b="1" dirty="0">
                <a:solidFill>
                  <a:srgbClr val="0000FF"/>
                </a:solidFill>
                <a:latin typeface="Arial" panose="020B0604020202020204" pitchFamily="34" charset="0"/>
                <a:ea typeface="微软雅黑" panose="020B0503020204020204" pitchFamily="34" charset="-122"/>
                <a:cs typeface="Arial" panose="020B0604020202020204" pitchFamily="34" charset="0"/>
                <a:sym typeface="+mn-ea"/>
              </a:rPr>
              <a:t>b/s</a:t>
            </a:r>
            <a:r>
              <a:rPr lang="zh-CN" altLang="en-US" sz="2400" b="1" dirty="0">
                <a:solidFill>
                  <a:srgbClr val="0000FF"/>
                </a:solidFill>
                <a:latin typeface="Arial" panose="020B0604020202020204" pitchFamily="34" charset="0"/>
                <a:ea typeface="微软雅黑" panose="020B0503020204020204" pitchFamily="34" charset="-122"/>
                <a:cs typeface="Arial" panose="020B0604020202020204" pitchFamily="34" charset="0"/>
                <a:sym typeface="+mn-ea"/>
              </a:rPr>
              <a:t>）</a:t>
            </a:r>
            <a:endParaRPr lang="zh-CN" altLang="en-US" sz="2400" b="1" dirty="0">
              <a:solidFill>
                <a:srgbClr val="0000FF"/>
              </a:solidFill>
              <a:latin typeface="Arial" panose="020B0604020202020204" pitchFamily="34" charset="0"/>
              <a:ea typeface="微软雅黑" panose="020B0503020204020204" pitchFamily="34" charset="-122"/>
              <a:cs typeface="Arial" panose="020B0604020202020204" pitchFamily="34" charset="0"/>
            </a:endParaRPr>
          </a:p>
        </p:txBody>
      </p:sp>
      <p:sp>
        <p:nvSpPr>
          <p:cNvPr id="5" name="矩形 4"/>
          <p:cNvSpPr/>
          <p:nvPr/>
        </p:nvSpPr>
        <p:spPr>
          <a:xfrm>
            <a:off x="4667250" y="2111375"/>
            <a:ext cx="3746500" cy="1938020"/>
          </a:xfrm>
          <a:prstGeom prst="rect">
            <a:avLst/>
          </a:prstGeom>
          <a:solidFill>
            <a:srgbClr val="FFFF66"/>
          </a:solidFill>
        </p:spPr>
        <p:txBody>
          <a:bodyPr wrap="square">
            <a:spAutoFit/>
          </a:bodyPr>
          <a:lstStyle/>
          <a:p>
            <a:r>
              <a:rPr lang="zh-CN" altLang="en-US" sz="2400" b="1" dirty="0">
                <a:solidFill>
                  <a:srgbClr val="0000FF"/>
                </a:solidFill>
                <a:latin typeface="微软雅黑" panose="020B0503020204020204" pitchFamily="34" charset="-122"/>
                <a:ea typeface="微软雅黑" panose="020B0503020204020204" pitchFamily="34" charset="-122"/>
              </a:rPr>
              <a:t>香农定理：</a:t>
            </a:r>
          </a:p>
          <a:p>
            <a:endParaRPr lang="en-US" altLang="zh-CN" sz="2400" b="1" dirty="0">
              <a:solidFill>
                <a:srgbClr val="0000FF"/>
              </a:solidFill>
              <a:latin typeface="微软雅黑" panose="020B0503020204020204" pitchFamily="34" charset="-122"/>
              <a:ea typeface="微软雅黑" panose="020B0503020204020204" pitchFamily="34" charset="-122"/>
            </a:endParaRPr>
          </a:p>
          <a:p>
            <a:r>
              <a:rPr lang="en-US" altLang="zh-CN" sz="2400" b="1" dirty="0">
                <a:solidFill>
                  <a:srgbClr val="0000FF"/>
                </a:solidFill>
                <a:latin typeface="微软雅黑" panose="020B0503020204020204" pitchFamily="34" charset="-122"/>
                <a:ea typeface="微软雅黑" panose="020B0503020204020204" pitchFamily="34" charset="-122"/>
                <a:sym typeface="+mn-ea"/>
              </a:rPr>
              <a:t>C =W log</a:t>
            </a:r>
            <a:r>
              <a:rPr lang="en-US" altLang="zh-CN" sz="2400" b="1" baseline="-25000" dirty="0">
                <a:solidFill>
                  <a:srgbClr val="0000FF"/>
                </a:solidFill>
                <a:latin typeface="微软雅黑" panose="020B0503020204020204" pitchFamily="34" charset="-122"/>
                <a:ea typeface="微软雅黑" panose="020B0503020204020204" pitchFamily="34" charset="-122"/>
                <a:sym typeface="+mn-ea"/>
              </a:rPr>
              <a:t>2</a:t>
            </a:r>
            <a:r>
              <a:rPr lang="en-US" altLang="zh-CN" sz="2400" b="1" dirty="0">
                <a:solidFill>
                  <a:srgbClr val="0000FF"/>
                </a:solidFill>
                <a:latin typeface="微软雅黑" panose="020B0503020204020204" pitchFamily="34" charset="-122"/>
                <a:ea typeface="微软雅黑" panose="020B0503020204020204" pitchFamily="34" charset="-122"/>
                <a:sym typeface="+mn-ea"/>
              </a:rPr>
              <a:t>(1+S/N)  </a:t>
            </a:r>
          </a:p>
          <a:p>
            <a:r>
              <a:rPr lang="en-US" altLang="zh-CN" sz="2400" b="1" dirty="0">
                <a:solidFill>
                  <a:srgbClr val="0000FF"/>
                </a:solidFill>
                <a:latin typeface="微软雅黑" panose="020B0503020204020204" pitchFamily="34" charset="-122"/>
                <a:ea typeface="微软雅黑" panose="020B0503020204020204" pitchFamily="34" charset="-122"/>
              </a:rPr>
              <a:t>   =4000*</a:t>
            </a:r>
            <a:r>
              <a:rPr lang="en-US" altLang="zh-CN" sz="2400" b="1" dirty="0">
                <a:solidFill>
                  <a:srgbClr val="0000FF"/>
                </a:solidFill>
                <a:latin typeface="微软雅黑" panose="020B0503020204020204" pitchFamily="34" charset="-122"/>
                <a:ea typeface="微软雅黑" panose="020B0503020204020204" pitchFamily="34" charset="-122"/>
                <a:sym typeface="+mn-ea"/>
              </a:rPr>
              <a:t>log</a:t>
            </a:r>
            <a:r>
              <a:rPr lang="en-US" altLang="zh-CN" sz="2400" b="1" baseline="-25000" dirty="0">
                <a:solidFill>
                  <a:srgbClr val="0000FF"/>
                </a:solidFill>
                <a:latin typeface="微软雅黑" panose="020B0503020204020204" pitchFamily="34" charset="-122"/>
                <a:ea typeface="微软雅黑" panose="020B0503020204020204" pitchFamily="34" charset="-122"/>
                <a:sym typeface="+mn-ea"/>
              </a:rPr>
              <a:t>2</a:t>
            </a:r>
            <a:r>
              <a:rPr lang="en-US" altLang="zh-CN" sz="2400" b="1" dirty="0">
                <a:solidFill>
                  <a:srgbClr val="0000FF"/>
                </a:solidFill>
                <a:latin typeface="微软雅黑" panose="020B0503020204020204" pitchFamily="34" charset="-122"/>
                <a:ea typeface="微软雅黑" panose="020B0503020204020204" pitchFamily="34" charset="-122"/>
                <a:sym typeface="+mn-ea"/>
              </a:rPr>
              <a:t>(1+127/1)</a:t>
            </a:r>
          </a:p>
          <a:p>
            <a:r>
              <a:rPr lang="en-US" altLang="zh-CN" sz="2400" b="1" dirty="0">
                <a:solidFill>
                  <a:srgbClr val="0000FF"/>
                </a:solidFill>
                <a:latin typeface="微软雅黑" panose="020B0503020204020204" pitchFamily="34" charset="-122"/>
                <a:ea typeface="微软雅黑" panose="020B0503020204020204" pitchFamily="34" charset="-122"/>
              </a:rPr>
              <a:t>    =28000</a:t>
            </a:r>
            <a:r>
              <a:rPr lang="zh-CN" altLang="en-US" sz="2400" b="1" dirty="0">
                <a:solidFill>
                  <a:srgbClr val="0000FF"/>
                </a:solidFill>
                <a:latin typeface="Arial" panose="020B0604020202020204" pitchFamily="34" charset="0"/>
                <a:ea typeface="微软雅黑" panose="020B0503020204020204" pitchFamily="34" charset="-122"/>
                <a:cs typeface="Arial" panose="020B0604020202020204" pitchFamily="34" charset="0"/>
              </a:rPr>
              <a:t>（</a:t>
            </a:r>
            <a:r>
              <a:rPr lang="en-US" altLang="zh-CN" sz="2400" b="1" dirty="0">
                <a:solidFill>
                  <a:srgbClr val="0000FF"/>
                </a:solidFill>
                <a:latin typeface="Arial" panose="020B0604020202020204" pitchFamily="34" charset="0"/>
                <a:ea typeface="微软雅黑" panose="020B0503020204020204" pitchFamily="34" charset="-122"/>
                <a:cs typeface="Arial" panose="020B0604020202020204" pitchFamily="34" charset="0"/>
              </a:rPr>
              <a:t>b/s</a:t>
            </a:r>
            <a:r>
              <a:rPr lang="zh-CN" altLang="en-US" sz="2400" b="1" dirty="0">
                <a:solidFill>
                  <a:srgbClr val="0000FF"/>
                </a:solidFill>
                <a:latin typeface="Arial" panose="020B0604020202020204" pitchFamily="34" charset="0"/>
                <a:ea typeface="微软雅黑" panose="020B0503020204020204" pitchFamily="34" charset="-122"/>
                <a:cs typeface="Arial" panose="020B0604020202020204" pitchFamily="34" charset="0"/>
              </a:rPr>
              <a:t>）</a:t>
            </a:r>
          </a:p>
        </p:txBody>
      </p:sp>
      <p:sp>
        <p:nvSpPr>
          <p:cNvPr id="6" name="文本框 5"/>
          <p:cNvSpPr txBox="1"/>
          <p:nvPr/>
        </p:nvSpPr>
        <p:spPr>
          <a:xfrm>
            <a:off x="3536950" y="4316730"/>
            <a:ext cx="3498215" cy="368300"/>
          </a:xfrm>
          <a:prstGeom prst="rect">
            <a:avLst/>
          </a:prstGeom>
          <a:noFill/>
        </p:spPr>
        <p:txBody>
          <a:bodyPr wrap="square" rtlCol="0" anchor="t">
            <a:spAutoFit/>
          </a:bodyPr>
          <a:lstStyle/>
          <a:p>
            <a:r>
              <a:rPr lang="zh-CN" altLang="en-US">
                <a:solidFill>
                  <a:srgbClr val="FF0000"/>
                </a:solidFill>
              </a:rPr>
              <a:t>二者取较小的</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Rectangle 9"/>
          <p:cNvSpPr>
            <a:spLocks noChangeArrowheads="1"/>
          </p:cNvSpPr>
          <p:nvPr/>
        </p:nvSpPr>
        <p:spPr bwMode="auto">
          <a:xfrm>
            <a:off x="2629135" y="1424797"/>
            <a:ext cx="5775326" cy="330200"/>
          </a:xfrm>
          <a:prstGeom prst="rect">
            <a:avLst/>
          </a:prstGeom>
          <a:solidFill>
            <a:srgbClr val="0098F6"/>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solidFill>
                  <a:srgbClr val="000000"/>
                </a:solidFill>
                <a:miter lim="1000000"/>
                <a:headEnd/>
                <a:tailEnd/>
              </a14:hiddenLine>
            </a:ext>
          </a:extLst>
        </p:spPr>
        <p:txBody>
          <a:bodyPr anchor="ctr"/>
          <a:lstStyle/>
          <a:p>
            <a:pPr algn="ctr" eaLnBrk="0" hangingPunct="0"/>
            <a:endParaRPr lang="fr-FR">
              <a:solidFill>
                <a:srgbClr val="FFFFFF"/>
              </a:solidFill>
              <a:latin typeface="宋体" panose="02010600030101010101" pitchFamily="2" charset="-122"/>
            </a:endParaRPr>
          </a:p>
        </p:txBody>
      </p:sp>
      <p:sp>
        <p:nvSpPr>
          <p:cNvPr id="102" name="Rectangle 10"/>
          <p:cNvSpPr>
            <a:spLocks noChangeArrowheads="1"/>
          </p:cNvSpPr>
          <p:nvPr/>
        </p:nvSpPr>
        <p:spPr bwMode="auto">
          <a:xfrm>
            <a:off x="2629135" y="2031222"/>
            <a:ext cx="5775326" cy="330200"/>
          </a:xfrm>
          <a:prstGeom prst="rect">
            <a:avLst/>
          </a:prstGeom>
          <a:solidFill>
            <a:srgbClr val="1956B9"/>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solidFill>
                  <a:srgbClr val="000000"/>
                </a:solidFill>
                <a:miter lim="1000000"/>
                <a:headEnd/>
                <a:tailEnd/>
              </a14:hiddenLine>
            </a:ext>
          </a:extLst>
        </p:spPr>
        <p:txBody>
          <a:bodyPr anchor="ctr"/>
          <a:lstStyle/>
          <a:p>
            <a:pPr algn="ctr" eaLnBrk="0" hangingPunct="0"/>
            <a:endParaRPr lang="fr-FR">
              <a:solidFill>
                <a:srgbClr val="FFFFFF"/>
              </a:solidFill>
              <a:latin typeface="宋体" panose="02010600030101010101" pitchFamily="2" charset="-122"/>
            </a:endParaRPr>
          </a:p>
        </p:txBody>
      </p:sp>
      <p:sp>
        <p:nvSpPr>
          <p:cNvPr id="105" name="Line 16"/>
          <p:cNvSpPr>
            <a:spLocks noChangeShapeType="1"/>
          </p:cNvSpPr>
          <p:nvPr/>
        </p:nvSpPr>
        <p:spPr bwMode="auto">
          <a:xfrm>
            <a:off x="3637198" y="1353359"/>
            <a:ext cx="0" cy="1800225"/>
          </a:xfrm>
          <a:prstGeom prst="line">
            <a:avLst/>
          </a:prstGeom>
          <a:noFill/>
          <a:ln w="28575" algn="ctr">
            <a:solidFill>
              <a:srgbClr val="FFFFFF"/>
            </a:solidFill>
            <a:round/>
          </a:ln>
          <a:extLst>
            <a:ext uri="{909E8E84-426E-40DD-AFC4-6F175D3DCCD1}">
              <a14:hiddenFill xmlns:a14="http://schemas.microsoft.com/office/drawing/2010/main">
                <a:noFill/>
              </a14:hiddenFill>
            </a:ext>
          </a:extLst>
        </p:spPr>
        <p:txBody>
          <a:bodyPr/>
          <a:lstStyle/>
          <a:p>
            <a:endParaRPr lang="zh-CN" altLang="en-US"/>
          </a:p>
        </p:txBody>
      </p:sp>
      <p:sp>
        <p:nvSpPr>
          <p:cNvPr id="106" name="Rectangle 8"/>
          <p:cNvSpPr>
            <a:spLocks noChangeArrowheads="1"/>
          </p:cNvSpPr>
          <p:nvPr/>
        </p:nvSpPr>
        <p:spPr bwMode="auto">
          <a:xfrm>
            <a:off x="2700573" y="1170797"/>
            <a:ext cx="5598696"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lnSpc>
                <a:spcPct val="200000"/>
              </a:lnSpc>
            </a:pPr>
            <a:r>
              <a:rPr lang="en-US" altLang="zh-CN" sz="2000" b="1" dirty="0">
                <a:solidFill>
                  <a:schemeClr val="bg1"/>
                </a:solidFill>
                <a:latin typeface="微软雅黑" panose="020B0503020204020204" pitchFamily="34" charset="-122"/>
                <a:ea typeface="微软雅黑" panose="020B0503020204020204" pitchFamily="34" charset="-122"/>
              </a:rPr>
              <a:t>2.3.1                                       </a:t>
            </a:r>
            <a:r>
              <a:rPr lang="zh-CN" altLang="en-US" sz="2000" b="1" dirty="0">
                <a:solidFill>
                  <a:schemeClr val="bg1"/>
                </a:solidFill>
                <a:latin typeface="微软雅黑" panose="020B0503020204020204" pitchFamily="34" charset="-122"/>
                <a:ea typeface="微软雅黑" panose="020B0503020204020204" pitchFamily="34" charset="-122"/>
              </a:rPr>
              <a:t>导引型传输媒体</a:t>
            </a:r>
          </a:p>
          <a:p>
            <a:pPr eaLnBrk="0" hangingPunct="0">
              <a:lnSpc>
                <a:spcPct val="200000"/>
              </a:lnSpc>
            </a:pPr>
            <a:r>
              <a:rPr lang="en-US" altLang="zh-CN" sz="2000" b="1" dirty="0">
                <a:solidFill>
                  <a:schemeClr val="bg1"/>
                </a:solidFill>
                <a:latin typeface="微软雅黑" panose="020B0503020204020204" pitchFamily="34" charset="-122"/>
                <a:ea typeface="微软雅黑" panose="020B0503020204020204" pitchFamily="34" charset="-122"/>
              </a:rPr>
              <a:t>2.3.2                                    </a:t>
            </a:r>
            <a:r>
              <a:rPr lang="zh-CN" altLang="en-US" sz="2000" b="1" dirty="0">
                <a:solidFill>
                  <a:schemeClr val="bg1"/>
                </a:solidFill>
                <a:latin typeface="微软雅黑" panose="020B0503020204020204" pitchFamily="34" charset="-122"/>
                <a:ea typeface="微软雅黑" panose="020B0503020204020204" pitchFamily="34" charset="-122"/>
              </a:rPr>
              <a:t>非导引型传输媒体</a:t>
            </a:r>
          </a:p>
        </p:txBody>
      </p:sp>
      <p:sp>
        <p:nvSpPr>
          <p:cNvPr id="107" name="Rectangle 27"/>
          <p:cNvSpPr>
            <a:spLocks noChangeArrowheads="1"/>
          </p:cNvSpPr>
          <p:nvPr/>
        </p:nvSpPr>
        <p:spPr bwMode="auto">
          <a:xfrm>
            <a:off x="639730" y="1424797"/>
            <a:ext cx="1636540" cy="1555639"/>
          </a:xfrm>
          <a:prstGeom prst="rect">
            <a:avLst/>
          </a:prstGeom>
          <a:solidFill>
            <a:srgbClr val="0070C0"/>
          </a:solidFill>
          <a:ln>
            <a:noFill/>
          </a:ln>
          <a:effectLst/>
          <a:scene3d>
            <a:camera prst="orthographicFront">
              <a:rot lat="0" lon="0" rev="0"/>
            </a:camera>
            <a:lightRig rig="glow" dir="t">
              <a:rot lat="0" lon="0" rev="14100000"/>
            </a:lightRig>
          </a:scene3d>
          <a:sp3d prstMaterial="softEdge">
            <a:bevelT w="127000" prst="artDeco"/>
          </a:sp3d>
          <a:extLs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fr-FR">
              <a:latin typeface="宋体" panose="02010600030101010101" pitchFamily="2" charset="-122"/>
            </a:endParaRPr>
          </a:p>
        </p:txBody>
      </p:sp>
      <p:sp>
        <p:nvSpPr>
          <p:cNvPr id="108" name="Rectangle 29"/>
          <p:cNvSpPr>
            <a:spLocks noChangeArrowheads="1"/>
          </p:cNvSpPr>
          <p:nvPr/>
        </p:nvSpPr>
        <p:spPr bwMode="auto">
          <a:xfrm>
            <a:off x="648619" y="1519729"/>
            <a:ext cx="1627651" cy="10156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r>
              <a:rPr lang="fr-FR" altLang="zh-CN" sz="2000" b="1" dirty="0">
                <a:solidFill>
                  <a:srgbClr val="FFFF00"/>
                </a:solidFill>
                <a:latin typeface="微软雅黑" panose="020B0503020204020204" pitchFamily="34" charset="-122"/>
                <a:ea typeface="微软雅黑" panose="020B0503020204020204" pitchFamily="34" charset="-122"/>
              </a:rPr>
              <a:t>2.3</a:t>
            </a:r>
          </a:p>
          <a:p>
            <a:pPr eaLnBrk="0" hangingPunct="0"/>
            <a:r>
              <a:rPr lang="zh-CN" altLang="en-US" sz="2000" b="1" dirty="0">
                <a:solidFill>
                  <a:schemeClr val="bg1"/>
                </a:solidFill>
                <a:latin typeface="微软雅黑" panose="020B0503020204020204" pitchFamily="34" charset="-122"/>
                <a:ea typeface="微软雅黑" panose="020B0503020204020204" pitchFamily="34" charset="-122"/>
              </a:rPr>
              <a:t>物理层下面的传输媒体</a:t>
            </a:r>
            <a:endParaRPr lang="zh-CN" altLang="fr-FR" sz="20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9"/>
          <p:cNvSpPr>
            <a:spLocks noChangeArrowheads="1"/>
          </p:cNvSpPr>
          <p:nvPr/>
        </p:nvSpPr>
        <p:spPr bwMode="auto">
          <a:xfrm>
            <a:off x="1654339" y="1231023"/>
            <a:ext cx="5775325" cy="330200"/>
          </a:xfrm>
          <a:prstGeom prst="rect">
            <a:avLst/>
          </a:prstGeom>
          <a:solidFill>
            <a:srgbClr val="0098F6"/>
          </a:solidFill>
          <a:ln>
            <a:noFill/>
          </a:ln>
          <a:effectLst>
            <a:outerShdw blurRad="57785" dist="33020" dir="3180000" algn="ctr">
              <a:srgbClr val="000000">
                <a:alpha val="30000"/>
              </a:srgbClr>
            </a:outerShdw>
          </a:effectLst>
        </p:spPr>
        <p:txBody>
          <a:bodyPr anchor="ctr"/>
          <a:lstStyle/>
          <a:p>
            <a:pPr algn="ctr" eaLnBrk="0" hangingPunct="0"/>
            <a:endParaRPr lang="fr-FR">
              <a:solidFill>
                <a:srgbClr val="FFFFFF"/>
              </a:solidFill>
              <a:latin typeface="宋体" panose="02010600030101010101" pitchFamily="2" charset="-122"/>
            </a:endParaRPr>
          </a:p>
        </p:txBody>
      </p:sp>
      <p:sp>
        <p:nvSpPr>
          <p:cNvPr id="5" name="Rectangle 10"/>
          <p:cNvSpPr>
            <a:spLocks noChangeArrowheads="1"/>
          </p:cNvSpPr>
          <p:nvPr/>
        </p:nvSpPr>
        <p:spPr bwMode="auto">
          <a:xfrm>
            <a:off x="1654339" y="1711144"/>
            <a:ext cx="5775325" cy="330200"/>
          </a:xfrm>
          <a:prstGeom prst="rect">
            <a:avLst/>
          </a:prstGeom>
          <a:solidFill>
            <a:srgbClr val="1956B9"/>
          </a:solidFill>
          <a:ln>
            <a:noFill/>
          </a:ln>
          <a:effectLst>
            <a:outerShdw blurRad="57785" dist="33020" dir="3180000" algn="ctr">
              <a:srgbClr val="000000">
                <a:alpha val="30000"/>
              </a:srgbClr>
            </a:outerShdw>
          </a:effectLst>
        </p:spPr>
        <p:txBody>
          <a:bodyPr anchor="ctr"/>
          <a:lstStyle/>
          <a:p>
            <a:pPr algn="ctr" eaLnBrk="0" hangingPunct="0"/>
            <a:endParaRPr lang="fr-FR">
              <a:solidFill>
                <a:srgbClr val="FFFFFF"/>
              </a:solidFill>
              <a:latin typeface="宋体" panose="02010600030101010101" pitchFamily="2" charset="-122"/>
            </a:endParaRPr>
          </a:p>
        </p:txBody>
      </p:sp>
      <p:sp>
        <p:nvSpPr>
          <p:cNvPr id="6" name="Rectangle 11"/>
          <p:cNvSpPr>
            <a:spLocks noChangeArrowheads="1"/>
          </p:cNvSpPr>
          <p:nvPr/>
        </p:nvSpPr>
        <p:spPr bwMode="auto">
          <a:xfrm>
            <a:off x="1654339" y="2201138"/>
            <a:ext cx="5775325" cy="330200"/>
          </a:xfrm>
          <a:prstGeom prst="rect">
            <a:avLst/>
          </a:prstGeom>
          <a:solidFill>
            <a:srgbClr val="0098F6"/>
          </a:solidFill>
          <a:ln>
            <a:noFill/>
          </a:ln>
          <a:effectLst>
            <a:outerShdw blurRad="57785" dist="33020" dir="3180000" algn="ctr">
              <a:srgbClr val="000000">
                <a:alpha val="30000"/>
              </a:srgbClr>
            </a:outerShdw>
          </a:effectLst>
        </p:spPr>
        <p:txBody>
          <a:bodyPr anchor="ctr"/>
          <a:lstStyle/>
          <a:p>
            <a:pPr algn="ctr" eaLnBrk="0" hangingPunct="0"/>
            <a:endParaRPr lang="fr-FR">
              <a:solidFill>
                <a:srgbClr val="FFFFFF"/>
              </a:solidFill>
              <a:latin typeface="宋体" panose="02010600030101010101" pitchFamily="2" charset="-122"/>
            </a:endParaRPr>
          </a:p>
        </p:txBody>
      </p:sp>
      <p:sp>
        <p:nvSpPr>
          <p:cNvPr id="7" name="Rectangle 12"/>
          <p:cNvSpPr>
            <a:spLocks noChangeArrowheads="1"/>
          </p:cNvSpPr>
          <p:nvPr/>
        </p:nvSpPr>
        <p:spPr bwMode="auto">
          <a:xfrm>
            <a:off x="1654339" y="2689632"/>
            <a:ext cx="5775325" cy="330200"/>
          </a:xfrm>
          <a:prstGeom prst="rect">
            <a:avLst/>
          </a:prstGeom>
          <a:solidFill>
            <a:srgbClr val="1956B9"/>
          </a:solidFill>
          <a:ln>
            <a:noFill/>
          </a:ln>
          <a:effectLst>
            <a:outerShdw blurRad="57785" dist="33020" dir="3180000" algn="ctr">
              <a:srgbClr val="000000">
                <a:alpha val="30000"/>
              </a:srgbClr>
            </a:outerShdw>
          </a:effectLst>
        </p:spPr>
        <p:txBody>
          <a:bodyPr anchor="ctr"/>
          <a:lstStyle/>
          <a:p>
            <a:pPr algn="ctr" eaLnBrk="0" hangingPunct="0"/>
            <a:endParaRPr lang="fr-FR">
              <a:solidFill>
                <a:srgbClr val="FFFFFF"/>
              </a:solidFill>
              <a:latin typeface="宋体" panose="02010600030101010101" pitchFamily="2" charset="-122"/>
            </a:endParaRPr>
          </a:p>
        </p:txBody>
      </p:sp>
      <p:sp>
        <p:nvSpPr>
          <p:cNvPr id="8" name="Rectangle 13"/>
          <p:cNvSpPr>
            <a:spLocks noChangeArrowheads="1"/>
          </p:cNvSpPr>
          <p:nvPr/>
        </p:nvSpPr>
        <p:spPr bwMode="auto">
          <a:xfrm>
            <a:off x="1654339" y="3170448"/>
            <a:ext cx="5775325" cy="330200"/>
          </a:xfrm>
          <a:prstGeom prst="rect">
            <a:avLst/>
          </a:prstGeom>
          <a:solidFill>
            <a:srgbClr val="0098F6"/>
          </a:solidFill>
          <a:ln>
            <a:noFill/>
          </a:ln>
          <a:effectLst>
            <a:outerShdw blurRad="57785" dist="33020" dir="3180000" algn="ctr">
              <a:srgbClr val="000000">
                <a:alpha val="30000"/>
              </a:srgbClr>
            </a:outerShdw>
          </a:effectLst>
        </p:spPr>
        <p:txBody>
          <a:bodyPr anchor="ctr"/>
          <a:lstStyle/>
          <a:p>
            <a:pPr algn="ctr" eaLnBrk="0" hangingPunct="0"/>
            <a:endParaRPr lang="fr-FR">
              <a:solidFill>
                <a:srgbClr val="FFFFFF"/>
              </a:solidFill>
              <a:latin typeface="宋体" panose="02010600030101010101" pitchFamily="2" charset="-122"/>
            </a:endParaRPr>
          </a:p>
        </p:txBody>
      </p:sp>
      <p:sp>
        <p:nvSpPr>
          <p:cNvPr id="9" name="Rectangle 14"/>
          <p:cNvSpPr>
            <a:spLocks noChangeArrowheads="1"/>
          </p:cNvSpPr>
          <p:nvPr/>
        </p:nvSpPr>
        <p:spPr bwMode="auto">
          <a:xfrm>
            <a:off x="1654339" y="3663270"/>
            <a:ext cx="5775325" cy="330200"/>
          </a:xfrm>
          <a:prstGeom prst="rect">
            <a:avLst/>
          </a:prstGeom>
          <a:solidFill>
            <a:srgbClr val="1956B9"/>
          </a:solidFill>
          <a:ln>
            <a:noFill/>
          </a:ln>
          <a:effectLst>
            <a:outerShdw blurRad="57785" dist="33020" dir="3180000" algn="ctr">
              <a:srgbClr val="000000">
                <a:alpha val="30000"/>
              </a:srgbClr>
            </a:outerShdw>
          </a:effectLst>
        </p:spPr>
        <p:txBody>
          <a:bodyPr anchor="ctr"/>
          <a:lstStyle/>
          <a:p>
            <a:pPr algn="ctr" eaLnBrk="0" hangingPunct="0"/>
            <a:endParaRPr lang="fr-FR">
              <a:solidFill>
                <a:srgbClr val="FFFFFF"/>
              </a:solidFill>
              <a:latin typeface="宋体" panose="02010600030101010101" pitchFamily="2" charset="-122"/>
            </a:endParaRPr>
          </a:p>
        </p:txBody>
      </p:sp>
      <p:sp>
        <p:nvSpPr>
          <p:cNvPr id="11" name="Line 16"/>
          <p:cNvSpPr>
            <a:spLocks noChangeShapeType="1"/>
          </p:cNvSpPr>
          <p:nvPr/>
        </p:nvSpPr>
        <p:spPr bwMode="auto">
          <a:xfrm>
            <a:off x="2402049" y="1049852"/>
            <a:ext cx="0" cy="3087642"/>
          </a:xfrm>
          <a:prstGeom prst="line">
            <a:avLst/>
          </a:prstGeom>
          <a:noFill/>
          <a:ln w="28575" algn="ctr">
            <a:solidFill>
              <a:srgbClr val="FFFFFF"/>
            </a:solidFill>
            <a:round/>
          </a:ln>
          <a:extLst>
            <a:ext uri="{909E8E84-426E-40DD-AFC4-6F175D3DCCD1}">
              <a14:hiddenFill xmlns:a14="http://schemas.microsoft.com/office/drawing/2010/main">
                <a:noFill/>
              </a14:hiddenFill>
            </a:ext>
          </a:extLst>
        </p:spPr>
        <p:txBody>
          <a:bodyPr/>
          <a:lstStyle/>
          <a:p>
            <a:endParaRPr lang="zh-CN" altLang="en-US"/>
          </a:p>
        </p:txBody>
      </p:sp>
      <p:sp>
        <p:nvSpPr>
          <p:cNvPr id="12" name="Rectangle 17"/>
          <p:cNvSpPr>
            <a:spLocks noChangeArrowheads="1"/>
          </p:cNvSpPr>
          <p:nvPr/>
        </p:nvSpPr>
        <p:spPr bwMode="auto">
          <a:xfrm>
            <a:off x="1686086" y="1072882"/>
            <a:ext cx="5661539" cy="30162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ts val="3800"/>
              </a:lnSpc>
            </a:pPr>
            <a:r>
              <a:rPr lang="en-US" altLang="zh-CN" sz="2000" b="1" dirty="0">
                <a:solidFill>
                  <a:schemeClr val="bg1"/>
                </a:solidFill>
                <a:latin typeface="微软雅黑" panose="020B0503020204020204" pitchFamily="34" charset="-122"/>
                <a:ea typeface="微软雅黑" panose="020B0503020204020204" pitchFamily="34" charset="-122"/>
              </a:rPr>
              <a:t>2.1                                       </a:t>
            </a:r>
            <a:r>
              <a:rPr lang="zh-CN" altLang="zh-CN" sz="2000" b="1" dirty="0">
                <a:solidFill>
                  <a:schemeClr val="bg1"/>
                </a:solidFill>
                <a:latin typeface="微软雅黑" panose="020B0503020204020204" pitchFamily="34" charset="-122"/>
                <a:ea typeface="微软雅黑" panose="020B0503020204020204" pitchFamily="34" charset="-122"/>
              </a:rPr>
              <a:t>物理层的基本概念</a:t>
            </a:r>
          </a:p>
          <a:p>
            <a:pPr>
              <a:lnSpc>
                <a:spcPts val="3800"/>
              </a:lnSpc>
            </a:pPr>
            <a:r>
              <a:rPr lang="en-US" altLang="zh-CN" sz="2000" b="1" dirty="0">
                <a:solidFill>
                  <a:schemeClr val="bg1"/>
                </a:solidFill>
                <a:latin typeface="微软雅黑" panose="020B0503020204020204" pitchFamily="34" charset="-122"/>
                <a:ea typeface="微软雅黑" panose="020B0503020204020204" pitchFamily="34" charset="-122"/>
              </a:rPr>
              <a:t>2.2                                    </a:t>
            </a:r>
            <a:r>
              <a:rPr lang="zh-CN" altLang="zh-CN" sz="2000" b="1" dirty="0">
                <a:solidFill>
                  <a:schemeClr val="bg1"/>
                </a:solidFill>
                <a:latin typeface="微软雅黑" panose="020B0503020204020204" pitchFamily="34" charset="-122"/>
                <a:ea typeface="微软雅黑" panose="020B0503020204020204" pitchFamily="34" charset="-122"/>
              </a:rPr>
              <a:t>数据通信的基础知识</a:t>
            </a:r>
          </a:p>
          <a:p>
            <a:pPr>
              <a:lnSpc>
                <a:spcPts val="3800"/>
              </a:lnSpc>
            </a:pPr>
            <a:r>
              <a:rPr lang="en-US" altLang="zh-CN" sz="2000" b="1" dirty="0">
                <a:solidFill>
                  <a:schemeClr val="bg1"/>
                </a:solidFill>
                <a:latin typeface="微软雅黑" panose="020B0503020204020204" pitchFamily="34" charset="-122"/>
                <a:ea typeface="微软雅黑" panose="020B0503020204020204" pitchFamily="34" charset="-122"/>
              </a:rPr>
              <a:t>2.3                                 </a:t>
            </a:r>
            <a:r>
              <a:rPr lang="zh-CN" altLang="zh-CN" sz="2000" b="1" dirty="0">
                <a:solidFill>
                  <a:schemeClr val="bg1"/>
                </a:solidFill>
                <a:latin typeface="微软雅黑" panose="020B0503020204020204" pitchFamily="34" charset="-122"/>
                <a:ea typeface="微软雅黑" panose="020B0503020204020204" pitchFamily="34" charset="-122"/>
              </a:rPr>
              <a:t>物理层下面的传输媒体</a:t>
            </a:r>
          </a:p>
          <a:p>
            <a:pPr>
              <a:lnSpc>
                <a:spcPts val="3800"/>
              </a:lnSpc>
            </a:pPr>
            <a:r>
              <a:rPr lang="en-US" altLang="zh-CN" sz="2000" b="1" dirty="0">
                <a:solidFill>
                  <a:schemeClr val="bg1"/>
                </a:solidFill>
                <a:latin typeface="微软雅黑" panose="020B0503020204020204" pitchFamily="34" charset="-122"/>
                <a:ea typeface="微软雅黑" panose="020B0503020204020204" pitchFamily="34" charset="-122"/>
              </a:rPr>
              <a:t>2.4                                              </a:t>
            </a:r>
            <a:r>
              <a:rPr lang="zh-CN" altLang="zh-CN" sz="2000" b="1" dirty="0">
                <a:solidFill>
                  <a:schemeClr val="bg1"/>
                </a:solidFill>
                <a:latin typeface="微软雅黑" panose="020B0503020204020204" pitchFamily="34" charset="-122"/>
                <a:ea typeface="微软雅黑" panose="020B0503020204020204" pitchFamily="34" charset="-122"/>
              </a:rPr>
              <a:t>信道复用技术</a:t>
            </a:r>
          </a:p>
          <a:p>
            <a:pPr>
              <a:lnSpc>
                <a:spcPts val="3800"/>
              </a:lnSpc>
            </a:pPr>
            <a:r>
              <a:rPr lang="en-US" altLang="zh-CN" sz="2000" b="1" dirty="0">
                <a:solidFill>
                  <a:schemeClr val="bg1"/>
                </a:solidFill>
                <a:latin typeface="微软雅黑" panose="020B0503020204020204" pitchFamily="34" charset="-122"/>
                <a:ea typeface="微软雅黑" panose="020B0503020204020204" pitchFamily="34" charset="-122"/>
              </a:rPr>
              <a:t>2.5                                              </a:t>
            </a:r>
            <a:r>
              <a:rPr lang="zh-CN" altLang="zh-CN" sz="2000" b="1" dirty="0">
                <a:solidFill>
                  <a:schemeClr val="bg1"/>
                </a:solidFill>
                <a:latin typeface="微软雅黑" panose="020B0503020204020204" pitchFamily="34" charset="-122"/>
                <a:ea typeface="微软雅黑" panose="020B0503020204020204" pitchFamily="34" charset="-122"/>
              </a:rPr>
              <a:t>数字传输系统</a:t>
            </a:r>
          </a:p>
          <a:p>
            <a:pPr>
              <a:lnSpc>
                <a:spcPts val="3800"/>
              </a:lnSpc>
            </a:pPr>
            <a:r>
              <a:rPr lang="en-US" altLang="zh-CN" sz="2000" b="1" dirty="0">
                <a:solidFill>
                  <a:schemeClr val="bg1"/>
                </a:solidFill>
                <a:latin typeface="微软雅黑" panose="020B0503020204020204" pitchFamily="34" charset="-122"/>
                <a:ea typeface="微软雅黑" panose="020B0503020204020204" pitchFamily="34" charset="-122"/>
              </a:rPr>
              <a:t>2.6                                              </a:t>
            </a:r>
            <a:r>
              <a:rPr lang="zh-CN" altLang="zh-CN" sz="2000" b="1" dirty="0">
                <a:solidFill>
                  <a:schemeClr val="bg1"/>
                </a:solidFill>
                <a:latin typeface="微软雅黑" panose="020B0503020204020204" pitchFamily="34" charset="-122"/>
                <a:ea typeface="微软雅黑" panose="020B0503020204020204" pitchFamily="34" charset="-122"/>
              </a:rPr>
              <a:t>宽带接入技术</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solidFill>
                  <a:srgbClr val="FFFF00"/>
                </a:solidFill>
              </a:rPr>
              <a:t>2.3</a:t>
            </a:r>
            <a:r>
              <a:rPr lang="en-US" altLang="zh-CN" dirty="0"/>
              <a:t>  </a:t>
            </a:r>
            <a:r>
              <a:rPr lang="zh-CN" altLang="en-US" dirty="0"/>
              <a:t>物理层下面的传输媒体</a:t>
            </a:r>
          </a:p>
        </p:txBody>
      </p:sp>
      <p:sp>
        <p:nvSpPr>
          <p:cNvPr id="3" name="内容占位符 2"/>
          <p:cNvSpPr>
            <a:spLocks noGrp="1"/>
          </p:cNvSpPr>
          <p:nvPr>
            <p:ph sz="quarter" idx="11"/>
          </p:nvPr>
        </p:nvSpPr>
        <p:spPr/>
        <p:txBody>
          <a:bodyPr/>
          <a:lstStyle/>
          <a:p>
            <a:r>
              <a:rPr lang="zh-CN" altLang="en-US" dirty="0"/>
              <a:t>传输媒体是数据传输系统中在发送器和接收器之间的</a:t>
            </a:r>
            <a:r>
              <a:rPr lang="zh-CN" altLang="en-US" dirty="0">
                <a:solidFill>
                  <a:srgbClr val="C00000"/>
                </a:solidFill>
              </a:rPr>
              <a:t>物理通路。</a:t>
            </a:r>
          </a:p>
          <a:p>
            <a:r>
              <a:rPr lang="zh-CN" altLang="en-US" dirty="0"/>
              <a:t>两大类：</a:t>
            </a:r>
          </a:p>
          <a:p>
            <a:pPr lvl="1"/>
            <a:r>
              <a:rPr lang="zh-CN" altLang="en-US" dirty="0">
                <a:solidFill>
                  <a:srgbClr val="0000FF"/>
                </a:solidFill>
              </a:rPr>
              <a:t>导引型传输媒体：</a:t>
            </a:r>
            <a:r>
              <a:rPr lang="zh-CN" altLang="en-US" dirty="0"/>
              <a:t>电磁波被导引沿着固体媒体（铜线或光纤）传播。</a:t>
            </a:r>
          </a:p>
          <a:p>
            <a:pPr lvl="1"/>
            <a:r>
              <a:rPr lang="zh-CN" altLang="en-US" dirty="0">
                <a:solidFill>
                  <a:srgbClr val="0000FF"/>
                </a:solidFill>
              </a:rPr>
              <a:t>非导引型传输媒体：</a:t>
            </a:r>
            <a:r>
              <a:rPr lang="zh-CN" altLang="en-US" dirty="0"/>
              <a:t>指自由空间。非导引型传输媒体中电磁波的传输常称为</a:t>
            </a:r>
            <a:r>
              <a:rPr lang="zh-CN" altLang="en-US" dirty="0">
                <a:solidFill>
                  <a:srgbClr val="C00000"/>
                </a:solidFill>
              </a:rPr>
              <a:t>无线传输。</a:t>
            </a:r>
          </a:p>
          <a:p>
            <a:endParaRPr lang="zh-CN" altLang="en-US"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solidFill>
                  <a:srgbClr val="FFFF00"/>
                </a:solidFill>
              </a:rPr>
              <a:t>2.3</a:t>
            </a:r>
            <a:r>
              <a:rPr lang="en-US" altLang="zh-CN" dirty="0"/>
              <a:t>  </a:t>
            </a:r>
            <a:r>
              <a:rPr lang="zh-CN" altLang="en-US" dirty="0"/>
              <a:t>物理层下面的传输媒体</a:t>
            </a:r>
          </a:p>
        </p:txBody>
      </p:sp>
      <p:sp>
        <p:nvSpPr>
          <p:cNvPr id="14" name="Rectangle 8"/>
          <p:cNvSpPr>
            <a:spLocks noChangeArrowheads="1"/>
          </p:cNvSpPr>
          <p:nvPr/>
        </p:nvSpPr>
        <p:spPr bwMode="auto">
          <a:xfrm>
            <a:off x="699881" y="1036010"/>
            <a:ext cx="7501556" cy="4069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ts val="2700"/>
              </a:lnSpc>
              <a:buClr>
                <a:srgbClr val="0070C0"/>
              </a:buClr>
            </a:pPr>
            <a:r>
              <a:rPr lang="zh-CN" altLang="en-US" b="1" dirty="0">
                <a:latin typeface="微软雅黑" panose="020B0503020204020204" pitchFamily="34" charset="-122"/>
                <a:ea typeface="微软雅黑" panose="020B0503020204020204" pitchFamily="34" charset="-122"/>
              </a:rPr>
              <a:t>电信领域使用的电磁波的</a:t>
            </a:r>
            <a:r>
              <a:rPr lang="zh-CN" altLang="en-US" b="1" dirty="0">
                <a:solidFill>
                  <a:srgbClr val="C00000"/>
                </a:solidFill>
                <a:latin typeface="微软雅黑" panose="020B0503020204020204" pitchFamily="34" charset="-122"/>
                <a:ea typeface="微软雅黑" panose="020B0503020204020204" pitchFamily="34" charset="-122"/>
              </a:rPr>
              <a:t>频谱：</a:t>
            </a:r>
          </a:p>
        </p:txBody>
      </p:sp>
      <p:grpSp>
        <p:nvGrpSpPr>
          <p:cNvPr id="3" name="组合 2"/>
          <p:cNvGrpSpPr/>
          <p:nvPr/>
        </p:nvGrpSpPr>
        <p:grpSpPr>
          <a:xfrm>
            <a:off x="708590" y="1493557"/>
            <a:ext cx="7441419" cy="2975697"/>
            <a:chOff x="708590" y="1493557"/>
            <a:chExt cx="7441419" cy="2975697"/>
          </a:xfrm>
        </p:grpSpPr>
        <p:sp>
          <p:nvSpPr>
            <p:cNvPr id="5" name="矩形 4"/>
            <p:cNvSpPr/>
            <p:nvPr/>
          </p:nvSpPr>
          <p:spPr>
            <a:xfrm>
              <a:off x="1470699" y="2763196"/>
              <a:ext cx="2096586" cy="1414739"/>
            </a:xfrm>
            <a:prstGeom prst="rect">
              <a:avLst/>
            </a:prstGeom>
            <a:solidFill>
              <a:srgbClr val="99F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3538069" y="2763197"/>
              <a:ext cx="1558987" cy="1414738"/>
            </a:xfrm>
            <a:prstGeom prst="rect">
              <a:avLst/>
            </a:prstGeom>
            <a:solidFill>
              <a:srgbClr val="B1D8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5099220" y="2756523"/>
              <a:ext cx="1546580" cy="1439550"/>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7164288" y="2741893"/>
              <a:ext cx="526774" cy="1446406"/>
            </a:xfrm>
            <a:prstGeom prst="rect">
              <a:avLst/>
            </a:prstGeom>
            <a:solidFill>
              <a:srgbClr val="FFC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5580112" y="1773018"/>
              <a:ext cx="1666036" cy="304295"/>
            </a:xfrm>
            <a:prstGeom prst="rect">
              <a:avLst/>
            </a:prstGeom>
            <a:solidFill>
              <a:srgbClr val="00F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5292081" y="1773018"/>
              <a:ext cx="334414" cy="304295"/>
            </a:xfrm>
            <a:prstGeom prst="rect">
              <a:avLst/>
            </a:prstGeom>
            <a:solidFill>
              <a:srgbClr val="FFC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4283968" y="1773018"/>
              <a:ext cx="921671" cy="304295"/>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3424821" y="1773018"/>
              <a:ext cx="921671" cy="304295"/>
            </a:xfrm>
            <a:prstGeom prst="rect">
              <a:avLst/>
            </a:prstGeom>
            <a:solidFill>
              <a:srgbClr val="B1D8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2524992" y="1770964"/>
              <a:ext cx="896585" cy="304295"/>
            </a:xfrm>
            <a:prstGeom prst="rect">
              <a:avLst/>
            </a:prstGeom>
            <a:solidFill>
              <a:srgbClr val="99F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Line 6"/>
            <p:cNvSpPr>
              <a:spLocks noChangeShapeType="1"/>
            </p:cNvSpPr>
            <p:nvPr/>
          </p:nvSpPr>
          <p:spPr bwMode="auto">
            <a:xfrm>
              <a:off x="5615267" y="2079146"/>
              <a:ext cx="2077198" cy="684050"/>
            </a:xfrm>
            <a:prstGeom prst="line">
              <a:avLst/>
            </a:prstGeom>
            <a:noFill/>
            <a:ln w="28575" cap="rnd">
              <a:solidFill>
                <a:schemeClr val="tx1"/>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FF"/>
                </a:solidFill>
                <a:latin typeface="微软雅黑" panose="020B0503020204020204" pitchFamily="34" charset="-122"/>
                <a:ea typeface="微软雅黑" panose="020B0503020204020204" pitchFamily="34" charset="-122"/>
              </a:endParaRPr>
            </a:p>
          </p:txBody>
        </p:sp>
        <p:sp>
          <p:nvSpPr>
            <p:cNvPr id="17" name="Rectangle 7"/>
            <p:cNvSpPr>
              <a:spLocks noChangeArrowheads="1"/>
            </p:cNvSpPr>
            <p:nvPr/>
          </p:nvSpPr>
          <p:spPr bwMode="auto">
            <a:xfrm>
              <a:off x="7108604" y="2507973"/>
              <a:ext cx="320001" cy="19433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FF"/>
                </a:solidFill>
                <a:latin typeface="微软雅黑" panose="020B0503020204020204" pitchFamily="34" charset="-122"/>
                <a:ea typeface="微软雅黑" panose="020B0503020204020204" pitchFamily="34" charset="-122"/>
              </a:endParaRPr>
            </a:p>
          </p:txBody>
        </p:sp>
        <p:sp>
          <p:nvSpPr>
            <p:cNvPr id="18" name="Line 8"/>
            <p:cNvSpPr>
              <a:spLocks noChangeShapeType="1"/>
            </p:cNvSpPr>
            <p:nvPr/>
          </p:nvSpPr>
          <p:spPr bwMode="auto">
            <a:xfrm flipV="1">
              <a:off x="1470698" y="2079146"/>
              <a:ext cx="1035792" cy="684050"/>
            </a:xfrm>
            <a:prstGeom prst="line">
              <a:avLst/>
            </a:prstGeom>
            <a:noFill/>
            <a:ln w="28575" cap="rnd">
              <a:solidFill>
                <a:schemeClr val="tx1"/>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FF"/>
                </a:solidFill>
                <a:latin typeface="微软雅黑" panose="020B0503020204020204" pitchFamily="34" charset="-122"/>
                <a:ea typeface="微软雅黑" panose="020B0503020204020204" pitchFamily="34" charset="-122"/>
              </a:endParaRPr>
            </a:p>
          </p:txBody>
        </p:sp>
        <p:sp>
          <p:nvSpPr>
            <p:cNvPr id="19" name="Rectangle 9"/>
            <p:cNvSpPr>
              <a:spLocks noChangeArrowheads="1"/>
            </p:cNvSpPr>
            <p:nvPr/>
          </p:nvSpPr>
          <p:spPr bwMode="auto">
            <a:xfrm>
              <a:off x="1382275" y="2507972"/>
              <a:ext cx="286317" cy="178786"/>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FF"/>
                </a:solidFill>
                <a:latin typeface="微软雅黑" panose="020B0503020204020204" pitchFamily="34" charset="-122"/>
                <a:ea typeface="微软雅黑" panose="020B0503020204020204" pitchFamily="34" charset="-122"/>
              </a:endParaRPr>
            </a:p>
          </p:txBody>
        </p:sp>
        <p:sp>
          <p:nvSpPr>
            <p:cNvPr id="20" name="Line 10"/>
            <p:cNvSpPr>
              <a:spLocks noChangeShapeType="1"/>
            </p:cNvSpPr>
            <p:nvPr/>
          </p:nvSpPr>
          <p:spPr bwMode="auto">
            <a:xfrm>
              <a:off x="2505084" y="2747649"/>
              <a:ext cx="0" cy="1430286"/>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FF"/>
                </a:solidFill>
                <a:latin typeface="微软雅黑" panose="020B0503020204020204" pitchFamily="34" charset="-122"/>
                <a:ea typeface="微软雅黑" panose="020B0503020204020204" pitchFamily="34" charset="-122"/>
              </a:endParaRPr>
            </a:p>
          </p:txBody>
        </p:sp>
        <p:sp>
          <p:nvSpPr>
            <p:cNvPr id="21" name="Line 12"/>
            <p:cNvSpPr>
              <a:spLocks noChangeShapeType="1"/>
            </p:cNvSpPr>
            <p:nvPr/>
          </p:nvSpPr>
          <p:spPr bwMode="auto">
            <a:xfrm>
              <a:off x="1992803" y="2750240"/>
              <a:ext cx="0" cy="1430286"/>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FF"/>
                </a:solidFill>
                <a:latin typeface="微软雅黑" panose="020B0503020204020204" pitchFamily="34" charset="-122"/>
                <a:ea typeface="微软雅黑" panose="020B0503020204020204" pitchFamily="34" charset="-122"/>
              </a:endParaRPr>
            </a:p>
          </p:txBody>
        </p:sp>
        <p:sp>
          <p:nvSpPr>
            <p:cNvPr id="22" name="Line 15"/>
            <p:cNvSpPr>
              <a:spLocks noChangeShapeType="1"/>
            </p:cNvSpPr>
            <p:nvPr/>
          </p:nvSpPr>
          <p:spPr bwMode="auto">
            <a:xfrm>
              <a:off x="3025788" y="2752831"/>
              <a:ext cx="0" cy="1430286"/>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FF"/>
                </a:solidFill>
                <a:latin typeface="微软雅黑" panose="020B0503020204020204" pitchFamily="34" charset="-122"/>
                <a:ea typeface="微软雅黑" panose="020B0503020204020204" pitchFamily="34" charset="-122"/>
              </a:endParaRPr>
            </a:p>
          </p:txBody>
        </p:sp>
        <p:sp>
          <p:nvSpPr>
            <p:cNvPr id="24" name="Line 19"/>
            <p:cNvSpPr>
              <a:spLocks noChangeShapeType="1"/>
            </p:cNvSpPr>
            <p:nvPr/>
          </p:nvSpPr>
          <p:spPr bwMode="auto">
            <a:xfrm>
              <a:off x="4579474" y="2752831"/>
              <a:ext cx="0" cy="1430286"/>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FF"/>
                </a:solidFill>
                <a:latin typeface="微软雅黑" panose="020B0503020204020204" pitchFamily="34" charset="-122"/>
                <a:ea typeface="微软雅黑" panose="020B0503020204020204" pitchFamily="34" charset="-122"/>
              </a:endParaRPr>
            </a:p>
          </p:txBody>
        </p:sp>
        <p:sp>
          <p:nvSpPr>
            <p:cNvPr id="25" name="Line 21"/>
            <p:cNvSpPr>
              <a:spLocks noChangeShapeType="1"/>
            </p:cNvSpPr>
            <p:nvPr/>
          </p:nvSpPr>
          <p:spPr bwMode="auto">
            <a:xfrm>
              <a:off x="1463679" y="1768213"/>
              <a:ext cx="6669489" cy="0"/>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FF"/>
                </a:solidFill>
                <a:latin typeface="微软雅黑" panose="020B0503020204020204" pitchFamily="34" charset="-122"/>
                <a:ea typeface="微软雅黑" panose="020B0503020204020204" pitchFamily="34" charset="-122"/>
              </a:endParaRPr>
            </a:p>
          </p:txBody>
        </p:sp>
        <p:sp>
          <p:nvSpPr>
            <p:cNvPr id="26" name="Line 22"/>
            <p:cNvSpPr>
              <a:spLocks noChangeShapeType="1"/>
            </p:cNvSpPr>
            <p:nvPr/>
          </p:nvSpPr>
          <p:spPr bwMode="auto">
            <a:xfrm>
              <a:off x="1480520" y="2079146"/>
              <a:ext cx="6669489" cy="0"/>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FF"/>
                </a:solidFill>
                <a:latin typeface="微软雅黑" panose="020B0503020204020204" pitchFamily="34" charset="-122"/>
                <a:ea typeface="微软雅黑" panose="020B0503020204020204" pitchFamily="34" charset="-122"/>
              </a:endParaRPr>
            </a:p>
          </p:txBody>
        </p:sp>
        <p:sp>
          <p:nvSpPr>
            <p:cNvPr id="27" name="Line 23"/>
            <p:cNvSpPr>
              <a:spLocks noChangeShapeType="1"/>
            </p:cNvSpPr>
            <p:nvPr/>
          </p:nvSpPr>
          <p:spPr bwMode="auto">
            <a:xfrm>
              <a:off x="1460871" y="1768213"/>
              <a:ext cx="0" cy="497491"/>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FF"/>
                </a:solidFill>
                <a:latin typeface="微软雅黑" panose="020B0503020204020204" pitchFamily="34" charset="-122"/>
                <a:ea typeface="微软雅黑" panose="020B0503020204020204" pitchFamily="34" charset="-122"/>
              </a:endParaRPr>
            </a:p>
          </p:txBody>
        </p:sp>
        <p:sp>
          <p:nvSpPr>
            <p:cNvPr id="28" name="Line 24"/>
            <p:cNvSpPr>
              <a:spLocks noChangeShapeType="1"/>
            </p:cNvSpPr>
            <p:nvPr/>
          </p:nvSpPr>
          <p:spPr bwMode="auto">
            <a:xfrm>
              <a:off x="3414560" y="1772099"/>
              <a:ext cx="0" cy="307045"/>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FF"/>
                </a:solidFill>
                <a:latin typeface="微软雅黑" panose="020B0503020204020204" pitchFamily="34" charset="-122"/>
                <a:ea typeface="微软雅黑" panose="020B0503020204020204" pitchFamily="34" charset="-122"/>
              </a:endParaRPr>
            </a:p>
          </p:txBody>
        </p:sp>
        <p:sp>
          <p:nvSpPr>
            <p:cNvPr id="29" name="Line 25"/>
            <p:cNvSpPr>
              <a:spLocks noChangeShapeType="1"/>
            </p:cNvSpPr>
            <p:nvPr/>
          </p:nvSpPr>
          <p:spPr bwMode="auto">
            <a:xfrm>
              <a:off x="2513506" y="1781170"/>
              <a:ext cx="0" cy="313523"/>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FF"/>
                </a:solidFill>
                <a:latin typeface="微软雅黑" panose="020B0503020204020204" pitchFamily="34" charset="-122"/>
                <a:ea typeface="微软雅黑" panose="020B0503020204020204" pitchFamily="34" charset="-122"/>
              </a:endParaRPr>
            </a:p>
          </p:txBody>
        </p:sp>
        <p:sp>
          <p:nvSpPr>
            <p:cNvPr id="30" name="Line 26"/>
            <p:cNvSpPr>
              <a:spLocks noChangeShapeType="1"/>
            </p:cNvSpPr>
            <p:nvPr/>
          </p:nvSpPr>
          <p:spPr bwMode="auto">
            <a:xfrm>
              <a:off x="5292459" y="1768213"/>
              <a:ext cx="0" cy="310932"/>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FF"/>
                </a:solidFill>
                <a:latin typeface="微软雅黑" panose="020B0503020204020204" pitchFamily="34" charset="-122"/>
                <a:ea typeface="微软雅黑" panose="020B0503020204020204" pitchFamily="34" charset="-122"/>
              </a:endParaRPr>
            </a:p>
          </p:txBody>
        </p:sp>
        <p:sp>
          <p:nvSpPr>
            <p:cNvPr id="31" name="Line 27"/>
            <p:cNvSpPr>
              <a:spLocks noChangeShapeType="1"/>
            </p:cNvSpPr>
            <p:nvPr/>
          </p:nvSpPr>
          <p:spPr bwMode="auto">
            <a:xfrm>
              <a:off x="7246148" y="1775987"/>
              <a:ext cx="0" cy="299272"/>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FF"/>
                </a:solidFill>
                <a:latin typeface="微软雅黑" panose="020B0503020204020204" pitchFamily="34" charset="-122"/>
                <a:ea typeface="微软雅黑" panose="020B0503020204020204" pitchFamily="34" charset="-122"/>
              </a:endParaRPr>
            </a:p>
          </p:txBody>
        </p:sp>
        <p:sp>
          <p:nvSpPr>
            <p:cNvPr id="32" name="Line 28"/>
            <p:cNvSpPr>
              <a:spLocks noChangeShapeType="1"/>
            </p:cNvSpPr>
            <p:nvPr/>
          </p:nvSpPr>
          <p:spPr bwMode="auto">
            <a:xfrm flipV="1">
              <a:off x="1466486" y="2752831"/>
              <a:ext cx="6232997" cy="3886"/>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FF"/>
                </a:solidFill>
                <a:latin typeface="微软雅黑" panose="020B0503020204020204" pitchFamily="34" charset="-122"/>
                <a:ea typeface="微软雅黑" panose="020B0503020204020204" pitchFamily="34" charset="-122"/>
              </a:endParaRPr>
            </a:p>
          </p:txBody>
        </p:sp>
        <p:sp>
          <p:nvSpPr>
            <p:cNvPr id="33" name="Text Box 29"/>
            <p:cNvSpPr txBox="1">
              <a:spLocks noChangeArrowheads="1"/>
            </p:cNvSpPr>
            <p:nvPr/>
          </p:nvSpPr>
          <p:spPr bwMode="auto">
            <a:xfrm>
              <a:off x="2670699" y="1783760"/>
              <a:ext cx="640446" cy="2744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zh-CN" altLang="en-US" sz="1200" b="1" dirty="0">
                  <a:solidFill>
                    <a:srgbClr val="0000FF"/>
                  </a:solidFill>
                  <a:latin typeface="微软雅黑" panose="020B0503020204020204" pitchFamily="34" charset="-122"/>
                  <a:ea typeface="微软雅黑" panose="020B0503020204020204" pitchFamily="34" charset="-122"/>
                </a:rPr>
                <a:t>无线电</a:t>
              </a:r>
            </a:p>
          </p:txBody>
        </p:sp>
        <p:sp>
          <p:nvSpPr>
            <p:cNvPr id="34" name="Text Box 30"/>
            <p:cNvSpPr txBox="1">
              <a:spLocks noChangeArrowheads="1"/>
            </p:cNvSpPr>
            <p:nvPr/>
          </p:nvSpPr>
          <p:spPr bwMode="auto">
            <a:xfrm>
              <a:off x="3636820" y="1783760"/>
              <a:ext cx="487959" cy="2744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zh-CN" altLang="en-US" sz="1200" b="1" dirty="0">
                  <a:solidFill>
                    <a:srgbClr val="0000FF"/>
                  </a:solidFill>
                  <a:latin typeface="微软雅黑" panose="020B0503020204020204" pitchFamily="34" charset="-122"/>
                  <a:ea typeface="微软雅黑" panose="020B0503020204020204" pitchFamily="34" charset="-122"/>
                </a:rPr>
                <a:t>微波</a:t>
              </a:r>
            </a:p>
          </p:txBody>
        </p:sp>
        <p:sp>
          <p:nvSpPr>
            <p:cNvPr id="35" name="Line 31"/>
            <p:cNvSpPr>
              <a:spLocks noChangeShapeType="1"/>
            </p:cNvSpPr>
            <p:nvPr/>
          </p:nvSpPr>
          <p:spPr bwMode="auto">
            <a:xfrm>
              <a:off x="4346492" y="1768213"/>
              <a:ext cx="0" cy="310932"/>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FF"/>
                </a:solidFill>
                <a:latin typeface="微软雅黑" panose="020B0503020204020204" pitchFamily="34" charset="-122"/>
                <a:ea typeface="微软雅黑" panose="020B0503020204020204" pitchFamily="34" charset="-122"/>
              </a:endParaRPr>
            </a:p>
          </p:txBody>
        </p:sp>
        <p:sp>
          <p:nvSpPr>
            <p:cNvPr id="36" name="Line 32"/>
            <p:cNvSpPr>
              <a:spLocks noChangeShapeType="1"/>
            </p:cNvSpPr>
            <p:nvPr/>
          </p:nvSpPr>
          <p:spPr bwMode="auto">
            <a:xfrm>
              <a:off x="5205442" y="1768213"/>
              <a:ext cx="0" cy="310932"/>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FF"/>
                </a:solidFill>
                <a:latin typeface="微软雅黑" panose="020B0503020204020204" pitchFamily="34" charset="-122"/>
                <a:ea typeface="微软雅黑" panose="020B0503020204020204" pitchFamily="34" charset="-122"/>
              </a:endParaRPr>
            </a:p>
          </p:txBody>
        </p:sp>
        <p:sp>
          <p:nvSpPr>
            <p:cNvPr id="37" name="Text Box 33"/>
            <p:cNvSpPr txBox="1">
              <a:spLocks noChangeArrowheads="1"/>
            </p:cNvSpPr>
            <p:nvPr/>
          </p:nvSpPr>
          <p:spPr bwMode="auto">
            <a:xfrm>
              <a:off x="4458773" y="1783760"/>
              <a:ext cx="640446" cy="2744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zh-CN" altLang="en-US" sz="1200" b="1">
                  <a:solidFill>
                    <a:srgbClr val="0000FF"/>
                  </a:solidFill>
                  <a:latin typeface="微软雅黑" panose="020B0503020204020204" pitchFamily="34" charset="-122"/>
                  <a:ea typeface="微软雅黑" panose="020B0503020204020204" pitchFamily="34" charset="-122"/>
                </a:rPr>
                <a:t>红外线</a:t>
              </a:r>
            </a:p>
          </p:txBody>
        </p:sp>
        <p:sp>
          <p:nvSpPr>
            <p:cNvPr id="38" name="Text Box 34"/>
            <p:cNvSpPr txBox="1">
              <a:spLocks noChangeArrowheads="1"/>
            </p:cNvSpPr>
            <p:nvPr/>
          </p:nvSpPr>
          <p:spPr bwMode="auto">
            <a:xfrm>
              <a:off x="4694563" y="2181573"/>
              <a:ext cx="640446" cy="2744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zh-CN" altLang="en-US" sz="1200" b="1">
                  <a:solidFill>
                    <a:srgbClr val="0000FF"/>
                  </a:solidFill>
                  <a:latin typeface="微软雅黑" panose="020B0503020204020204" pitchFamily="34" charset="-122"/>
                  <a:ea typeface="微软雅黑" panose="020B0503020204020204" pitchFamily="34" charset="-122"/>
                </a:rPr>
                <a:t>可见光</a:t>
              </a:r>
            </a:p>
          </p:txBody>
        </p:sp>
        <p:sp>
          <p:nvSpPr>
            <p:cNvPr id="39" name="Text Box 35"/>
            <p:cNvSpPr txBox="1">
              <a:spLocks noChangeArrowheads="1"/>
            </p:cNvSpPr>
            <p:nvPr/>
          </p:nvSpPr>
          <p:spPr bwMode="auto">
            <a:xfrm>
              <a:off x="5314153" y="2181573"/>
              <a:ext cx="640446" cy="2744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zh-CN" altLang="en-US" sz="1200" b="1" dirty="0">
                  <a:solidFill>
                    <a:srgbClr val="0000FF"/>
                  </a:solidFill>
                  <a:latin typeface="微软雅黑" panose="020B0503020204020204" pitchFamily="34" charset="-122"/>
                  <a:ea typeface="微软雅黑" panose="020B0503020204020204" pitchFamily="34" charset="-122"/>
                </a:rPr>
                <a:t>紫外线</a:t>
              </a:r>
            </a:p>
          </p:txBody>
        </p:sp>
        <p:sp>
          <p:nvSpPr>
            <p:cNvPr id="40" name="Line 36"/>
            <p:cNvSpPr>
              <a:spLocks noChangeShapeType="1"/>
            </p:cNvSpPr>
            <p:nvPr/>
          </p:nvSpPr>
          <p:spPr bwMode="auto">
            <a:xfrm>
              <a:off x="5626495" y="1768213"/>
              <a:ext cx="0" cy="31481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FF"/>
                </a:solidFill>
                <a:latin typeface="微软雅黑" panose="020B0503020204020204" pitchFamily="34" charset="-122"/>
                <a:ea typeface="微软雅黑" panose="020B0503020204020204" pitchFamily="34" charset="-122"/>
              </a:endParaRPr>
            </a:p>
          </p:txBody>
        </p:sp>
        <p:sp>
          <p:nvSpPr>
            <p:cNvPr id="41" name="Text Box 37"/>
            <p:cNvSpPr txBox="1">
              <a:spLocks noChangeArrowheads="1"/>
            </p:cNvSpPr>
            <p:nvPr/>
          </p:nvSpPr>
          <p:spPr bwMode="auto">
            <a:xfrm>
              <a:off x="6030706" y="1783760"/>
              <a:ext cx="594382" cy="2744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200" b="1">
                  <a:solidFill>
                    <a:srgbClr val="0000FF"/>
                  </a:solidFill>
                  <a:latin typeface="微软雅黑" panose="020B0503020204020204" pitchFamily="34" charset="-122"/>
                  <a:ea typeface="微软雅黑" panose="020B0503020204020204" pitchFamily="34" charset="-122"/>
                </a:rPr>
                <a:t>X</a:t>
              </a:r>
              <a:r>
                <a:rPr kumimoji="1" lang="zh-CN" altLang="en-US" sz="1200" b="1">
                  <a:solidFill>
                    <a:srgbClr val="0000FF"/>
                  </a:solidFill>
                  <a:latin typeface="微软雅黑" panose="020B0503020204020204" pitchFamily="34" charset="-122"/>
                  <a:ea typeface="微软雅黑" panose="020B0503020204020204" pitchFamily="34" charset="-122"/>
                </a:rPr>
                <a:t>射线</a:t>
              </a:r>
            </a:p>
          </p:txBody>
        </p:sp>
        <p:sp>
          <p:nvSpPr>
            <p:cNvPr id="42" name="Text Box 38"/>
            <p:cNvSpPr txBox="1">
              <a:spLocks noChangeArrowheads="1"/>
            </p:cNvSpPr>
            <p:nvPr/>
          </p:nvSpPr>
          <p:spPr bwMode="auto">
            <a:xfrm>
              <a:off x="7378079" y="1757849"/>
              <a:ext cx="246521" cy="2744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200" b="1">
                  <a:solidFill>
                    <a:srgbClr val="0000FF"/>
                  </a:solidFill>
                  <a:latin typeface="微软雅黑" panose="020B0503020204020204" pitchFamily="34" charset="-122"/>
                  <a:ea typeface="微软雅黑" panose="020B0503020204020204" pitchFamily="34" charset="-122"/>
                  <a:sym typeface="Symbol" panose="05050102010706020507" pitchFamily="18" charset="2"/>
                </a:rPr>
                <a:t></a:t>
              </a:r>
            </a:p>
          </p:txBody>
        </p:sp>
        <p:sp>
          <p:nvSpPr>
            <p:cNvPr id="43" name="Text Box 39"/>
            <p:cNvSpPr txBox="1">
              <a:spLocks noChangeArrowheads="1"/>
            </p:cNvSpPr>
            <p:nvPr/>
          </p:nvSpPr>
          <p:spPr bwMode="auto">
            <a:xfrm>
              <a:off x="7510008" y="1783760"/>
              <a:ext cx="487959" cy="2744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zh-CN" altLang="en-US" sz="1200" b="1">
                  <a:solidFill>
                    <a:srgbClr val="0000FF"/>
                  </a:solidFill>
                  <a:latin typeface="微软雅黑" panose="020B0503020204020204" pitchFamily="34" charset="-122"/>
                  <a:ea typeface="微软雅黑" panose="020B0503020204020204" pitchFamily="34" charset="-122"/>
                </a:rPr>
                <a:t>射线</a:t>
              </a:r>
            </a:p>
          </p:txBody>
        </p:sp>
        <p:sp>
          <p:nvSpPr>
            <p:cNvPr id="44" name="Line 41"/>
            <p:cNvSpPr>
              <a:spLocks noChangeShapeType="1"/>
            </p:cNvSpPr>
            <p:nvPr/>
          </p:nvSpPr>
          <p:spPr bwMode="auto">
            <a:xfrm>
              <a:off x="1466485" y="3011941"/>
              <a:ext cx="1195792" cy="0"/>
            </a:xfrm>
            <a:prstGeom prst="line">
              <a:avLst/>
            </a:prstGeom>
            <a:noFill/>
            <a:ln w="12700">
              <a:solidFill>
                <a:schemeClr val="tx1"/>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FF"/>
                </a:solidFill>
                <a:latin typeface="微软雅黑" panose="020B0503020204020204" pitchFamily="34" charset="-122"/>
                <a:ea typeface="微软雅黑" panose="020B0503020204020204" pitchFamily="34" charset="-122"/>
              </a:endParaRPr>
            </a:p>
          </p:txBody>
        </p:sp>
        <p:sp>
          <p:nvSpPr>
            <p:cNvPr id="46" name="Line 45"/>
            <p:cNvSpPr>
              <a:spLocks noChangeShapeType="1"/>
            </p:cNvSpPr>
            <p:nvPr/>
          </p:nvSpPr>
          <p:spPr bwMode="auto">
            <a:xfrm>
              <a:off x="3874912" y="3036556"/>
              <a:ext cx="1010529" cy="0"/>
            </a:xfrm>
            <a:prstGeom prst="line">
              <a:avLst/>
            </a:prstGeom>
            <a:noFill/>
            <a:ln w="12700">
              <a:solidFill>
                <a:schemeClr val="tx1"/>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FF"/>
                </a:solidFill>
                <a:latin typeface="微软雅黑" panose="020B0503020204020204" pitchFamily="34" charset="-122"/>
                <a:ea typeface="微软雅黑" panose="020B0503020204020204" pitchFamily="34" charset="-122"/>
              </a:endParaRPr>
            </a:p>
          </p:txBody>
        </p:sp>
        <p:sp>
          <p:nvSpPr>
            <p:cNvPr id="47" name="Line 47"/>
            <p:cNvSpPr>
              <a:spLocks noChangeShapeType="1"/>
            </p:cNvSpPr>
            <p:nvPr/>
          </p:nvSpPr>
          <p:spPr bwMode="auto">
            <a:xfrm>
              <a:off x="4200528" y="3385059"/>
              <a:ext cx="830880" cy="0"/>
            </a:xfrm>
            <a:prstGeom prst="line">
              <a:avLst/>
            </a:prstGeom>
            <a:noFill/>
            <a:ln w="12700">
              <a:solidFill>
                <a:schemeClr val="tx1"/>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FF"/>
                </a:solidFill>
                <a:latin typeface="微软雅黑" panose="020B0503020204020204" pitchFamily="34" charset="-122"/>
                <a:ea typeface="微软雅黑" panose="020B0503020204020204" pitchFamily="34" charset="-122"/>
              </a:endParaRPr>
            </a:p>
          </p:txBody>
        </p:sp>
        <p:sp>
          <p:nvSpPr>
            <p:cNvPr id="48" name="Line 51"/>
            <p:cNvSpPr>
              <a:spLocks noChangeShapeType="1"/>
            </p:cNvSpPr>
            <p:nvPr/>
          </p:nvSpPr>
          <p:spPr bwMode="auto">
            <a:xfrm>
              <a:off x="3369648" y="3820364"/>
              <a:ext cx="381755" cy="0"/>
            </a:xfrm>
            <a:prstGeom prst="line">
              <a:avLst/>
            </a:prstGeom>
            <a:noFill/>
            <a:ln w="12700">
              <a:solidFill>
                <a:schemeClr val="tx1"/>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FF"/>
                </a:solidFill>
                <a:latin typeface="微软雅黑" panose="020B0503020204020204" pitchFamily="34" charset="-122"/>
                <a:ea typeface="微软雅黑" panose="020B0503020204020204" pitchFamily="34" charset="-122"/>
              </a:endParaRPr>
            </a:p>
          </p:txBody>
        </p:sp>
        <p:sp>
          <p:nvSpPr>
            <p:cNvPr id="49" name="Text Box 52"/>
            <p:cNvSpPr txBox="1">
              <a:spLocks noChangeArrowheads="1"/>
            </p:cNvSpPr>
            <p:nvPr/>
          </p:nvSpPr>
          <p:spPr bwMode="auto">
            <a:xfrm>
              <a:off x="6659479" y="2776151"/>
              <a:ext cx="487959" cy="2744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zh-CN" altLang="en-US" sz="1200" b="1">
                  <a:solidFill>
                    <a:srgbClr val="0000FF"/>
                  </a:solidFill>
                  <a:latin typeface="微软雅黑" panose="020B0503020204020204" pitchFamily="34" charset="-122"/>
                  <a:ea typeface="微软雅黑" panose="020B0503020204020204" pitchFamily="34" charset="-122"/>
                </a:rPr>
                <a:t>光纤</a:t>
              </a:r>
            </a:p>
          </p:txBody>
        </p:sp>
        <p:sp>
          <p:nvSpPr>
            <p:cNvPr id="50" name="Line 53"/>
            <p:cNvSpPr>
              <a:spLocks noChangeShapeType="1"/>
            </p:cNvSpPr>
            <p:nvPr/>
          </p:nvSpPr>
          <p:spPr bwMode="auto">
            <a:xfrm>
              <a:off x="6637024" y="3046920"/>
              <a:ext cx="527721" cy="0"/>
            </a:xfrm>
            <a:prstGeom prst="line">
              <a:avLst/>
            </a:prstGeom>
            <a:noFill/>
            <a:ln w="9525">
              <a:solidFill>
                <a:schemeClr val="tx1"/>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FF"/>
                </a:solidFill>
                <a:latin typeface="微软雅黑" panose="020B0503020204020204" pitchFamily="34" charset="-122"/>
                <a:ea typeface="微软雅黑" panose="020B0503020204020204" pitchFamily="34" charset="-122"/>
              </a:endParaRPr>
            </a:p>
          </p:txBody>
        </p:sp>
        <p:sp>
          <p:nvSpPr>
            <p:cNvPr id="51" name="Line 55"/>
            <p:cNvSpPr>
              <a:spLocks noChangeShapeType="1"/>
            </p:cNvSpPr>
            <p:nvPr/>
          </p:nvSpPr>
          <p:spPr bwMode="auto">
            <a:xfrm flipV="1">
              <a:off x="5099220" y="1892586"/>
              <a:ext cx="156748" cy="310932"/>
            </a:xfrm>
            <a:prstGeom prst="line">
              <a:avLst/>
            </a:prstGeom>
            <a:noFill/>
            <a:ln w="9525">
              <a:solidFill>
                <a:schemeClr val="tx1"/>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FF"/>
                </a:solidFill>
                <a:latin typeface="微软雅黑" panose="020B0503020204020204" pitchFamily="34" charset="-122"/>
                <a:ea typeface="微软雅黑" panose="020B0503020204020204" pitchFamily="34" charset="-122"/>
              </a:endParaRPr>
            </a:p>
          </p:txBody>
        </p:sp>
        <p:sp>
          <p:nvSpPr>
            <p:cNvPr id="52" name="Line 56"/>
            <p:cNvSpPr>
              <a:spLocks noChangeShapeType="1"/>
            </p:cNvSpPr>
            <p:nvPr/>
          </p:nvSpPr>
          <p:spPr bwMode="auto">
            <a:xfrm flipH="1" flipV="1">
              <a:off x="5469301" y="1892586"/>
              <a:ext cx="72982" cy="310931"/>
            </a:xfrm>
            <a:prstGeom prst="line">
              <a:avLst/>
            </a:prstGeom>
            <a:noFill/>
            <a:ln w="12700">
              <a:solidFill>
                <a:schemeClr val="tx1"/>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FF"/>
                </a:solidFill>
                <a:latin typeface="微软雅黑" panose="020B0503020204020204" pitchFamily="34" charset="-122"/>
                <a:ea typeface="微软雅黑" panose="020B0503020204020204" pitchFamily="34" charset="-122"/>
              </a:endParaRPr>
            </a:p>
          </p:txBody>
        </p:sp>
        <p:sp>
          <p:nvSpPr>
            <p:cNvPr id="53" name="Line 57"/>
            <p:cNvSpPr>
              <a:spLocks noChangeShapeType="1"/>
            </p:cNvSpPr>
            <p:nvPr/>
          </p:nvSpPr>
          <p:spPr bwMode="auto">
            <a:xfrm>
              <a:off x="1584381" y="3882550"/>
              <a:ext cx="606317" cy="0"/>
            </a:xfrm>
            <a:prstGeom prst="line">
              <a:avLst/>
            </a:prstGeom>
            <a:noFill/>
            <a:ln w="12700">
              <a:solidFill>
                <a:schemeClr val="tx1"/>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FF"/>
                </a:solidFill>
                <a:latin typeface="微软雅黑" panose="020B0503020204020204" pitchFamily="34" charset="-122"/>
                <a:ea typeface="微软雅黑" panose="020B0503020204020204" pitchFamily="34" charset="-122"/>
              </a:endParaRPr>
            </a:p>
          </p:txBody>
        </p:sp>
        <p:sp>
          <p:nvSpPr>
            <p:cNvPr id="54" name="Line 58"/>
            <p:cNvSpPr>
              <a:spLocks noChangeShapeType="1"/>
            </p:cNvSpPr>
            <p:nvPr/>
          </p:nvSpPr>
          <p:spPr bwMode="auto">
            <a:xfrm>
              <a:off x="2325435" y="3882550"/>
              <a:ext cx="404211" cy="0"/>
            </a:xfrm>
            <a:prstGeom prst="line">
              <a:avLst/>
            </a:prstGeom>
            <a:noFill/>
            <a:ln w="12700">
              <a:solidFill>
                <a:schemeClr val="tx1"/>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FF"/>
                </a:solidFill>
                <a:latin typeface="微软雅黑" panose="020B0503020204020204" pitchFamily="34" charset="-122"/>
                <a:ea typeface="微软雅黑" panose="020B0503020204020204" pitchFamily="34" charset="-122"/>
              </a:endParaRPr>
            </a:p>
          </p:txBody>
        </p:sp>
        <p:sp>
          <p:nvSpPr>
            <p:cNvPr id="55" name="Line 59"/>
            <p:cNvSpPr>
              <a:spLocks noChangeShapeType="1"/>
            </p:cNvSpPr>
            <p:nvPr/>
          </p:nvSpPr>
          <p:spPr bwMode="auto">
            <a:xfrm>
              <a:off x="3403333" y="4131296"/>
              <a:ext cx="662458" cy="0"/>
            </a:xfrm>
            <a:prstGeom prst="line">
              <a:avLst/>
            </a:prstGeom>
            <a:noFill/>
            <a:ln w="12700">
              <a:solidFill>
                <a:schemeClr val="tx1"/>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FF"/>
                </a:solidFill>
                <a:latin typeface="微软雅黑" panose="020B0503020204020204" pitchFamily="34" charset="-122"/>
                <a:ea typeface="微软雅黑" panose="020B0503020204020204" pitchFamily="34" charset="-122"/>
              </a:endParaRPr>
            </a:p>
          </p:txBody>
        </p:sp>
        <p:sp>
          <p:nvSpPr>
            <p:cNvPr id="56" name="Line 60"/>
            <p:cNvSpPr>
              <a:spLocks noChangeShapeType="1"/>
            </p:cNvSpPr>
            <p:nvPr/>
          </p:nvSpPr>
          <p:spPr bwMode="auto">
            <a:xfrm>
              <a:off x="1462276" y="4187004"/>
              <a:ext cx="6241417" cy="0"/>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FF"/>
                </a:solidFill>
                <a:latin typeface="微软雅黑" panose="020B0503020204020204" pitchFamily="34" charset="-122"/>
                <a:ea typeface="微软雅黑" panose="020B0503020204020204" pitchFamily="34" charset="-122"/>
              </a:endParaRPr>
            </a:p>
          </p:txBody>
        </p:sp>
        <p:sp>
          <p:nvSpPr>
            <p:cNvPr id="57" name="Line 61"/>
            <p:cNvSpPr>
              <a:spLocks noChangeShapeType="1"/>
            </p:cNvSpPr>
            <p:nvPr/>
          </p:nvSpPr>
          <p:spPr bwMode="auto">
            <a:xfrm>
              <a:off x="1472100" y="2756717"/>
              <a:ext cx="0" cy="1430286"/>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FF"/>
                </a:solidFill>
                <a:latin typeface="微软雅黑" panose="020B0503020204020204" pitchFamily="34" charset="-122"/>
                <a:ea typeface="微软雅黑" panose="020B0503020204020204" pitchFamily="34" charset="-122"/>
              </a:endParaRPr>
            </a:p>
          </p:txBody>
        </p:sp>
        <p:sp>
          <p:nvSpPr>
            <p:cNvPr id="58" name="Line 62"/>
            <p:cNvSpPr>
              <a:spLocks noChangeShapeType="1"/>
            </p:cNvSpPr>
            <p:nvPr/>
          </p:nvSpPr>
          <p:spPr bwMode="auto">
            <a:xfrm>
              <a:off x="4062983" y="2751535"/>
              <a:ext cx="0" cy="1430286"/>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FF"/>
                </a:solidFill>
                <a:latin typeface="微软雅黑" panose="020B0503020204020204" pitchFamily="34" charset="-122"/>
                <a:ea typeface="微软雅黑" panose="020B0503020204020204" pitchFamily="34" charset="-122"/>
              </a:endParaRPr>
            </a:p>
          </p:txBody>
        </p:sp>
        <p:sp>
          <p:nvSpPr>
            <p:cNvPr id="59" name="Line 63"/>
            <p:cNvSpPr>
              <a:spLocks noChangeShapeType="1"/>
            </p:cNvSpPr>
            <p:nvPr/>
          </p:nvSpPr>
          <p:spPr bwMode="auto">
            <a:xfrm>
              <a:off x="5095968" y="2758013"/>
              <a:ext cx="0" cy="1430286"/>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FF"/>
                </a:solidFill>
                <a:latin typeface="微软雅黑" panose="020B0503020204020204" pitchFamily="34" charset="-122"/>
                <a:ea typeface="微软雅黑" panose="020B0503020204020204" pitchFamily="34" charset="-122"/>
              </a:endParaRPr>
            </a:p>
          </p:txBody>
        </p:sp>
        <p:sp>
          <p:nvSpPr>
            <p:cNvPr id="60" name="Line 64"/>
            <p:cNvSpPr>
              <a:spLocks noChangeShapeType="1"/>
            </p:cNvSpPr>
            <p:nvPr/>
          </p:nvSpPr>
          <p:spPr bwMode="auto">
            <a:xfrm>
              <a:off x="5612460" y="2755422"/>
              <a:ext cx="0" cy="1430286"/>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FF"/>
                </a:solidFill>
                <a:latin typeface="微软雅黑" panose="020B0503020204020204" pitchFamily="34" charset="-122"/>
                <a:ea typeface="微软雅黑" panose="020B0503020204020204" pitchFamily="34" charset="-122"/>
              </a:endParaRPr>
            </a:p>
          </p:txBody>
        </p:sp>
        <p:sp>
          <p:nvSpPr>
            <p:cNvPr id="61" name="Line 65"/>
            <p:cNvSpPr>
              <a:spLocks noChangeShapeType="1"/>
            </p:cNvSpPr>
            <p:nvPr/>
          </p:nvSpPr>
          <p:spPr bwMode="auto">
            <a:xfrm>
              <a:off x="6133163" y="2756717"/>
              <a:ext cx="0" cy="1430286"/>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FF"/>
                </a:solidFill>
                <a:latin typeface="微软雅黑" panose="020B0503020204020204" pitchFamily="34" charset="-122"/>
                <a:ea typeface="微软雅黑" panose="020B0503020204020204" pitchFamily="34" charset="-122"/>
              </a:endParaRPr>
            </a:p>
          </p:txBody>
        </p:sp>
        <p:sp>
          <p:nvSpPr>
            <p:cNvPr id="62" name="Line 66"/>
            <p:cNvSpPr>
              <a:spLocks noChangeShapeType="1"/>
            </p:cNvSpPr>
            <p:nvPr/>
          </p:nvSpPr>
          <p:spPr bwMode="auto">
            <a:xfrm>
              <a:off x="6653867" y="2765787"/>
              <a:ext cx="0" cy="1430286"/>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FF"/>
                </a:solidFill>
                <a:latin typeface="微软雅黑" panose="020B0503020204020204" pitchFamily="34" charset="-122"/>
                <a:ea typeface="微软雅黑" panose="020B0503020204020204" pitchFamily="34" charset="-122"/>
              </a:endParaRPr>
            </a:p>
          </p:txBody>
        </p:sp>
        <p:sp>
          <p:nvSpPr>
            <p:cNvPr id="63" name="Line 67"/>
            <p:cNvSpPr>
              <a:spLocks noChangeShapeType="1"/>
            </p:cNvSpPr>
            <p:nvPr/>
          </p:nvSpPr>
          <p:spPr bwMode="auto">
            <a:xfrm>
              <a:off x="7170359" y="2759308"/>
              <a:ext cx="0" cy="1430286"/>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FF"/>
                </a:solidFill>
                <a:latin typeface="微软雅黑" panose="020B0503020204020204" pitchFamily="34" charset="-122"/>
                <a:ea typeface="微软雅黑" panose="020B0503020204020204" pitchFamily="34" charset="-122"/>
              </a:endParaRPr>
            </a:p>
          </p:txBody>
        </p:sp>
        <p:sp>
          <p:nvSpPr>
            <p:cNvPr id="64" name="Line 68"/>
            <p:cNvSpPr>
              <a:spLocks noChangeShapeType="1"/>
            </p:cNvSpPr>
            <p:nvPr/>
          </p:nvSpPr>
          <p:spPr bwMode="auto">
            <a:xfrm>
              <a:off x="7691062" y="2756717"/>
              <a:ext cx="0" cy="1430286"/>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FF"/>
                </a:solidFill>
                <a:latin typeface="微软雅黑" panose="020B0503020204020204" pitchFamily="34" charset="-122"/>
                <a:ea typeface="微软雅黑" panose="020B0503020204020204" pitchFamily="34" charset="-122"/>
              </a:endParaRPr>
            </a:p>
          </p:txBody>
        </p:sp>
        <p:grpSp>
          <p:nvGrpSpPr>
            <p:cNvPr id="65" name="Group 69"/>
            <p:cNvGrpSpPr/>
            <p:nvPr/>
          </p:nvGrpSpPr>
          <p:grpSpPr bwMode="auto">
            <a:xfrm>
              <a:off x="708590" y="1519470"/>
              <a:ext cx="673686" cy="275952"/>
              <a:chOff x="6" y="352"/>
              <a:chExt cx="480" cy="213"/>
            </a:xfrm>
          </p:grpSpPr>
          <p:sp>
            <p:nvSpPr>
              <p:cNvPr id="93" name="Text Box 70"/>
              <p:cNvSpPr txBox="1">
                <a:spLocks noChangeArrowheads="1"/>
              </p:cNvSpPr>
              <p:nvPr/>
            </p:nvSpPr>
            <p:spPr bwMode="auto">
              <a:xfrm>
                <a:off x="127" y="353"/>
                <a:ext cx="359"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200" b="1" dirty="0">
                    <a:solidFill>
                      <a:srgbClr val="0000FF"/>
                    </a:solidFill>
                    <a:latin typeface="微软雅黑" panose="020B0503020204020204" pitchFamily="34" charset="-122"/>
                    <a:ea typeface="微软雅黑" panose="020B0503020204020204" pitchFamily="34" charset="-122"/>
                  </a:rPr>
                  <a:t>(Hz)</a:t>
                </a:r>
              </a:p>
            </p:txBody>
          </p:sp>
          <p:sp>
            <p:nvSpPr>
              <p:cNvPr id="94" name="Text Box 71"/>
              <p:cNvSpPr txBox="1">
                <a:spLocks noChangeArrowheads="1"/>
              </p:cNvSpPr>
              <p:nvPr/>
            </p:nvSpPr>
            <p:spPr bwMode="auto">
              <a:xfrm>
                <a:off x="6" y="352"/>
                <a:ext cx="175"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200" b="1">
                    <a:solidFill>
                      <a:srgbClr val="0000FF"/>
                    </a:solidFill>
                    <a:latin typeface="微软雅黑" panose="020B0503020204020204" pitchFamily="34" charset="-122"/>
                    <a:ea typeface="微软雅黑" panose="020B0503020204020204" pitchFamily="34" charset="-122"/>
                  </a:rPr>
                  <a:t>f</a:t>
                </a:r>
              </a:p>
            </p:txBody>
          </p:sp>
        </p:grpSp>
        <p:sp>
          <p:nvSpPr>
            <p:cNvPr id="91" name="Text Box 73"/>
            <p:cNvSpPr txBox="1">
              <a:spLocks noChangeArrowheads="1"/>
            </p:cNvSpPr>
            <p:nvPr/>
          </p:nvSpPr>
          <p:spPr bwMode="auto">
            <a:xfrm>
              <a:off x="723381" y="2478176"/>
              <a:ext cx="66396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200" b="1" dirty="0">
                  <a:solidFill>
                    <a:srgbClr val="0000FF"/>
                  </a:solidFill>
                  <a:latin typeface="微软雅黑" panose="020B0503020204020204" pitchFamily="34" charset="-122"/>
                  <a:ea typeface="微软雅黑" panose="020B0503020204020204" pitchFamily="34" charset="-122"/>
                </a:rPr>
                <a:t>f  (Hz)</a:t>
              </a:r>
            </a:p>
          </p:txBody>
        </p:sp>
        <p:sp>
          <p:nvSpPr>
            <p:cNvPr id="67" name="Line 75"/>
            <p:cNvSpPr>
              <a:spLocks noChangeShapeType="1"/>
            </p:cNvSpPr>
            <p:nvPr/>
          </p:nvSpPr>
          <p:spPr bwMode="auto">
            <a:xfrm>
              <a:off x="1651749" y="4187004"/>
              <a:ext cx="0" cy="62187"/>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FF"/>
                </a:solidFill>
                <a:latin typeface="微软雅黑" panose="020B0503020204020204" pitchFamily="34" charset="-122"/>
                <a:ea typeface="微软雅黑" panose="020B0503020204020204" pitchFamily="34" charset="-122"/>
              </a:endParaRPr>
            </a:p>
          </p:txBody>
        </p:sp>
        <p:sp>
          <p:nvSpPr>
            <p:cNvPr id="68" name="Line 76"/>
            <p:cNvSpPr>
              <a:spLocks noChangeShapeType="1"/>
            </p:cNvSpPr>
            <p:nvPr/>
          </p:nvSpPr>
          <p:spPr bwMode="auto">
            <a:xfrm>
              <a:off x="2157014" y="4194777"/>
              <a:ext cx="0" cy="62187"/>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FF"/>
                </a:solidFill>
                <a:latin typeface="微软雅黑" panose="020B0503020204020204" pitchFamily="34" charset="-122"/>
                <a:ea typeface="微软雅黑" panose="020B0503020204020204" pitchFamily="34" charset="-122"/>
              </a:endParaRPr>
            </a:p>
          </p:txBody>
        </p:sp>
        <p:sp>
          <p:nvSpPr>
            <p:cNvPr id="69" name="Line 77"/>
            <p:cNvSpPr>
              <a:spLocks noChangeShapeType="1"/>
            </p:cNvSpPr>
            <p:nvPr/>
          </p:nvSpPr>
          <p:spPr bwMode="auto">
            <a:xfrm>
              <a:off x="2666489" y="4198665"/>
              <a:ext cx="0" cy="62187"/>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FF"/>
                </a:solidFill>
                <a:latin typeface="微软雅黑" panose="020B0503020204020204" pitchFamily="34" charset="-122"/>
                <a:ea typeface="微软雅黑" panose="020B0503020204020204" pitchFamily="34" charset="-122"/>
              </a:endParaRPr>
            </a:p>
          </p:txBody>
        </p:sp>
        <p:sp>
          <p:nvSpPr>
            <p:cNvPr id="70" name="Line 78"/>
            <p:cNvSpPr>
              <a:spLocks noChangeShapeType="1"/>
            </p:cNvSpPr>
            <p:nvPr/>
          </p:nvSpPr>
          <p:spPr bwMode="auto">
            <a:xfrm>
              <a:off x="3192805" y="4194777"/>
              <a:ext cx="0" cy="62187"/>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FF"/>
                </a:solidFill>
                <a:latin typeface="微软雅黑" panose="020B0503020204020204" pitchFamily="34" charset="-122"/>
                <a:ea typeface="微软雅黑" panose="020B0503020204020204" pitchFamily="34" charset="-122"/>
              </a:endParaRPr>
            </a:p>
          </p:txBody>
        </p:sp>
        <p:sp>
          <p:nvSpPr>
            <p:cNvPr id="71" name="Line 79"/>
            <p:cNvSpPr>
              <a:spLocks noChangeShapeType="1"/>
            </p:cNvSpPr>
            <p:nvPr/>
          </p:nvSpPr>
          <p:spPr bwMode="auto">
            <a:xfrm>
              <a:off x="3693859" y="4194777"/>
              <a:ext cx="0" cy="62187"/>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FF"/>
                </a:solidFill>
                <a:latin typeface="微软雅黑" panose="020B0503020204020204" pitchFamily="34" charset="-122"/>
                <a:ea typeface="微软雅黑" panose="020B0503020204020204" pitchFamily="34" charset="-122"/>
              </a:endParaRPr>
            </a:p>
          </p:txBody>
        </p:sp>
        <p:sp>
          <p:nvSpPr>
            <p:cNvPr id="72" name="Line 80"/>
            <p:cNvSpPr>
              <a:spLocks noChangeShapeType="1"/>
            </p:cNvSpPr>
            <p:nvPr/>
          </p:nvSpPr>
          <p:spPr bwMode="auto">
            <a:xfrm>
              <a:off x="4220176" y="4194777"/>
              <a:ext cx="0" cy="62187"/>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FF"/>
                </a:solidFill>
                <a:latin typeface="微软雅黑" panose="020B0503020204020204" pitchFamily="34" charset="-122"/>
                <a:ea typeface="微软雅黑" panose="020B0503020204020204" pitchFamily="34" charset="-122"/>
              </a:endParaRPr>
            </a:p>
          </p:txBody>
        </p:sp>
        <p:sp>
          <p:nvSpPr>
            <p:cNvPr id="73" name="Line 81"/>
            <p:cNvSpPr>
              <a:spLocks noChangeShapeType="1"/>
            </p:cNvSpPr>
            <p:nvPr/>
          </p:nvSpPr>
          <p:spPr bwMode="auto">
            <a:xfrm>
              <a:off x="4742282" y="4194777"/>
              <a:ext cx="0" cy="62187"/>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FF"/>
                </a:solidFill>
                <a:latin typeface="微软雅黑" panose="020B0503020204020204" pitchFamily="34" charset="-122"/>
                <a:ea typeface="微软雅黑" panose="020B0503020204020204" pitchFamily="34" charset="-122"/>
              </a:endParaRPr>
            </a:p>
          </p:txBody>
        </p:sp>
        <p:sp>
          <p:nvSpPr>
            <p:cNvPr id="74" name="Line 82"/>
            <p:cNvSpPr>
              <a:spLocks noChangeShapeType="1"/>
            </p:cNvSpPr>
            <p:nvPr/>
          </p:nvSpPr>
          <p:spPr bwMode="auto">
            <a:xfrm>
              <a:off x="5251758" y="4194777"/>
              <a:ext cx="0" cy="62187"/>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FF"/>
                </a:solidFill>
                <a:latin typeface="微软雅黑" panose="020B0503020204020204" pitchFamily="34" charset="-122"/>
                <a:ea typeface="微软雅黑" panose="020B0503020204020204" pitchFamily="34" charset="-122"/>
              </a:endParaRPr>
            </a:p>
          </p:txBody>
        </p:sp>
        <p:sp>
          <p:nvSpPr>
            <p:cNvPr id="75" name="Line 83"/>
            <p:cNvSpPr>
              <a:spLocks noChangeShapeType="1"/>
            </p:cNvSpPr>
            <p:nvPr/>
          </p:nvSpPr>
          <p:spPr bwMode="auto">
            <a:xfrm>
              <a:off x="5782285" y="4198665"/>
              <a:ext cx="0" cy="62187"/>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FF"/>
                </a:solidFill>
                <a:latin typeface="微软雅黑" panose="020B0503020204020204" pitchFamily="34" charset="-122"/>
                <a:ea typeface="微软雅黑" panose="020B0503020204020204" pitchFamily="34" charset="-122"/>
              </a:endParaRPr>
            </a:p>
          </p:txBody>
        </p:sp>
        <p:sp>
          <p:nvSpPr>
            <p:cNvPr id="76" name="Line 84"/>
            <p:cNvSpPr>
              <a:spLocks noChangeShapeType="1"/>
            </p:cNvSpPr>
            <p:nvPr/>
          </p:nvSpPr>
          <p:spPr bwMode="auto">
            <a:xfrm>
              <a:off x="6300181" y="4190891"/>
              <a:ext cx="0" cy="62187"/>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FF"/>
                </a:solidFill>
                <a:latin typeface="微软雅黑" panose="020B0503020204020204" pitchFamily="34" charset="-122"/>
                <a:ea typeface="微软雅黑" panose="020B0503020204020204" pitchFamily="34" charset="-122"/>
              </a:endParaRPr>
            </a:p>
          </p:txBody>
        </p:sp>
        <p:sp>
          <p:nvSpPr>
            <p:cNvPr id="77" name="Line 85"/>
            <p:cNvSpPr>
              <a:spLocks noChangeShapeType="1"/>
            </p:cNvSpPr>
            <p:nvPr/>
          </p:nvSpPr>
          <p:spPr bwMode="auto">
            <a:xfrm>
              <a:off x="6826498" y="4198665"/>
              <a:ext cx="0" cy="62187"/>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FF"/>
                </a:solidFill>
                <a:latin typeface="微软雅黑" panose="020B0503020204020204" pitchFamily="34" charset="-122"/>
                <a:ea typeface="微软雅黑" panose="020B0503020204020204" pitchFamily="34" charset="-122"/>
              </a:endParaRPr>
            </a:p>
          </p:txBody>
        </p:sp>
        <p:sp>
          <p:nvSpPr>
            <p:cNvPr id="78" name="Line 86"/>
            <p:cNvSpPr>
              <a:spLocks noChangeShapeType="1"/>
            </p:cNvSpPr>
            <p:nvPr/>
          </p:nvSpPr>
          <p:spPr bwMode="auto">
            <a:xfrm>
              <a:off x="7348605" y="4190891"/>
              <a:ext cx="0" cy="62187"/>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FF"/>
                </a:solidFill>
                <a:latin typeface="微软雅黑" panose="020B0503020204020204" pitchFamily="34" charset="-122"/>
                <a:ea typeface="微软雅黑" panose="020B0503020204020204" pitchFamily="34" charset="-122"/>
              </a:endParaRPr>
            </a:p>
          </p:txBody>
        </p:sp>
        <p:sp>
          <p:nvSpPr>
            <p:cNvPr id="79" name="Text Box 87"/>
            <p:cNvSpPr txBox="1">
              <a:spLocks noChangeArrowheads="1"/>
            </p:cNvSpPr>
            <p:nvPr/>
          </p:nvSpPr>
          <p:spPr bwMode="auto">
            <a:xfrm>
              <a:off x="1709294" y="4194777"/>
              <a:ext cx="352945" cy="2744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200" b="1">
                  <a:latin typeface="微软雅黑" panose="020B0503020204020204" pitchFamily="34" charset="-122"/>
                  <a:ea typeface="微软雅黑" panose="020B0503020204020204" pitchFamily="34" charset="-122"/>
                </a:rPr>
                <a:t>LF</a:t>
              </a:r>
            </a:p>
          </p:txBody>
        </p:sp>
        <p:sp>
          <p:nvSpPr>
            <p:cNvPr id="80" name="Text Box 88"/>
            <p:cNvSpPr txBox="1">
              <a:spLocks noChangeArrowheads="1"/>
            </p:cNvSpPr>
            <p:nvPr/>
          </p:nvSpPr>
          <p:spPr bwMode="auto">
            <a:xfrm>
              <a:off x="2227190" y="4194777"/>
              <a:ext cx="426011" cy="2744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200" b="1" dirty="0">
                  <a:latin typeface="微软雅黑" panose="020B0503020204020204" pitchFamily="34" charset="-122"/>
                  <a:ea typeface="微软雅黑" panose="020B0503020204020204" pitchFamily="34" charset="-122"/>
                </a:rPr>
                <a:t>MF</a:t>
              </a:r>
            </a:p>
          </p:txBody>
        </p:sp>
        <p:sp>
          <p:nvSpPr>
            <p:cNvPr id="81" name="Text Box 89"/>
            <p:cNvSpPr txBox="1">
              <a:spLocks noChangeArrowheads="1"/>
            </p:cNvSpPr>
            <p:nvPr/>
          </p:nvSpPr>
          <p:spPr bwMode="auto">
            <a:xfrm>
              <a:off x="2745087" y="4194777"/>
              <a:ext cx="394243" cy="2744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200" b="1">
                  <a:latin typeface="微软雅黑" panose="020B0503020204020204" pitchFamily="34" charset="-122"/>
                  <a:ea typeface="微软雅黑" panose="020B0503020204020204" pitchFamily="34" charset="-122"/>
                </a:rPr>
                <a:t>HF</a:t>
              </a:r>
            </a:p>
          </p:txBody>
        </p:sp>
        <p:sp>
          <p:nvSpPr>
            <p:cNvPr id="82" name="Text Box 90"/>
            <p:cNvSpPr txBox="1">
              <a:spLocks noChangeArrowheads="1"/>
            </p:cNvSpPr>
            <p:nvPr/>
          </p:nvSpPr>
          <p:spPr bwMode="auto">
            <a:xfrm>
              <a:off x="3204034" y="4194777"/>
              <a:ext cx="503843" cy="2744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200" b="1">
                  <a:latin typeface="微软雅黑" panose="020B0503020204020204" pitchFamily="34" charset="-122"/>
                  <a:ea typeface="微软雅黑" panose="020B0503020204020204" pitchFamily="34" charset="-122"/>
                </a:rPr>
                <a:t>VHF</a:t>
              </a:r>
            </a:p>
          </p:txBody>
        </p:sp>
        <p:sp>
          <p:nvSpPr>
            <p:cNvPr id="83" name="Text Box 91"/>
            <p:cNvSpPr txBox="1">
              <a:spLocks noChangeArrowheads="1"/>
            </p:cNvSpPr>
            <p:nvPr/>
          </p:nvSpPr>
          <p:spPr bwMode="auto">
            <a:xfrm>
              <a:off x="3709298" y="4194777"/>
              <a:ext cx="513373" cy="2744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200" b="1">
                  <a:latin typeface="微软雅黑" panose="020B0503020204020204" pitchFamily="34" charset="-122"/>
                  <a:ea typeface="微软雅黑" panose="020B0503020204020204" pitchFamily="34" charset="-122"/>
                </a:rPr>
                <a:t>UHF</a:t>
              </a:r>
            </a:p>
          </p:txBody>
        </p:sp>
        <p:sp>
          <p:nvSpPr>
            <p:cNvPr id="84" name="Text Box 92"/>
            <p:cNvSpPr txBox="1">
              <a:spLocks noChangeArrowheads="1"/>
            </p:cNvSpPr>
            <p:nvPr/>
          </p:nvSpPr>
          <p:spPr bwMode="auto">
            <a:xfrm>
              <a:off x="4210354" y="4194777"/>
              <a:ext cx="486370" cy="2744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200" b="1">
                  <a:latin typeface="微软雅黑" panose="020B0503020204020204" pitchFamily="34" charset="-122"/>
                  <a:ea typeface="微软雅黑" panose="020B0503020204020204" pitchFamily="34" charset="-122"/>
                </a:rPr>
                <a:t>SHF</a:t>
              </a:r>
            </a:p>
          </p:txBody>
        </p:sp>
        <p:sp>
          <p:nvSpPr>
            <p:cNvPr id="85" name="Text Box 93"/>
            <p:cNvSpPr txBox="1">
              <a:spLocks noChangeArrowheads="1"/>
            </p:cNvSpPr>
            <p:nvPr/>
          </p:nvSpPr>
          <p:spPr bwMode="auto">
            <a:xfrm>
              <a:off x="4740879" y="4194777"/>
              <a:ext cx="481604" cy="2744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200" b="1" dirty="0">
                  <a:latin typeface="微软雅黑" panose="020B0503020204020204" pitchFamily="34" charset="-122"/>
                  <a:ea typeface="微软雅黑" panose="020B0503020204020204" pitchFamily="34" charset="-122"/>
                </a:rPr>
                <a:t>EHF</a:t>
              </a:r>
            </a:p>
          </p:txBody>
        </p:sp>
        <p:sp>
          <p:nvSpPr>
            <p:cNvPr id="86" name="Text Box 94"/>
            <p:cNvSpPr txBox="1">
              <a:spLocks noChangeArrowheads="1"/>
            </p:cNvSpPr>
            <p:nvPr/>
          </p:nvSpPr>
          <p:spPr bwMode="auto">
            <a:xfrm>
              <a:off x="5254565" y="4194777"/>
              <a:ext cx="489547" cy="2744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200" b="1">
                  <a:latin typeface="微软雅黑" panose="020B0503020204020204" pitchFamily="34" charset="-122"/>
                  <a:ea typeface="微软雅黑" panose="020B0503020204020204" pitchFamily="34" charset="-122"/>
                </a:rPr>
                <a:t>THF</a:t>
              </a:r>
            </a:p>
          </p:txBody>
        </p:sp>
        <p:sp>
          <p:nvSpPr>
            <p:cNvPr id="87" name="Text Box 95"/>
            <p:cNvSpPr txBox="1">
              <a:spLocks noChangeArrowheads="1"/>
            </p:cNvSpPr>
            <p:nvPr/>
          </p:nvSpPr>
          <p:spPr bwMode="auto">
            <a:xfrm>
              <a:off x="889046" y="4185290"/>
              <a:ext cx="487959" cy="2744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zh-CN" altLang="en-US" sz="1200" b="1" dirty="0">
                  <a:solidFill>
                    <a:srgbClr val="0000FF"/>
                  </a:solidFill>
                  <a:latin typeface="微软雅黑" panose="020B0503020204020204" pitchFamily="34" charset="-122"/>
                  <a:ea typeface="微软雅黑" panose="020B0503020204020204" pitchFamily="34" charset="-122"/>
                </a:rPr>
                <a:t>波段</a:t>
              </a:r>
            </a:p>
          </p:txBody>
        </p:sp>
        <p:sp>
          <p:nvSpPr>
            <p:cNvPr id="88" name="Text Box 96"/>
            <p:cNvSpPr txBox="1">
              <a:spLocks noChangeArrowheads="1"/>
            </p:cNvSpPr>
            <p:nvPr/>
          </p:nvSpPr>
          <p:spPr bwMode="auto">
            <a:xfrm>
              <a:off x="1286836" y="2491130"/>
              <a:ext cx="6755809" cy="2744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200" b="1" dirty="0">
                  <a:latin typeface="微软雅黑" panose="020B0503020204020204" pitchFamily="34" charset="-122"/>
                  <a:ea typeface="微软雅黑" panose="020B0503020204020204" pitchFamily="34" charset="-122"/>
                </a:rPr>
                <a:t>10</a:t>
              </a:r>
              <a:r>
                <a:rPr kumimoji="1" lang="en-US" altLang="zh-CN" sz="1200" b="1" baseline="30000" dirty="0">
                  <a:latin typeface="微软雅黑" panose="020B0503020204020204" pitchFamily="34" charset="-122"/>
                  <a:ea typeface="微软雅黑" panose="020B0503020204020204" pitchFamily="34" charset="-122"/>
                </a:rPr>
                <a:t>4         </a:t>
              </a:r>
              <a:r>
                <a:rPr kumimoji="1" lang="en-US" altLang="zh-CN" sz="1200" b="1" dirty="0">
                  <a:latin typeface="微软雅黑" panose="020B0503020204020204" pitchFamily="34" charset="-122"/>
                  <a:ea typeface="微软雅黑" panose="020B0503020204020204" pitchFamily="34" charset="-122"/>
                </a:rPr>
                <a:t>10</a:t>
              </a:r>
              <a:r>
                <a:rPr kumimoji="1" lang="en-US" altLang="zh-CN" sz="1200" b="1" baseline="30000" dirty="0">
                  <a:latin typeface="微软雅黑" panose="020B0503020204020204" pitchFamily="34" charset="-122"/>
                  <a:ea typeface="微软雅黑" panose="020B0503020204020204" pitchFamily="34" charset="-122"/>
                </a:rPr>
                <a:t>5         </a:t>
              </a:r>
              <a:r>
                <a:rPr kumimoji="1" lang="en-US" altLang="zh-CN" sz="1200" b="1" dirty="0">
                  <a:latin typeface="微软雅黑" panose="020B0503020204020204" pitchFamily="34" charset="-122"/>
                  <a:ea typeface="微软雅黑" panose="020B0503020204020204" pitchFamily="34" charset="-122"/>
                </a:rPr>
                <a:t>10</a:t>
              </a:r>
              <a:r>
                <a:rPr kumimoji="1" lang="en-US" altLang="zh-CN" sz="1200" b="1" baseline="30000" dirty="0">
                  <a:latin typeface="微软雅黑" panose="020B0503020204020204" pitchFamily="34" charset="-122"/>
                  <a:ea typeface="微软雅黑" panose="020B0503020204020204" pitchFamily="34" charset="-122"/>
                </a:rPr>
                <a:t>6         </a:t>
              </a:r>
              <a:r>
                <a:rPr kumimoji="1" lang="en-US" altLang="zh-CN" sz="1200" b="1" dirty="0">
                  <a:latin typeface="微软雅黑" panose="020B0503020204020204" pitchFamily="34" charset="-122"/>
                  <a:ea typeface="微软雅黑" panose="020B0503020204020204" pitchFamily="34" charset="-122"/>
                </a:rPr>
                <a:t>10</a:t>
              </a:r>
              <a:r>
                <a:rPr kumimoji="1" lang="en-US" altLang="zh-CN" sz="1200" b="1" baseline="30000" dirty="0">
                  <a:latin typeface="微软雅黑" panose="020B0503020204020204" pitchFamily="34" charset="-122"/>
                  <a:ea typeface="微软雅黑" panose="020B0503020204020204" pitchFamily="34" charset="-122"/>
                </a:rPr>
                <a:t>7         </a:t>
              </a:r>
              <a:r>
                <a:rPr kumimoji="1" lang="en-US" altLang="zh-CN" sz="1200" b="1" dirty="0">
                  <a:latin typeface="微软雅黑" panose="020B0503020204020204" pitchFamily="34" charset="-122"/>
                  <a:ea typeface="微软雅黑" panose="020B0503020204020204" pitchFamily="34" charset="-122"/>
                </a:rPr>
                <a:t>10</a:t>
              </a:r>
              <a:r>
                <a:rPr kumimoji="1" lang="en-US" altLang="zh-CN" sz="1200" b="1" baseline="30000" dirty="0">
                  <a:latin typeface="微软雅黑" panose="020B0503020204020204" pitchFamily="34" charset="-122"/>
                  <a:ea typeface="微软雅黑" panose="020B0503020204020204" pitchFamily="34" charset="-122"/>
                </a:rPr>
                <a:t>8         </a:t>
              </a:r>
              <a:r>
                <a:rPr kumimoji="1" lang="en-US" altLang="zh-CN" sz="1200" b="1" dirty="0">
                  <a:latin typeface="微软雅黑" panose="020B0503020204020204" pitchFamily="34" charset="-122"/>
                  <a:ea typeface="微软雅黑" panose="020B0503020204020204" pitchFamily="34" charset="-122"/>
                </a:rPr>
                <a:t>10</a:t>
              </a:r>
              <a:r>
                <a:rPr kumimoji="1" lang="en-US" altLang="zh-CN" sz="1200" b="1" baseline="30000" dirty="0">
                  <a:latin typeface="微软雅黑" panose="020B0503020204020204" pitchFamily="34" charset="-122"/>
                  <a:ea typeface="微软雅黑" panose="020B0503020204020204" pitchFamily="34" charset="-122"/>
                </a:rPr>
                <a:t>9         </a:t>
              </a:r>
              <a:r>
                <a:rPr kumimoji="1" lang="en-US" altLang="zh-CN" sz="1200" b="1" dirty="0">
                  <a:latin typeface="微软雅黑" panose="020B0503020204020204" pitchFamily="34" charset="-122"/>
                  <a:ea typeface="微软雅黑" panose="020B0503020204020204" pitchFamily="34" charset="-122"/>
                </a:rPr>
                <a:t>10</a:t>
              </a:r>
              <a:r>
                <a:rPr kumimoji="1" lang="en-US" altLang="zh-CN" sz="1200" b="1" baseline="30000" dirty="0">
                  <a:latin typeface="微软雅黑" panose="020B0503020204020204" pitchFamily="34" charset="-122"/>
                  <a:ea typeface="微软雅黑" panose="020B0503020204020204" pitchFamily="34" charset="-122"/>
                </a:rPr>
                <a:t>10        </a:t>
              </a:r>
              <a:r>
                <a:rPr kumimoji="1" lang="en-US" altLang="zh-CN" sz="1200" b="1" dirty="0">
                  <a:latin typeface="微软雅黑" panose="020B0503020204020204" pitchFamily="34" charset="-122"/>
                  <a:ea typeface="微软雅黑" panose="020B0503020204020204" pitchFamily="34" charset="-122"/>
                </a:rPr>
                <a:t>10</a:t>
              </a:r>
              <a:r>
                <a:rPr kumimoji="1" lang="en-US" altLang="zh-CN" sz="1200" b="1" baseline="30000" dirty="0">
                  <a:latin typeface="微软雅黑" panose="020B0503020204020204" pitchFamily="34" charset="-122"/>
                  <a:ea typeface="微软雅黑" panose="020B0503020204020204" pitchFamily="34" charset="-122"/>
                </a:rPr>
                <a:t>11      </a:t>
              </a:r>
              <a:r>
                <a:rPr kumimoji="1" lang="en-US" altLang="zh-CN" sz="1200" b="1" dirty="0">
                  <a:latin typeface="微软雅黑" panose="020B0503020204020204" pitchFamily="34" charset="-122"/>
                  <a:ea typeface="微软雅黑" panose="020B0503020204020204" pitchFamily="34" charset="-122"/>
                </a:rPr>
                <a:t>10</a:t>
              </a:r>
              <a:r>
                <a:rPr kumimoji="1" lang="en-US" altLang="zh-CN" sz="1200" b="1" baseline="30000" dirty="0">
                  <a:latin typeface="微软雅黑" panose="020B0503020204020204" pitchFamily="34" charset="-122"/>
                  <a:ea typeface="微软雅黑" panose="020B0503020204020204" pitchFamily="34" charset="-122"/>
                </a:rPr>
                <a:t>12       </a:t>
              </a:r>
              <a:r>
                <a:rPr kumimoji="1" lang="en-US" altLang="zh-CN" sz="1200" b="1" dirty="0">
                  <a:latin typeface="微软雅黑" panose="020B0503020204020204" pitchFamily="34" charset="-122"/>
                  <a:ea typeface="微软雅黑" panose="020B0503020204020204" pitchFamily="34" charset="-122"/>
                </a:rPr>
                <a:t>10</a:t>
              </a:r>
              <a:r>
                <a:rPr kumimoji="1" lang="en-US" altLang="zh-CN" sz="1200" b="1" baseline="30000" dirty="0">
                  <a:latin typeface="微软雅黑" panose="020B0503020204020204" pitchFamily="34" charset="-122"/>
                  <a:ea typeface="微软雅黑" panose="020B0503020204020204" pitchFamily="34" charset="-122"/>
                </a:rPr>
                <a:t>13       </a:t>
              </a:r>
              <a:r>
                <a:rPr kumimoji="1" lang="en-US" altLang="zh-CN" sz="1200" b="1" dirty="0">
                  <a:latin typeface="微软雅黑" panose="020B0503020204020204" pitchFamily="34" charset="-122"/>
                  <a:ea typeface="微软雅黑" panose="020B0503020204020204" pitchFamily="34" charset="-122"/>
                </a:rPr>
                <a:t>10</a:t>
              </a:r>
              <a:r>
                <a:rPr kumimoji="1" lang="en-US" altLang="zh-CN" sz="1200" b="1" baseline="30000" dirty="0">
                  <a:latin typeface="微软雅黑" panose="020B0503020204020204" pitchFamily="34" charset="-122"/>
                  <a:ea typeface="微软雅黑" panose="020B0503020204020204" pitchFamily="34" charset="-122"/>
                </a:rPr>
                <a:t>14       </a:t>
              </a:r>
              <a:r>
                <a:rPr kumimoji="1" lang="en-US" altLang="zh-CN" sz="1200" b="1" dirty="0">
                  <a:latin typeface="微软雅黑" panose="020B0503020204020204" pitchFamily="34" charset="-122"/>
                  <a:ea typeface="微软雅黑" panose="020B0503020204020204" pitchFamily="34" charset="-122"/>
                </a:rPr>
                <a:t>10</a:t>
              </a:r>
              <a:r>
                <a:rPr kumimoji="1" lang="en-US" altLang="zh-CN" sz="1200" b="1" baseline="30000" dirty="0">
                  <a:latin typeface="微软雅黑" panose="020B0503020204020204" pitchFamily="34" charset="-122"/>
                  <a:ea typeface="微软雅黑" panose="020B0503020204020204" pitchFamily="34" charset="-122"/>
                </a:rPr>
                <a:t>15       </a:t>
              </a:r>
              <a:r>
                <a:rPr kumimoji="1" lang="en-US" altLang="zh-CN" sz="1200" b="1" dirty="0">
                  <a:latin typeface="微软雅黑" panose="020B0503020204020204" pitchFamily="34" charset="-122"/>
                  <a:ea typeface="微软雅黑" panose="020B0503020204020204" pitchFamily="34" charset="-122"/>
                </a:rPr>
                <a:t>10</a:t>
              </a:r>
              <a:r>
                <a:rPr kumimoji="1" lang="en-US" altLang="zh-CN" sz="1200" b="1" baseline="30000" dirty="0">
                  <a:latin typeface="微软雅黑" panose="020B0503020204020204" pitchFamily="34" charset="-122"/>
                  <a:ea typeface="微软雅黑" panose="020B0503020204020204" pitchFamily="34" charset="-122"/>
                </a:rPr>
                <a:t>16</a:t>
              </a:r>
              <a:endParaRPr kumimoji="1" lang="en-US" altLang="zh-CN" sz="1200" b="1" dirty="0">
                <a:latin typeface="微软雅黑" panose="020B0503020204020204" pitchFamily="34" charset="-122"/>
                <a:ea typeface="微软雅黑" panose="020B0503020204020204" pitchFamily="34" charset="-122"/>
              </a:endParaRPr>
            </a:p>
          </p:txBody>
        </p:sp>
        <p:sp>
          <p:nvSpPr>
            <p:cNvPr id="89" name="Text Box 97"/>
            <p:cNvSpPr txBox="1">
              <a:spLocks noChangeArrowheads="1"/>
            </p:cNvSpPr>
            <p:nvPr/>
          </p:nvSpPr>
          <p:spPr bwMode="auto">
            <a:xfrm>
              <a:off x="1314906" y="1493557"/>
              <a:ext cx="6817758" cy="2744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200" b="1" dirty="0">
                  <a:latin typeface="微软雅黑" panose="020B0503020204020204" pitchFamily="34" charset="-122"/>
                  <a:ea typeface="微软雅黑" panose="020B0503020204020204" pitchFamily="34" charset="-122"/>
                </a:rPr>
                <a:t>10</a:t>
              </a:r>
              <a:r>
                <a:rPr kumimoji="1" lang="en-US" altLang="zh-CN" sz="1200" b="1" baseline="30000" dirty="0">
                  <a:latin typeface="微软雅黑" panose="020B0503020204020204" pitchFamily="34" charset="-122"/>
                  <a:ea typeface="微软雅黑" panose="020B0503020204020204" pitchFamily="34" charset="-122"/>
                </a:rPr>
                <a:t>0         </a:t>
              </a:r>
              <a:r>
                <a:rPr kumimoji="1" lang="en-US" altLang="zh-CN" sz="1200" b="1" dirty="0">
                  <a:latin typeface="微软雅黑" panose="020B0503020204020204" pitchFamily="34" charset="-122"/>
                  <a:ea typeface="微软雅黑" panose="020B0503020204020204" pitchFamily="34" charset="-122"/>
                </a:rPr>
                <a:t>10</a:t>
              </a:r>
              <a:r>
                <a:rPr kumimoji="1" lang="en-US" altLang="zh-CN" sz="1200" b="1" baseline="30000" dirty="0">
                  <a:latin typeface="微软雅黑" panose="020B0503020204020204" pitchFamily="34" charset="-122"/>
                  <a:ea typeface="微软雅黑" panose="020B0503020204020204" pitchFamily="34" charset="-122"/>
                </a:rPr>
                <a:t>2         </a:t>
              </a:r>
              <a:r>
                <a:rPr kumimoji="1" lang="en-US" altLang="zh-CN" sz="1200" b="1" dirty="0">
                  <a:latin typeface="微软雅黑" panose="020B0503020204020204" pitchFamily="34" charset="-122"/>
                  <a:ea typeface="微软雅黑" panose="020B0503020204020204" pitchFamily="34" charset="-122"/>
                </a:rPr>
                <a:t>10</a:t>
              </a:r>
              <a:r>
                <a:rPr kumimoji="1" lang="en-US" altLang="zh-CN" sz="1200" b="1" baseline="30000" dirty="0">
                  <a:latin typeface="微软雅黑" panose="020B0503020204020204" pitchFamily="34" charset="-122"/>
                  <a:ea typeface="微软雅黑" panose="020B0503020204020204" pitchFamily="34" charset="-122"/>
                </a:rPr>
                <a:t>4         </a:t>
              </a:r>
              <a:r>
                <a:rPr kumimoji="1" lang="en-US" altLang="zh-CN" sz="1200" b="1" dirty="0">
                  <a:latin typeface="微软雅黑" panose="020B0503020204020204" pitchFamily="34" charset="-122"/>
                  <a:ea typeface="微软雅黑" panose="020B0503020204020204" pitchFamily="34" charset="-122"/>
                </a:rPr>
                <a:t>10</a:t>
              </a:r>
              <a:r>
                <a:rPr kumimoji="1" lang="en-US" altLang="zh-CN" sz="1200" b="1" baseline="30000" dirty="0">
                  <a:latin typeface="微软雅黑" panose="020B0503020204020204" pitchFamily="34" charset="-122"/>
                  <a:ea typeface="微软雅黑" panose="020B0503020204020204" pitchFamily="34" charset="-122"/>
                </a:rPr>
                <a:t>6         </a:t>
              </a:r>
              <a:r>
                <a:rPr kumimoji="1" lang="en-US" altLang="zh-CN" sz="1200" b="1" dirty="0">
                  <a:latin typeface="微软雅黑" panose="020B0503020204020204" pitchFamily="34" charset="-122"/>
                  <a:ea typeface="微软雅黑" panose="020B0503020204020204" pitchFamily="34" charset="-122"/>
                </a:rPr>
                <a:t>10</a:t>
              </a:r>
              <a:r>
                <a:rPr kumimoji="1" lang="en-US" altLang="zh-CN" sz="1200" b="1" baseline="30000" dirty="0">
                  <a:latin typeface="微软雅黑" panose="020B0503020204020204" pitchFamily="34" charset="-122"/>
                  <a:ea typeface="微软雅黑" panose="020B0503020204020204" pitchFamily="34" charset="-122"/>
                </a:rPr>
                <a:t>8         </a:t>
              </a:r>
              <a:r>
                <a:rPr kumimoji="1" lang="en-US" altLang="zh-CN" sz="1200" b="1" dirty="0">
                  <a:latin typeface="微软雅黑" panose="020B0503020204020204" pitchFamily="34" charset="-122"/>
                  <a:ea typeface="微软雅黑" panose="020B0503020204020204" pitchFamily="34" charset="-122"/>
                </a:rPr>
                <a:t>10</a:t>
              </a:r>
              <a:r>
                <a:rPr kumimoji="1" lang="en-US" altLang="zh-CN" sz="1200" b="1" baseline="30000" dirty="0">
                  <a:latin typeface="微软雅黑" panose="020B0503020204020204" pitchFamily="34" charset="-122"/>
                  <a:ea typeface="微软雅黑" panose="020B0503020204020204" pitchFamily="34" charset="-122"/>
                </a:rPr>
                <a:t>10        </a:t>
              </a:r>
              <a:r>
                <a:rPr kumimoji="1" lang="en-US" altLang="zh-CN" sz="1200" b="1" dirty="0">
                  <a:latin typeface="微软雅黑" panose="020B0503020204020204" pitchFamily="34" charset="-122"/>
                  <a:ea typeface="微软雅黑" panose="020B0503020204020204" pitchFamily="34" charset="-122"/>
                </a:rPr>
                <a:t>10</a:t>
              </a:r>
              <a:r>
                <a:rPr kumimoji="1" lang="en-US" altLang="zh-CN" sz="1200" b="1" baseline="30000" dirty="0">
                  <a:latin typeface="微软雅黑" panose="020B0503020204020204" pitchFamily="34" charset="-122"/>
                  <a:ea typeface="微软雅黑" panose="020B0503020204020204" pitchFamily="34" charset="-122"/>
                </a:rPr>
                <a:t>12        </a:t>
              </a:r>
              <a:r>
                <a:rPr kumimoji="1" lang="en-US" altLang="zh-CN" sz="1200" b="1" dirty="0">
                  <a:latin typeface="微软雅黑" panose="020B0503020204020204" pitchFamily="34" charset="-122"/>
                  <a:ea typeface="微软雅黑" panose="020B0503020204020204" pitchFamily="34" charset="-122"/>
                </a:rPr>
                <a:t>10</a:t>
              </a:r>
              <a:r>
                <a:rPr kumimoji="1" lang="en-US" altLang="zh-CN" sz="1200" b="1" baseline="30000" dirty="0">
                  <a:latin typeface="微软雅黑" panose="020B0503020204020204" pitchFamily="34" charset="-122"/>
                  <a:ea typeface="微软雅黑" panose="020B0503020204020204" pitchFamily="34" charset="-122"/>
                </a:rPr>
                <a:t>14       </a:t>
              </a:r>
              <a:r>
                <a:rPr kumimoji="1" lang="en-US" altLang="zh-CN" sz="1200" b="1" dirty="0">
                  <a:latin typeface="微软雅黑" panose="020B0503020204020204" pitchFamily="34" charset="-122"/>
                  <a:ea typeface="微软雅黑" panose="020B0503020204020204" pitchFamily="34" charset="-122"/>
                </a:rPr>
                <a:t>10</a:t>
              </a:r>
              <a:r>
                <a:rPr kumimoji="1" lang="en-US" altLang="zh-CN" sz="1200" b="1" baseline="30000" dirty="0">
                  <a:latin typeface="微软雅黑" panose="020B0503020204020204" pitchFamily="34" charset="-122"/>
                  <a:ea typeface="微软雅黑" panose="020B0503020204020204" pitchFamily="34" charset="-122"/>
                </a:rPr>
                <a:t>16       </a:t>
              </a:r>
              <a:r>
                <a:rPr kumimoji="1" lang="en-US" altLang="zh-CN" sz="1200" b="1" dirty="0">
                  <a:latin typeface="微软雅黑" panose="020B0503020204020204" pitchFamily="34" charset="-122"/>
                  <a:ea typeface="微软雅黑" panose="020B0503020204020204" pitchFamily="34" charset="-122"/>
                </a:rPr>
                <a:t>10</a:t>
              </a:r>
              <a:r>
                <a:rPr kumimoji="1" lang="en-US" altLang="zh-CN" sz="1200" b="1" baseline="30000" dirty="0">
                  <a:latin typeface="微软雅黑" panose="020B0503020204020204" pitchFamily="34" charset="-122"/>
                  <a:ea typeface="微软雅黑" panose="020B0503020204020204" pitchFamily="34" charset="-122"/>
                </a:rPr>
                <a:t>18       </a:t>
              </a:r>
              <a:r>
                <a:rPr kumimoji="1" lang="en-US" altLang="zh-CN" sz="1200" b="1" dirty="0">
                  <a:latin typeface="微软雅黑" panose="020B0503020204020204" pitchFamily="34" charset="-122"/>
                  <a:ea typeface="微软雅黑" panose="020B0503020204020204" pitchFamily="34" charset="-122"/>
                </a:rPr>
                <a:t>10</a:t>
              </a:r>
              <a:r>
                <a:rPr kumimoji="1" lang="en-US" altLang="zh-CN" sz="1200" b="1" baseline="30000" dirty="0">
                  <a:latin typeface="微软雅黑" panose="020B0503020204020204" pitchFamily="34" charset="-122"/>
                  <a:ea typeface="微软雅黑" panose="020B0503020204020204" pitchFamily="34" charset="-122"/>
                </a:rPr>
                <a:t>20       </a:t>
              </a:r>
              <a:r>
                <a:rPr kumimoji="1" lang="en-US" altLang="zh-CN" sz="1200" b="1" dirty="0">
                  <a:latin typeface="微软雅黑" panose="020B0503020204020204" pitchFamily="34" charset="-122"/>
                  <a:ea typeface="微软雅黑" panose="020B0503020204020204" pitchFamily="34" charset="-122"/>
                </a:rPr>
                <a:t>10</a:t>
              </a:r>
              <a:r>
                <a:rPr kumimoji="1" lang="en-US" altLang="zh-CN" sz="1200" b="1" baseline="30000" dirty="0">
                  <a:latin typeface="微软雅黑" panose="020B0503020204020204" pitchFamily="34" charset="-122"/>
                  <a:ea typeface="微软雅黑" panose="020B0503020204020204" pitchFamily="34" charset="-122"/>
                </a:rPr>
                <a:t>22       </a:t>
              </a:r>
              <a:r>
                <a:rPr kumimoji="1" lang="en-US" altLang="zh-CN" sz="1200" b="1" dirty="0">
                  <a:latin typeface="微软雅黑" panose="020B0503020204020204" pitchFamily="34" charset="-122"/>
                  <a:ea typeface="微软雅黑" panose="020B0503020204020204" pitchFamily="34" charset="-122"/>
                </a:rPr>
                <a:t>10</a:t>
              </a:r>
              <a:r>
                <a:rPr kumimoji="1" lang="en-US" altLang="zh-CN" sz="1200" b="1" baseline="30000" dirty="0">
                  <a:latin typeface="微软雅黑" panose="020B0503020204020204" pitchFamily="34" charset="-122"/>
                  <a:ea typeface="微软雅黑" panose="020B0503020204020204" pitchFamily="34" charset="-122"/>
                </a:rPr>
                <a:t>24</a:t>
              </a:r>
              <a:endParaRPr kumimoji="1" lang="en-US" altLang="zh-CN" sz="1200" b="1" dirty="0">
                <a:latin typeface="微软雅黑" panose="020B0503020204020204" pitchFamily="34" charset="-122"/>
                <a:ea typeface="微软雅黑" panose="020B0503020204020204" pitchFamily="34" charset="-122"/>
              </a:endParaRPr>
            </a:p>
          </p:txBody>
        </p:sp>
        <p:sp>
          <p:nvSpPr>
            <p:cNvPr id="90" name="Line 98"/>
            <p:cNvSpPr>
              <a:spLocks noChangeShapeType="1"/>
            </p:cNvSpPr>
            <p:nvPr/>
          </p:nvSpPr>
          <p:spPr bwMode="auto">
            <a:xfrm flipV="1">
              <a:off x="3897369" y="3817774"/>
              <a:ext cx="315791" cy="2591"/>
            </a:xfrm>
            <a:prstGeom prst="line">
              <a:avLst/>
            </a:prstGeom>
            <a:noFill/>
            <a:ln w="12700">
              <a:solidFill>
                <a:schemeClr val="tx1"/>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FF"/>
                </a:solidFill>
                <a:latin typeface="微软雅黑" panose="020B0503020204020204" pitchFamily="34" charset="-122"/>
                <a:ea typeface="微软雅黑" panose="020B0503020204020204" pitchFamily="34" charset="-122"/>
              </a:endParaRPr>
            </a:p>
          </p:txBody>
        </p:sp>
        <p:sp>
          <p:nvSpPr>
            <p:cNvPr id="122" name="Text Box 29"/>
            <p:cNvSpPr txBox="1">
              <a:spLocks noChangeArrowheads="1"/>
            </p:cNvSpPr>
            <p:nvPr/>
          </p:nvSpPr>
          <p:spPr bwMode="auto">
            <a:xfrm>
              <a:off x="1730140" y="1783760"/>
              <a:ext cx="492443"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zh-CN" altLang="en-US" sz="1200" b="1" dirty="0">
                  <a:latin typeface="微软雅黑" panose="020B0503020204020204" pitchFamily="34" charset="-122"/>
                  <a:ea typeface="微软雅黑" panose="020B0503020204020204" pitchFamily="34" charset="-122"/>
                </a:rPr>
                <a:t>低频</a:t>
              </a:r>
            </a:p>
          </p:txBody>
        </p:sp>
        <p:sp>
          <p:nvSpPr>
            <p:cNvPr id="96" name="Rectangle 20"/>
            <p:cNvSpPr>
              <a:spLocks noChangeArrowheads="1"/>
            </p:cNvSpPr>
            <p:nvPr/>
          </p:nvSpPr>
          <p:spPr bwMode="auto">
            <a:xfrm>
              <a:off x="4178552" y="3123651"/>
              <a:ext cx="808737" cy="186558"/>
            </a:xfrm>
            <a:prstGeom prst="rect">
              <a:avLst/>
            </a:prstGeom>
            <a:solidFill>
              <a:srgbClr val="B1D8F9"/>
            </a:solidFill>
            <a:ln>
              <a:noFill/>
            </a:ln>
            <a:effectLst/>
          </p:spPr>
          <p:txBody>
            <a:bodyPr wrap="none" anchor="ctr"/>
            <a:lstStyle/>
            <a:p>
              <a:endParaRPr lang="zh-CN" altLang="en-US" sz="1200" b="1">
                <a:solidFill>
                  <a:srgbClr val="0000FF"/>
                </a:solidFill>
                <a:latin typeface="微软雅黑" panose="020B0503020204020204" pitchFamily="34" charset="-122"/>
                <a:ea typeface="微软雅黑" panose="020B0503020204020204" pitchFamily="34" charset="-122"/>
              </a:endParaRPr>
            </a:p>
          </p:txBody>
        </p:sp>
        <p:sp>
          <p:nvSpPr>
            <p:cNvPr id="97" name="Text Box 46"/>
            <p:cNvSpPr txBox="1">
              <a:spLocks noChangeArrowheads="1"/>
            </p:cNvSpPr>
            <p:nvPr/>
          </p:nvSpPr>
          <p:spPr bwMode="auto">
            <a:xfrm>
              <a:off x="4186454" y="3107328"/>
              <a:ext cx="792932" cy="274477"/>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zh-CN" altLang="en-US" sz="1200" b="1" dirty="0">
                  <a:solidFill>
                    <a:srgbClr val="0000FF"/>
                  </a:solidFill>
                  <a:latin typeface="微软雅黑" panose="020B0503020204020204" pitchFamily="34" charset="-122"/>
                  <a:ea typeface="微软雅黑" panose="020B0503020204020204" pitchFamily="34" charset="-122"/>
                </a:rPr>
                <a:t>地面微波</a:t>
              </a:r>
            </a:p>
          </p:txBody>
        </p:sp>
        <p:sp>
          <p:nvSpPr>
            <p:cNvPr id="99" name="Rectangle 20"/>
            <p:cNvSpPr>
              <a:spLocks noChangeArrowheads="1"/>
            </p:cNvSpPr>
            <p:nvPr/>
          </p:nvSpPr>
          <p:spPr bwMode="auto">
            <a:xfrm>
              <a:off x="2620213" y="3082487"/>
              <a:ext cx="808737" cy="186558"/>
            </a:xfrm>
            <a:prstGeom prst="rect">
              <a:avLst/>
            </a:prstGeom>
            <a:solidFill>
              <a:srgbClr val="99FFCC"/>
            </a:solidFill>
            <a:ln>
              <a:noFill/>
            </a:ln>
            <a:effectLst/>
          </p:spPr>
          <p:txBody>
            <a:bodyPr wrap="none" anchor="ctr"/>
            <a:lstStyle/>
            <a:p>
              <a:endParaRPr lang="zh-CN" altLang="en-US" sz="1200" b="1">
                <a:solidFill>
                  <a:srgbClr val="0000FF"/>
                </a:solidFill>
                <a:latin typeface="微软雅黑" panose="020B0503020204020204" pitchFamily="34" charset="-122"/>
                <a:ea typeface="微软雅黑" panose="020B0503020204020204" pitchFamily="34" charset="-122"/>
              </a:endParaRPr>
            </a:p>
          </p:txBody>
        </p:sp>
        <p:sp>
          <p:nvSpPr>
            <p:cNvPr id="100" name="Text Box 46"/>
            <p:cNvSpPr txBox="1">
              <a:spLocks noChangeArrowheads="1"/>
            </p:cNvSpPr>
            <p:nvPr/>
          </p:nvSpPr>
          <p:spPr bwMode="auto">
            <a:xfrm>
              <a:off x="2662752" y="3031515"/>
              <a:ext cx="792932" cy="274477"/>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200" b="1" dirty="0">
                  <a:solidFill>
                    <a:srgbClr val="0000FF"/>
                  </a:solidFill>
                  <a:latin typeface="微软雅黑" panose="020B0503020204020204" pitchFamily="34" charset="-122"/>
                  <a:ea typeface="微软雅黑" panose="020B0503020204020204" pitchFamily="34" charset="-122"/>
                </a:rPr>
                <a:t>同轴电缆</a:t>
              </a:r>
            </a:p>
          </p:txBody>
        </p:sp>
        <p:sp>
          <p:nvSpPr>
            <p:cNvPr id="102" name="Rectangle 20"/>
            <p:cNvSpPr>
              <a:spLocks noChangeArrowheads="1"/>
            </p:cNvSpPr>
            <p:nvPr/>
          </p:nvSpPr>
          <p:spPr bwMode="auto">
            <a:xfrm>
              <a:off x="1651749" y="2805207"/>
              <a:ext cx="654233" cy="186558"/>
            </a:xfrm>
            <a:prstGeom prst="rect">
              <a:avLst/>
            </a:prstGeom>
            <a:solidFill>
              <a:srgbClr val="99FFCC"/>
            </a:solidFill>
            <a:ln>
              <a:noFill/>
            </a:ln>
            <a:effectLst/>
          </p:spPr>
          <p:txBody>
            <a:bodyPr wrap="none" anchor="ctr"/>
            <a:lstStyle/>
            <a:p>
              <a:endParaRPr lang="zh-CN" altLang="en-US" sz="1200" b="1">
                <a:solidFill>
                  <a:srgbClr val="0000FF"/>
                </a:solidFill>
                <a:latin typeface="微软雅黑" panose="020B0503020204020204" pitchFamily="34" charset="-122"/>
                <a:ea typeface="微软雅黑" panose="020B0503020204020204" pitchFamily="34" charset="-122"/>
              </a:endParaRPr>
            </a:p>
          </p:txBody>
        </p:sp>
        <p:sp>
          <p:nvSpPr>
            <p:cNvPr id="103" name="Text Box 46"/>
            <p:cNvSpPr txBox="1">
              <a:spLocks noChangeArrowheads="1"/>
            </p:cNvSpPr>
            <p:nvPr/>
          </p:nvSpPr>
          <p:spPr bwMode="auto">
            <a:xfrm>
              <a:off x="1702319" y="2771461"/>
              <a:ext cx="646331" cy="276999"/>
            </a:xfrm>
            <a:prstGeom prst="rect">
              <a:avLst/>
            </a:prstGeom>
            <a:noFill/>
            <a:ln>
              <a:noFill/>
            </a:ln>
            <a:effectLst/>
          </p:spPr>
          <p:txBody>
            <a:bodyPr wrap="none">
              <a:spAutoFit/>
            </a:bodyPr>
            <a:lstStyle/>
            <a:p>
              <a:pPr algn="ctr"/>
              <a:r>
                <a:rPr kumimoji="1" lang="zh-CN" altLang="en-US" sz="1200" b="1" dirty="0">
                  <a:solidFill>
                    <a:srgbClr val="0000FF"/>
                  </a:solidFill>
                  <a:latin typeface="微软雅黑" panose="020B0503020204020204" pitchFamily="34" charset="-122"/>
                  <a:ea typeface="微软雅黑" panose="020B0503020204020204" pitchFamily="34" charset="-122"/>
                </a:rPr>
                <a:t>双绞线</a:t>
              </a:r>
            </a:p>
          </p:txBody>
        </p:sp>
        <p:sp>
          <p:nvSpPr>
            <p:cNvPr id="105" name="Rectangle 13"/>
            <p:cNvSpPr>
              <a:spLocks noChangeArrowheads="1"/>
            </p:cNvSpPr>
            <p:nvPr/>
          </p:nvSpPr>
          <p:spPr bwMode="auto">
            <a:xfrm>
              <a:off x="1636738" y="3392250"/>
              <a:ext cx="538949" cy="402349"/>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FF"/>
                </a:solidFill>
                <a:latin typeface="微软雅黑" panose="020B0503020204020204" pitchFamily="34" charset="-122"/>
                <a:ea typeface="微软雅黑" panose="020B0503020204020204" pitchFamily="34" charset="-122"/>
              </a:endParaRPr>
            </a:p>
          </p:txBody>
        </p:sp>
        <p:sp>
          <p:nvSpPr>
            <p:cNvPr id="106" name="Text Box 50"/>
            <p:cNvSpPr txBox="1">
              <a:spLocks noChangeArrowheads="1"/>
            </p:cNvSpPr>
            <p:nvPr/>
          </p:nvSpPr>
          <p:spPr bwMode="auto">
            <a:xfrm>
              <a:off x="1585989" y="3382992"/>
              <a:ext cx="640446" cy="420864"/>
            </a:xfrm>
            <a:prstGeom prst="rect">
              <a:avLst/>
            </a:prstGeom>
            <a:solidFill>
              <a:srgbClr val="99FFCC"/>
            </a:solidFill>
            <a:ln>
              <a:noFill/>
            </a:ln>
            <a:effectLst/>
          </p:spPr>
          <p:txBody>
            <a:bodyPr wrap="none">
              <a:spAutoFit/>
            </a:bodyPr>
            <a:lstStyle/>
            <a:p>
              <a:pPr algn="l">
                <a:lnSpc>
                  <a:spcPct val="90000"/>
                </a:lnSpc>
              </a:pPr>
              <a:r>
                <a:rPr kumimoji="1" lang="en-US" altLang="zh-CN" sz="1200" b="1" dirty="0">
                  <a:solidFill>
                    <a:srgbClr val="0000FF"/>
                  </a:solidFill>
                  <a:latin typeface="微软雅黑" panose="020B0503020204020204" pitchFamily="34" charset="-122"/>
                  <a:ea typeface="微软雅黑" panose="020B0503020204020204" pitchFamily="34" charset="-122"/>
                </a:rPr>
                <a:t>  </a:t>
              </a:r>
              <a:r>
                <a:rPr kumimoji="1" lang="zh-CN" altLang="en-US" sz="1200" b="1" dirty="0">
                  <a:solidFill>
                    <a:srgbClr val="0000FF"/>
                  </a:solidFill>
                  <a:latin typeface="微软雅黑" panose="020B0503020204020204" pitchFamily="34" charset="-122"/>
                  <a:ea typeface="微软雅黑" panose="020B0503020204020204" pitchFamily="34" charset="-122"/>
                </a:rPr>
                <a:t>海事</a:t>
              </a:r>
            </a:p>
            <a:p>
              <a:pPr algn="l">
                <a:lnSpc>
                  <a:spcPct val="90000"/>
                </a:lnSpc>
              </a:pPr>
              <a:r>
                <a:rPr kumimoji="1" lang="zh-CN" altLang="en-US" sz="1200" b="1" dirty="0">
                  <a:solidFill>
                    <a:srgbClr val="0000FF"/>
                  </a:solidFill>
                  <a:latin typeface="微软雅黑" panose="020B0503020204020204" pitchFamily="34" charset="-122"/>
                  <a:ea typeface="微软雅黑" panose="020B0503020204020204" pitchFamily="34" charset="-122"/>
                </a:rPr>
                <a:t>无线电</a:t>
              </a:r>
            </a:p>
          </p:txBody>
        </p:sp>
        <p:sp>
          <p:nvSpPr>
            <p:cNvPr id="108" name="Rectangle 13"/>
            <p:cNvSpPr>
              <a:spLocks noChangeArrowheads="1"/>
            </p:cNvSpPr>
            <p:nvPr/>
          </p:nvSpPr>
          <p:spPr bwMode="auto">
            <a:xfrm>
              <a:off x="2246485" y="3392250"/>
              <a:ext cx="538949" cy="402349"/>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FF"/>
                </a:solidFill>
                <a:latin typeface="微软雅黑" panose="020B0503020204020204" pitchFamily="34" charset="-122"/>
                <a:ea typeface="微软雅黑" panose="020B0503020204020204" pitchFamily="34" charset="-122"/>
              </a:endParaRPr>
            </a:p>
          </p:txBody>
        </p:sp>
        <p:sp>
          <p:nvSpPr>
            <p:cNvPr id="109" name="Text Box 50"/>
            <p:cNvSpPr txBox="1">
              <a:spLocks noChangeArrowheads="1"/>
            </p:cNvSpPr>
            <p:nvPr/>
          </p:nvSpPr>
          <p:spPr bwMode="auto">
            <a:xfrm>
              <a:off x="2195736" y="3382992"/>
              <a:ext cx="646331" cy="424732"/>
            </a:xfrm>
            <a:prstGeom prst="rect">
              <a:avLst/>
            </a:prstGeom>
            <a:solidFill>
              <a:srgbClr val="99FFCC"/>
            </a:solidFill>
            <a:ln>
              <a:noFill/>
            </a:ln>
            <a:effectLst/>
          </p:spPr>
          <p:txBody>
            <a:bodyPr wrap="none">
              <a:spAutoFit/>
            </a:bodyPr>
            <a:lstStyle/>
            <a:p>
              <a:pPr algn="ctr">
                <a:lnSpc>
                  <a:spcPct val="90000"/>
                </a:lnSpc>
              </a:pPr>
              <a:r>
                <a:rPr kumimoji="1" lang="zh-CN" altLang="en-US" sz="1200" b="1" dirty="0">
                  <a:solidFill>
                    <a:srgbClr val="0000FF"/>
                  </a:solidFill>
                  <a:latin typeface="微软雅黑" panose="020B0503020204020204" pitchFamily="34" charset="-122"/>
                  <a:ea typeface="微软雅黑" panose="020B0503020204020204" pitchFamily="34" charset="-122"/>
                </a:rPr>
                <a:t>调幅</a:t>
              </a:r>
              <a:endParaRPr kumimoji="1" lang="en-US" altLang="zh-CN" sz="1200" b="1" dirty="0">
                <a:solidFill>
                  <a:srgbClr val="0000FF"/>
                </a:solidFill>
                <a:latin typeface="微软雅黑" panose="020B0503020204020204" pitchFamily="34" charset="-122"/>
                <a:ea typeface="微软雅黑" panose="020B0503020204020204" pitchFamily="34" charset="-122"/>
              </a:endParaRPr>
            </a:p>
            <a:p>
              <a:pPr algn="ctr">
                <a:lnSpc>
                  <a:spcPct val="90000"/>
                </a:lnSpc>
              </a:pPr>
              <a:r>
                <a:rPr kumimoji="1" lang="zh-CN" altLang="en-US" sz="1200" b="1" dirty="0">
                  <a:solidFill>
                    <a:srgbClr val="0000FF"/>
                  </a:solidFill>
                  <a:latin typeface="微软雅黑" panose="020B0503020204020204" pitchFamily="34" charset="-122"/>
                  <a:ea typeface="微软雅黑" panose="020B0503020204020204" pitchFamily="34" charset="-122"/>
                </a:rPr>
                <a:t>无线电</a:t>
              </a:r>
            </a:p>
          </p:txBody>
        </p:sp>
        <p:sp>
          <p:nvSpPr>
            <p:cNvPr id="114" name="Rectangle 13"/>
            <p:cNvSpPr>
              <a:spLocks noChangeArrowheads="1"/>
            </p:cNvSpPr>
            <p:nvPr/>
          </p:nvSpPr>
          <p:spPr bwMode="auto">
            <a:xfrm>
              <a:off x="3799407" y="3354150"/>
              <a:ext cx="538949" cy="402349"/>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FF"/>
                </a:solidFill>
                <a:latin typeface="微软雅黑" panose="020B0503020204020204" pitchFamily="34" charset="-122"/>
                <a:ea typeface="微软雅黑" panose="020B0503020204020204" pitchFamily="34" charset="-122"/>
              </a:endParaRPr>
            </a:p>
          </p:txBody>
        </p:sp>
        <p:sp>
          <p:nvSpPr>
            <p:cNvPr id="115" name="Text Box 50"/>
            <p:cNvSpPr txBox="1">
              <a:spLocks noChangeArrowheads="1"/>
            </p:cNvSpPr>
            <p:nvPr/>
          </p:nvSpPr>
          <p:spPr bwMode="auto">
            <a:xfrm>
              <a:off x="3748658" y="3344892"/>
              <a:ext cx="646331" cy="424732"/>
            </a:xfrm>
            <a:prstGeom prst="rect">
              <a:avLst/>
            </a:prstGeom>
            <a:solidFill>
              <a:srgbClr val="B1D8F9"/>
            </a:solidFill>
            <a:ln>
              <a:noFill/>
            </a:ln>
            <a:effectLst/>
          </p:spPr>
          <p:txBody>
            <a:bodyPr wrap="none">
              <a:spAutoFit/>
            </a:bodyPr>
            <a:lstStyle/>
            <a:p>
              <a:pPr algn="ctr">
                <a:lnSpc>
                  <a:spcPct val="90000"/>
                </a:lnSpc>
              </a:pPr>
              <a:r>
                <a:rPr kumimoji="1" lang="zh-CN" altLang="en-US" sz="1200" b="1" dirty="0">
                  <a:solidFill>
                    <a:srgbClr val="0000FF"/>
                  </a:solidFill>
                  <a:latin typeface="微软雅黑" panose="020B0503020204020204" pitchFamily="34" charset="-122"/>
                  <a:ea typeface="微软雅黑" panose="020B0503020204020204" pitchFamily="34" charset="-122"/>
                </a:rPr>
                <a:t>移动</a:t>
              </a:r>
            </a:p>
            <a:p>
              <a:pPr algn="ctr">
                <a:lnSpc>
                  <a:spcPct val="90000"/>
                </a:lnSpc>
              </a:pPr>
              <a:r>
                <a:rPr kumimoji="1" lang="zh-CN" altLang="en-US" sz="1200" b="1" dirty="0">
                  <a:solidFill>
                    <a:srgbClr val="0000FF"/>
                  </a:solidFill>
                  <a:latin typeface="微软雅黑" panose="020B0503020204020204" pitchFamily="34" charset="-122"/>
                  <a:ea typeface="微软雅黑" panose="020B0503020204020204" pitchFamily="34" charset="-122"/>
                </a:rPr>
                <a:t>无线电</a:t>
              </a:r>
            </a:p>
          </p:txBody>
        </p:sp>
        <p:sp>
          <p:nvSpPr>
            <p:cNvPr id="117" name="矩形 116"/>
            <p:cNvSpPr/>
            <p:nvPr/>
          </p:nvSpPr>
          <p:spPr>
            <a:xfrm>
              <a:off x="4133850" y="2805207"/>
              <a:ext cx="381000" cy="206734"/>
            </a:xfrm>
            <a:prstGeom prst="rect">
              <a:avLst/>
            </a:prstGeom>
            <a:solidFill>
              <a:srgbClr val="B1D8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8" name="Text Box 44"/>
            <p:cNvSpPr txBox="1">
              <a:spLocks noChangeArrowheads="1"/>
            </p:cNvSpPr>
            <p:nvPr/>
          </p:nvSpPr>
          <p:spPr bwMode="auto">
            <a:xfrm>
              <a:off x="4089718" y="2797053"/>
              <a:ext cx="487959" cy="2744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zh-CN" altLang="en-US" sz="1200" b="1" dirty="0">
                  <a:solidFill>
                    <a:srgbClr val="0000FF"/>
                  </a:solidFill>
                  <a:latin typeface="微软雅黑" panose="020B0503020204020204" pitchFamily="34" charset="-122"/>
                  <a:ea typeface="微软雅黑" panose="020B0503020204020204" pitchFamily="34" charset="-122"/>
                </a:rPr>
                <a:t>卫星</a:t>
              </a:r>
            </a:p>
          </p:txBody>
        </p:sp>
        <p:sp>
          <p:nvSpPr>
            <p:cNvPr id="120" name="矩形 119"/>
            <p:cNvSpPr/>
            <p:nvPr/>
          </p:nvSpPr>
          <p:spPr>
            <a:xfrm>
              <a:off x="3608392" y="3868717"/>
              <a:ext cx="381000" cy="206734"/>
            </a:xfrm>
            <a:prstGeom prst="rect">
              <a:avLst/>
            </a:prstGeom>
            <a:solidFill>
              <a:srgbClr val="B1D8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1" name="Text Box 44"/>
            <p:cNvSpPr txBox="1">
              <a:spLocks noChangeArrowheads="1"/>
            </p:cNvSpPr>
            <p:nvPr/>
          </p:nvSpPr>
          <p:spPr bwMode="auto">
            <a:xfrm>
              <a:off x="3555551" y="3877021"/>
              <a:ext cx="487959" cy="2744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200" b="1" dirty="0">
                  <a:solidFill>
                    <a:srgbClr val="0000FF"/>
                  </a:solidFill>
                  <a:latin typeface="微软雅黑" panose="020B0503020204020204" pitchFamily="34" charset="-122"/>
                  <a:ea typeface="微软雅黑" panose="020B0503020204020204" pitchFamily="34" charset="-122"/>
                </a:rPr>
                <a:t>电视</a:t>
              </a:r>
            </a:p>
          </p:txBody>
        </p:sp>
        <p:sp>
          <p:nvSpPr>
            <p:cNvPr id="23" name="Line 17"/>
            <p:cNvSpPr>
              <a:spLocks noChangeShapeType="1"/>
            </p:cNvSpPr>
            <p:nvPr/>
          </p:nvSpPr>
          <p:spPr bwMode="auto">
            <a:xfrm>
              <a:off x="3542281" y="2758013"/>
              <a:ext cx="0" cy="596137"/>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FF"/>
                </a:solidFill>
                <a:latin typeface="微软雅黑" panose="020B0503020204020204" pitchFamily="34" charset="-122"/>
                <a:ea typeface="微软雅黑" panose="020B0503020204020204" pitchFamily="34" charset="-122"/>
              </a:endParaRPr>
            </a:p>
          </p:txBody>
        </p:sp>
        <p:sp>
          <p:nvSpPr>
            <p:cNvPr id="112" name="Text Box 50"/>
            <p:cNvSpPr txBox="1">
              <a:spLocks noChangeArrowheads="1"/>
            </p:cNvSpPr>
            <p:nvPr/>
          </p:nvSpPr>
          <p:spPr bwMode="auto">
            <a:xfrm>
              <a:off x="3137206" y="3344892"/>
              <a:ext cx="646331" cy="4247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90000"/>
                </a:lnSpc>
              </a:pPr>
              <a:r>
                <a:rPr kumimoji="1" lang="en-US" altLang="zh-CN" sz="1200" b="1" dirty="0">
                  <a:solidFill>
                    <a:srgbClr val="0000FF"/>
                  </a:solidFill>
                  <a:latin typeface="微软雅黑" panose="020B0503020204020204" pitchFamily="34" charset="-122"/>
                  <a:ea typeface="微软雅黑" panose="020B0503020204020204" pitchFamily="34" charset="-122"/>
                </a:rPr>
                <a:t> </a:t>
              </a:r>
              <a:r>
                <a:rPr kumimoji="1" lang="zh-CN" altLang="en-US" sz="1200" b="1" dirty="0">
                  <a:solidFill>
                    <a:srgbClr val="0000FF"/>
                  </a:solidFill>
                  <a:latin typeface="微软雅黑" panose="020B0503020204020204" pitchFamily="34" charset="-122"/>
                  <a:ea typeface="微软雅黑" panose="020B0503020204020204" pitchFamily="34" charset="-122"/>
                </a:rPr>
                <a:t>调频</a:t>
              </a:r>
            </a:p>
            <a:p>
              <a:pPr algn="ctr">
                <a:lnSpc>
                  <a:spcPct val="90000"/>
                </a:lnSpc>
              </a:pPr>
              <a:r>
                <a:rPr kumimoji="1" lang="zh-CN" altLang="en-US" sz="1200" b="1" dirty="0">
                  <a:solidFill>
                    <a:srgbClr val="0000FF"/>
                  </a:solidFill>
                  <a:latin typeface="微软雅黑" panose="020B0503020204020204" pitchFamily="34" charset="-122"/>
                  <a:ea typeface="微软雅黑" panose="020B0503020204020204" pitchFamily="34" charset="-122"/>
                </a:rPr>
                <a:t>无线电</a:t>
              </a:r>
            </a:p>
          </p:txBody>
        </p:sp>
        <p:sp>
          <p:nvSpPr>
            <p:cNvPr id="116" name="Line 17"/>
            <p:cNvSpPr>
              <a:spLocks noChangeShapeType="1"/>
            </p:cNvSpPr>
            <p:nvPr/>
          </p:nvSpPr>
          <p:spPr bwMode="auto">
            <a:xfrm>
              <a:off x="3542281" y="3756499"/>
              <a:ext cx="0" cy="428791"/>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FF"/>
                </a:solidFill>
                <a:latin typeface="微软雅黑" panose="020B0503020204020204" pitchFamily="34" charset="-122"/>
                <a:ea typeface="微软雅黑" panose="020B0503020204020204" pitchFamily="34" charset="-122"/>
              </a:endParaRPr>
            </a:p>
          </p:txBody>
        </p:sp>
        <p:sp>
          <p:nvSpPr>
            <p:cNvPr id="45" name="Line 43"/>
            <p:cNvSpPr>
              <a:spLocks noChangeShapeType="1"/>
            </p:cNvSpPr>
            <p:nvPr/>
          </p:nvSpPr>
          <p:spPr bwMode="auto">
            <a:xfrm>
              <a:off x="1988592" y="3316395"/>
              <a:ext cx="2021057" cy="0"/>
            </a:xfrm>
            <a:prstGeom prst="line">
              <a:avLst/>
            </a:prstGeom>
            <a:noFill/>
            <a:ln w="12700">
              <a:solidFill>
                <a:schemeClr val="tx1"/>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FF"/>
                </a:solidFill>
                <a:latin typeface="微软雅黑" panose="020B0503020204020204" pitchFamily="34" charset="-122"/>
                <a:ea typeface="微软雅黑" panose="020B0503020204020204" pitchFamily="34" charset="-122"/>
              </a:endParaRPr>
            </a:p>
          </p:txBody>
        </p:sp>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lang="en-US" altLang="zh-CN" dirty="0"/>
              <a:t>2.3.1  </a:t>
            </a:r>
            <a:r>
              <a:rPr lang="zh-CN" altLang="en-US" dirty="0"/>
              <a:t>导引型传输媒体</a:t>
            </a:r>
          </a:p>
        </p:txBody>
      </p:sp>
      <p:sp>
        <p:nvSpPr>
          <p:cNvPr id="5" name="内容占位符 4"/>
          <p:cNvSpPr>
            <a:spLocks noGrp="1"/>
          </p:cNvSpPr>
          <p:nvPr>
            <p:ph sz="quarter" idx="11"/>
          </p:nvPr>
        </p:nvSpPr>
        <p:spPr>
          <a:xfrm>
            <a:off x="466344" y="1594937"/>
            <a:ext cx="7310410" cy="2707096"/>
          </a:xfrm>
        </p:spPr>
        <p:txBody>
          <a:bodyPr/>
          <a:lstStyle/>
          <a:p>
            <a:r>
              <a:rPr lang="zh-CN" altLang="en-US" dirty="0"/>
              <a:t>最古老但又最常用的传输媒体。</a:t>
            </a:r>
            <a:endParaRPr lang="en-US" altLang="zh-CN" dirty="0"/>
          </a:p>
          <a:p>
            <a:r>
              <a:rPr lang="zh-CN" altLang="en-US" dirty="0"/>
              <a:t>把两根互相绝缘的铜导线并排放在一起，然后用规则的方法</a:t>
            </a:r>
            <a:r>
              <a:rPr lang="zh-CN" altLang="en-US" dirty="0">
                <a:solidFill>
                  <a:srgbClr val="0000FF"/>
                </a:solidFill>
              </a:rPr>
              <a:t>绞合 </a:t>
            </a:r>
            <a:r>
              <a:rPr lang="en-US" altLang="zh-CN" dirty="0"/>
              <a:t>(twist) </a:t>
            </a:r>
            <a:r>
              <a:rPr lang="zh-CN" altLang="en-US" dirty="0"/>
              <a:t>起来就构成了双绞线。</a:t>
            </a:r>
            <a:endParaRPr lang="en-US" altLang="zh-CN" dirty="0"/>
          </a:p>
          <a:p>
            <a:r>
              <a:rPr lang="zh-CN" altLang="zh-CN" dirty="0">
                <a:solidFill>
                  <a:srgbClr val="0000FF"/>
                </a:solidFill>
              </a:rPr>
              <a:t>绞合度越高</a:t>
            </a:r>
            <a:r>
              <a:rPr lang="zh-CN" altLang="en-US" dirty="0">
                <a:solidFill>
                  <a:srgbClr val="0000FF"/>
                </a:solidFill>
              </a:rPr>
              <a:t>，可用的</a:t>
            </a:r>
            <a:r>
              <a:rPr lang="zh-CN" altLang="zh-CN" dirty="0">
                <a:solidFill>
                  <a:srgbClr val="0000FF"/>
                </a:solidFill>
              </a:rPr>
              <a:t>数据</a:t>
            </a:r>
            <a:r>
              <a:rPr lang="zh-CN" altLang="en-US" dirty="0">
                <a:solidFill>
                  <a:srgbClr val="0000FF"/>
                </a:solidFill>
              </a:rPr>
              <a:t>传输</a:t>
            </a:r>
            <a:r>
              <a:rPr lang="zh-CN" altLang="zh-CN" dirty="0">
                <a:solidFill>
                  <a:srgbClr val="0000FF"/>
                </a:solidFill>
              </a:rPr>
              <a:t>率</a:t>
            </a:r>
            <a:r>
              <a:rPr lang="zh-CN" altLang="en-US" dirty="0">
                <a:solidFill>
                  <a:srgbClr val="0000FF"/>
                </a:solidFill>
              </a:rPr>
              <a:t>越高</a:t>
            </a:r>
            <a:r>
              <a:rPr lang="zh-CN" altLang="zh-CN" dirty="0">
                <a:solidFill>
                  <a:srgbClr val="0000FF"/>
                </a:solidFill>
              </a:rPr>
              <a:t>。</a:t>
            </a:r>
            <a:endParaRPr lang="zh-CN" altLang="en-US" dirty="0">
              <a:solidFill>
                <a:srgbClr val="0000FF"/>
              </a:solidFill>
            </a:endParaRPr>
          </a:p>
          <a:p>
            <a:r>
              <a:rPr lang="en-US" altLang="zh-CN" dirty="0"/>
              <a:t>2 </a:t>
            </a:r>
            <a:r>
              <a:rPr lang="zh-CN" altLang="en-US" dirty="0"/>
              <a:t>大类：</a:t>
            </a:r>
            <a:endParaRPr lang="en-US" altLang="zh-CN" dirty="0"/>
          </a:p>
          <a:p>
            <a:pPr lvl="1"/>
            <a:r>
              <a:rPr lang="zh-CN" altLang="en-US" dirty="0"/>
              <a:t>无屏蔽双绞线 </a:t>
            </a:r>
            <a:r>
              <a:rPr lang="en-US" altLang="zh-CN" dirty="0"/>
              <a:t>UTP</a:t>
            </a:r>
            <a:r>
              <a:rPr lang="zh-CN" altLang="en-US" dirty="0"/>
              <a:t>。</a:t>
            </a:r>
          </a:p>
          <a:p>
            <a:pPr lvl="1"/>
            <a:r>
              <a:rPr lang="zh-CN" altLang="en-US" dirty="0"/>
              <a:t>屏蔽双绞线 </a:t>
            </a:r>
            <a:r>
              <a:rPr lang="en-US" altLang="zh-CN" dirty="0"/>
              <a:t>STP</a:t>
            </a:r>
            <a:r>
              <a:rPr lang="zh-CN" altLang="en-US" dirty="0"/>
              <a:t>。</a:t>
            </a:r>
            <a:endParaRPr lang="en-US" altLang="zh-CN" dirty="0"/>
          </a:p>
          <a:p>
            <a:pPr lvl="1"/>
            <a:r>
              <a:rPr lang="zh-CN" altLang="en-US" sz="1200" dirty="0"/>
              <a:t>https://haokan.baidu.com/v?pd=wisenatural&amp;vid=2360814901911852871</a:t>
            </a:r>
          </a:p>
          <a:p>
            <a:pPr lvl="1"/>
            <a:r>
              <a:rPr lang="zh-CN" altLang="en-US" sz="1200" dirty="0"/>
              <a:t>https://www.bilibili.com/video/BV1Bq4y197Lo/</a:t>
            </a:r>
          </a:p>
        </p:txBody>
      </p:sp>
      <p:sp>
        <p:nvSpPr>
          <p:cNvPr id="6" name="AutoShape 5"/>
          <p:cNvSpPr>
            <a:spLocks noChangeArrowheads="1"/>
          </p:cNvSpPr>
          <p:nvPr/>
        </p:nvSpPr>
        <p:spPr bwMode="auto">
          <a:xfrm>
            <a:off x="466344" y="1229662"/>
            <a:ext cx="8129016"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7" name="Rectangle 6"/>
          <p:cNvSpPr>
            <a:spLocks noChangeArrowheads="1"/>
          </p:cNvSpPr>
          <p:nvPr/>
        </p:nvSpPr>
        <p:spPr bwMode="auto">
          <a:xfrm>
            <a:off x="3858990" y="1196451"/>
            <a:ext cx="126348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anose="020B0503020204020204" pitchFamily="34" charset="-122"/>
                <a:ea typeface="微软雅黑" panose="020B0503020204020204" pitchFamily="34" charset="-122"/>
              </a:rPr>
              <a:t>1. </a:t>
            </a:r>
            <a:r>
              <a:rPr lang="zh-CN" altLang="en-US" sz="2000" b="1" dirty="0">
                <a:solidFill>
                  <a:schemeClr val="bg1"/>
                </a:solidFill>
                <a:latin typeface="微软雅黑" panose="020B0503020204020204" pitchFamily="34" charset="-122"/>
                <a:ea typeface="微软雅黑" panose="020B0503020204020204" pitchFamily="34" charset="-122"/>
              </a:rPr>
              <a:t>双绞线</a:t>
            </a:r>
          </a:p>
        </p:txBody>
      </p:sp>
      <p:grpSp>
        <p:nvGrpSpPr>
          <p:cNvPr id="8" name="组合 7"/>
          <p:cNvGrpSpPr/>
          <p:nvPr/>
        </p:nvGrpSpPr>
        <p:grpSpPr>
          <a:xfrm>
            <a:off x="5215114" y="2659365"/>
            <a:ext cx="3310578" cy="1390121"/>
            <a:chOff x="2533235" y="4175362"/>
            <a:chExt cx="4052229" cy="1421285"/>
          </a:xfrm>
        </p:grpSpPr>
        <p:pic>
          <p:nvPicPr>
            <p:cNvPr id="9" name="Picture 19" descr="3UTP"/>
            <p:cNvPicPr>
              <a:picLocks noChangeAspect="1" noChangeArrowheads="1"/>
            </p:cNvPicPr>
            <p:nvPr/>
          </p:nvPicPr>
          <p:blipFill>
            <a:blip r:embed="rId2" cstate="print">
              <a:extLst>
                <a:ext uri="{28A0092B-C50C-407E-A947-70E740481C1C}">
                  <a14:useLocalDpi xmlns:a14="http://schemas.microsoft.com/office/drawing/2010/main" val="0"/>
                </a:ext>
              </a:extLst>
            </a:blip>
            <a:srcRect l="2864" t="5208" r="50562"/>
            <a:stretch>
              <a:fillRect/>
            </a:stretch>
          </p:blipFill>
          <p:spPr bwMode="auto">
            <a:xfrm>
              <a:off x="3446330" y="4175362"/>
              <a:ext cx="2581275" cy="433387"/>
            </a:xfrm>
            <a:prstGeom prst="rect">
              <a:avLst/>
            </a:prstGeom>
            <a:noFill/>
            <a:ln w="19050">
              <a:solidFill>
                <a:srgbClr val="00B050"/>
              </a:solidFill>
              <a:miter lim="800000"/>
              <a:headEnd/>
              <a:tailEnd/>
            </a:ln>
            <a:extLst>
              <a:ext uri="{909E8E84-426E-40DD-AFC4-6F175D3DCCD1}">
                <a14:hiddenFill xmlns:a14="http://schemas.microsoft.com/office/drawing/2010/main">
                  <a:solidFill>
                    <a:srgbClr val="FFFFFF"/>
                  </a:solidFill>
                </a14:hiddenFill>
              </a:ext>
            </a:extLst>
          </p:spPr>
        </p:pic>
        <p:pic>
          <p:nvPicPr>
            <p:cNvPr id="10" name="Picture 20" descr="3UTP"/>
            <p:cNvPicPr>
              <a:picLocks noChangeAspect="1" noChangeArrowheads="1"/>
            </p:cNvPicPr>
            <p:nvPr/>
          </p:nvPicPr>
          <p:blipFill>
            <a:blip r:embed="rId2" cstate="print">
              <a:extLst>
                <a:ext uri="{28A0092B-C50C-407E-A947-70E740481C1C}">
                  <a14:useLocalDpi xmlns:a14="http://schemas.microsoft.com/office/drawing/2010/main" val="0"/>
                </a:ext>
              </a:extLst>
            </a:blip>
            <a:srcRect l="50095" r="3209"/>
            <a:stretch>
              <a:fillRect/>
            </a:stretch>
          </p:blipFill>
          <p:spPr bwMode="auto">
            <a:xfrm>
              <a:off x="3438392" y="4771387"/>
              <a:ext cx="2587625" cy="457200"/>
            </a:xfrm>
            <a:prstGeom prst="rect">
              <a:avLst/>
            </a:prstGeom>
            <a:noFill/>
            <a:ln w="19050">
              <a:solidFill>
                <a:srgbClr val="00B050"/>
              </a:solidFill>
              <a:miter lim="800000"/>
              <a:headEnd/>
              <a:tailEnd/>
            </a:ln>
            <a:extLst>
              <a:ext uri="{909E8E84-426E-40DD-AFC4-6F175D3DCCD1}">
                <a14:hiddenFill xmlns:a14="http://schemas.microsoft.com/office/drawing/2010/main">
                  <a:solidFill>
                    <a:srgbClr val="FFFFFF"/>
                  </a:solidFill>
                </a14:hiddenFill>
              </a:ext>
            </a:extLst>
          </p:spPr>
        </p:pic>
        <p:sp>
          <p:nvSpPr>
            <p:cNvPr id="11" name="Text Box 22"/>
            <p:cNvSpPr txBox="1">
              <a:spLocks noChangeArrowheads="1"/>
            </p:cNvSpPr>
            <p:nvPr/>
          </p:nvSpPr>
          <p:spPr bwMode="auto">
            <a:xfrm>
              <a:off x="2533235" y="4207455"/>
              <a:ext cx="928414" cy="3650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400" b="1" dirty="0">
                  <a:solidFill>
                    <a:srgbClr val="C00000"/>
                  </a:solidFill>
                  <a:latin typeface="微软雅黑" panose="020B0503020204020204" pitchFamily="34" charset="-122"/>
                  <a:ea typeface="微软雅黑" panose="020B0503020204020204" pitchFamily="34" charset="-122"/>
                </a:rPr>
                <a:t>3 </a:t>
              </a:r>
              <a:r>
                <a:rPr lang="zh-CN" altLang="en-US" sz="1400" b="1" dirty="0">
                  <a:solidFill>
                    <a:srgbClr val="C00000"/>
                  </a:solidFill>
                  <a:latin typeface="微软雅黑" panose="020B0503020204020204" pitchFamily="34" charset="-122"/>
                  <a:ea typeface="微软雅黑" panose="020B0503020204020204" pitchFamily="34" charset="-122"/>
                </a:rPr>
                <a:t>类线</a:t>
              </a:r>
            </a:p>
          </p:txBody>
        </p:sp>
        <p:sp>
          <p:nvSpPr>
            <p:cNvPr id="12" name="Text Box 23"/>
            <p:cNvSpPr txBox="1">
              <a:spLocks noChangeArrowheads="1"/>
            </p:cNvSpPr>
            <p:nvPr/>
          </p:nvSpPr>
          <p:spPr bwMode="auto">
            <a:xfrm>
              <a:off x="2560327" y="4824142"/>
              <a:ext cx="928414" cy="3650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400" b="1" dirty="0">
                  <a:solidFill>
                    <a:srgbClr val="C00000"/>
                  </a:solidFill>
                  <a:latin typeface="微软雅黑" panose="020B0503020204020204" pitchFamily="34" charset="-122"/>
                  <a:ea typeface="微软雅黑" panose="020B0503020204020204" pitchFamily="34" charset="-122"/>
                </a:rPr>
                <a:t>5 </a:t>
              </a:r>
              <a:r>
                <a:rPr lang="zh-CN" altLang="en-US" sz="1400" b="1" dirty="0">
                  <a:solidFill>
                    <a:srgbClr val="C00000"/>
                  </a:solidFill>
                  <a:latin typeface="微软雅黑" panose="020B0503020204020204" pitchFamily="34" charset="-122"/>
                  <a:ea typeface="微软雅黑" panose="020B0503020204020204" pitchFamily="34" charset="-122"/>
                </a:rPr>
                <a:t>类线</a:t>
              </a:r>
            </a:p>
          </p:txBody>
        </p:sp>
        <p:sp>
          <p:nvSpPr>
            <p:cNvPr id="13" name="Text Box 24"/>
            <p:cNvSpPr txBox="1">
              <a:spLocks noChangeArrowheads="1"/>
            </p:cNvSpPr>
            <p:nvPr/>
          </p:nvSpPr>
          <p:spPr bwMode="auto">
            <a:xfrm>
              <a:off x="2877923" y="5231644"/>
              <a:ext cx="3707541" cy="3650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zh-CN" sz="1400" b="1" dirty="0">
                  <a:latin typeface="微软雅黑" panose="020B0503020204020204" pitchFamily="34" charset="-122"/>
                  <a:ea typeface="微软雅黑" panose="020B0503020204020204" pitchFamily="34" charset="-122"/>
                </a:rPr>
                <a:t>不同的绞合度的双绞线</a:t>
              </a:r>
              <a:endParaRPr lang="en-US" altLang="zh-CN" sz="1400" b="1" dirty="0">
                <a:latin typeface="微软雅黑" panose="020B0503020204020204" pitchFamily="34" charset="-122"/>
                <a:ea typeface="微软雅黑" panose="020B0503020204020204" pitchFamily="34" charset="-122"/>
              </a:endParaRPr>
            </a:p>
          </p:txBody>
        </p:sp>
      </p:gr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sz="quarter" idx="10"/>
          </p:nvPr>
        </p:nvSpPr>
        <p:spPr/>
        <p:txBody>
          <a:bodyPr/>
          <a:lstStyle/>
          <a:p>
            <a:r>
              <a:rPr lang="zh-CN" altLang="en-US" dirty="0">
                <a:solidFill>
                  <a:srgbClr val="C00000"/>
                </a:solidFill>
              </a:rPr>
              <a:t>无屏蔽双绞线 </a:t>
            </a:r>
            <a:r>
              <a:rPr lang="en-US" altLang="zh-CN" dirty="0">
                <a:solidFill>
                  <a:srgbClr val="C00000"/>
                </a:solidFill>
              </a:rPr>
              <a:t>UTP </a:t>
            </a:r>
            <a:r>
              <a:rPr lang="en-US" altLang="zh-CN" dirty="0"/>
              <a:t>(Unshielded Twisted Pair) </a:t>
            </a:r>
            <a:r>
              <a:rPr lang="zh-CN" altLang="en-US" dirty="0"/>
              <a:t>：</a:t>
            </a:r>
            <a:endParaRPr lang="en-US" altLang="zh-CN" dirty="0"/>
          </a:p>
          <a:p>
            <a:pPr lvl="1"/>
            <a:r>
              <a:rPr lang="zh-CN" altLang="en-US" dirty="0"/>
              <a:t>无屏蔽层。</a:t>
            </a:r>
            <a:endParaRPr lang="en-US" altLang="zh-CN" dirty="0"/>
          </a:p>
          <a:p>
            <a:pPr lvl="1"/>
            <a:r>
              <a:rPr lang="zh-CN" altLang="en-US" dirty="0"/>
              <a:t>价格较便宜。</a:t>
            </a:r>
            <a:endParaRPr lang="en-US" altLang="zh-CN" dirty="0"/>
          </a:p>
          <a:p>
            <a:endParaRPr lang="en-US" altLang="zh-CN" dirty="0"/>
          </a:p>
          <a:p>
            <a:endParaRPr lang="en-US" altLang="zh-CN" dirty="0">
              <a:solidFill>
                <a:srgbClr val="C00000"/>
              </a:solidFill>
            </a:endParaRPr>
          </a:p>
          <a:p>
            <a:r>
              <a:rPr lang="zh-CN" altLang="en-US" dirty="0">
                <a:solidFill>
                  <a:srgbClr val="C00000"/>
                </a:solidFill>
              </a:rPr>
              <a:t>屏蔽双绞线 </a:t>
            </a:r>
            <a:r>
              <a:rPr lang="en-US" altLang="zh-CN" dirty="0">
                <a:solidFill>
                  <a:srgbClr val="C00000"/>
                </a:solidFill>
              </a:rPr>
              <a:t>STP </a:t>
            </a:r>
            <a:r>
              <a:rPr lang="en-US" altLang="zh-CN" dirty="0"/>
              <a:t>(Shielded Twisted Pair)</a:t>
            </a:r>
            <a:r>
              <a:rPr lang="zh-CN" altLang="en-US" dirty="0"/>
              <a:t>：</a:t>
            </a:r>
            <a:endParaRPr lang="en-US" altLang="zh-CN" dirty="0"/>
          </a:p>
          <a:p>
            <a:pPr lvl="1"/>
            <a:r>
              <a:rPr lang="zh-CN" altLang="en-US" dirty="0"/>
              <a:t>带屏蔽层。</a:t>
            </a:r>
            <a:endParaRPr lang="en-US" altLang="zh-CN" dirty="0"/>
          </a:p>
          <a:p>
            <a:pPr lvl="1"/>
            <a:r>
              <a:rPr lang="zh-CN" altLang="en-US" dirty="0"/>
              <a:t>都必须有接地线。</a:t>
            </a:r>
          </a:p>
        </p:txBody>
      </p:sp>
      <p:sp>
        <p:nvSpPr>
          <p:cNvPr id="5" name="文本占位符 4"/>
          <p:cNvSpPr>
            <a:spLocks noGrp="1"/>
          </p:cNvSpPr>
          <p:nvPr>
            <p:ph type="body" sz="quarter" idx="11"/>
          </p:nvPr>
        </p:nvSpPr>
        <p:spPr/>
        <p:txBody>
          <a:bodyPr/>
          <a:lstStyle/>
          <a:p>
            <a:r>
              <a:rPr lang="en-US" altLang="zh-CN" dirty="0"/>
              <a:t>1. </a:t>
            </a:r>
            <a:r>
              <a:rPr lang="zh-CN" altLang="en-US" dirty="0"/>
              <a:t>双绞线</a:t>
            </a:r>
          </a:p>
        </p:txBody>
      </p:sp>
      <p:grpSp>
        <p:nvGrpSpPr>
          <p:cNvPr id="19" name="组合 18"/>
          <p:cNvGrpSpPr/>
          <p:nvPr/>
        </p:nvGrpSpPr>
        <p:grpSpPr>
          <a:xfrm>
            <a:off x="3808165" y="1404311"/>
            <a:ext cx="2199152" cy="1137360"/>
            <a:chOff x="6084727" y="1481545"/>
            <a:chExt cx="2199152" cy="1223138"/>
          </a:xfrm>
        </p:grpSpPr>
        <p:pic>
          <p:nvPicPr>
            <p:cNvPr id="7" name="图片 19" descr="UTP.jpg"/>
            <p:cNvPicPr>
              <a:picLocks noChangeAspect="1"/>
            </p:cNvPicPr>
            <p:nvPr/>
          </p:nvPicPr>
          <p:blipFill>
            <a:blip r:embed="rId2" cstate="print"/>
            <a:srcRect l="18561" t="31329" r="43436" b="33200"/>
            <a:stretch>
              <a:fillRect/>
            </a:stretch>
          </p:blipFill>
          <p:spPr bwMode="auto">
            <a:xfrm>
              <a:off x="6638866" y="1619738"/>
              <a:ext cx="1645013" cy="862507"/>
            </a:xfrm>
            <a:prstGeom prst="rect">
              <a:avLst/>
            </a:prstGeom>
            <a:noFill/>
            <a:ln w="9525">
              <a:noFill/>
              <a:miter lim="800000"/>
              <a:headEnd/>
              <a:tailEnd/>
            </a:ln>
          </p:spPr>
        </p:pic>
        <p:sp>
          <p:nvSpPr>
            <p:cNvPr id="8" name="Text Box 13"/>
            <p:cNvSpPr txBox="1">
              <a:spLocks noChangeArrowheads="1"/>
            </p:cNvSpPr>
            <p:nvPr/>
          </p:nvSpPr>
          <p:spPr bwMode="auto">
            <a:xfrm>
              <a:off x="6140808" y="1481545"/>
              <a:ext cx="1441420" cy="330989"/>
            </a:xfrm>
            <a:prstGeom prst="rect">
              <a:avLst/>
            </a:prstGeom>
            <a:noFill/>
            <a:ln w="9525">
              <a:noFill/>
              <a:miter lim="800000"/>
            </a:ln>
          </p:spPr>
          <p:txBody>
            <a:bodyPr wrap="none">
              <a:spAutoFit/>
            </a:bodyPr>
            <a:lstStyle/>
            <a:p>
              <a:r>
                <a:rPr lang="zh-CN" altLang="en-US" sz="1400" b="1" dirty="0">
                  <a:solidFill>
                    <a:srgbClr val="0000FF"/>
                  </a:solidFill>
                  <a:latin typeface="微软雅黑" panose="020B0503020204020204" pitchFamily="34" charset="-122"/>
                  <a:ea typeface="微软雅黑" panose="020B0503020204020204" pitchFamily="34" charset="-122"/>
                </a:rPr>
                <a:t>带绝缘层的铜线</a:t>
              </a:r>
            </a:p>
          </p:txBody>
        </p:sp>
        <p:cxnSp>
          <p:nvCxnSpPr>
            <p:cNvPr id="9" name="直接连接符 21"/>
            <p:cNvCxnSpPr>
              <a:cxnSpLocks noChangeShapeType="1"/>
              <a:stCxn id="6" idx="0"/>
            </p:cNvCxnSpPr>
            <p:nvPr/>
          </p:nvCxnSpPr>
          <p:spPr bwMode="auto">
            <a:xfrm flipV="1">
              <a:off x="6611777" y="2196648"/>
              <a:ext cx="205611" cy="200216"/>
            </a:xfrm>
            <a:prstGeom prst="line">
              <a:avLst/>
            </a:prstGeom>
            <a:noFill/>
            <a:ln w="19050" algn="ctr">
              <a:solidFill>
                <a:schemeClr val="tx1"/>
              </a:solidFill>
              <a:round/>
              <a:headEnd type="none"/>
              <a:tailEnd type="triangle" w="sm" len="lg"/>
            </a:ln>
          </p:spPr>
        </p:cxnSp>
        <p:cxnSp>
          <p:nvCxnSpPr>
            <p:cNvPr id="10" name="直接连接符 22"/>
            <p:cNvCxnSpPr>
              <a:cxnSpLocks noChangeShapeType="1"/>
            </p:cNvCxnSpPr>
            <p:nvPr/>
          </p:nvCxnSpPr>
          <p:spPr bwMode="auto">
            <a:xfrm>
              <a:off x="7067556" y="1787676"/>
              <a:ext cx="227062" cy="185576"/>
            </a:xfrm>
            <a:prstGeom prst="line">
              <a:avLst/>
            </a:prstGeom>
            <a:noFill/>
            <a:ln w="19050" algn="ctr">
              <a:solidFill>
                <a:schemeClr val="tx1"/>
              </a:solidFill>
              <a:round/>
              <a:headEnd type="none" w="sm" len="lg"/>
              <a:tailEnd type="triangle" w="sm" len="lg"/>
            </a:ln>
          </p:spPr>
        </p:cxnSp>
        <p:sp>
          <p:nvSpPr>
            <p:cNvPr id="6" name="Text Box 9"/>
            <p:cNvSpPr txBox="1">
              <a:spLocks noChangeArrowheads="1"/>
            </p:cNvSpPr>
            <p:nvPr/>
          </p:nvSpPr>
          <p:spPr bwMode="auto">
            <a:xfrm>
              <a:off x="6084727" y="2396864"/>
              <a:ext cx="1054100" cy="307819"/>
            </a:xfrm>
            <a:prstGeom prst="rect">
              <a:avLst/>
            </a:prstGeom>
            <a:noFill/>
            <a:ln w="9525">
              <a:noFill/>
              <a:miter lim="800000"/>
            </a:ln>
          </p:spPr>
          <p:txBody>
            <a:bodyPr>
              <a:spAutoFit/>
            </a:bodyPr>
            <a:lstStyle/>
            <a:p>
              <a:pPr algn="ctr">
                <a:lnSpc>
                  <a:spcPct val="90000"/>
                </a:lnSpc>
              </a:pPr>
              <a:r>
                <a:rPr lang="en-US" altLang="zh-CN" sz="1400" b="1" dirty="0">
                  <a:solidFill>
                    <a:srgbClr val="0000FF"/>
                  </a:solidFill>
                  <a:latin typeface="微软雅黑" panose="020B0503020204020204" pitchFamily="34" charset="-122"/>
                  <a:ea typeface="微软雅黑" panose="020B0503020204020204" pitchFamily="34" charset="-122"/>
                </a:rPr>
                <a:t>PVC</a:t>
              </a:r>
              <a:r>
                <a:rPr lang="zh-CN" altLang="en-US" sz="1400" b="1" dirty="0">
                  <a:solidFill>
                    <a:srgbClr val="0000FF"/>
                  </a:solidFill>
                  <a:latin typeface="微软雅黑" panose="020B0503020204020204" pitchFamily="34" charset="-122"/>
                  <a:ea typeface="微软雅黑" panose="020B0503020204020204" pitchFamily="34" charset="-122"/>
                </a:rPr>
                <a:t> 套层</a:t>
              </a:r>
            </a:p>
          </p:txBody>
        </p:sp>
      </p:grpSp>
      <p:grpSp>
        <p:nvGrpSpPr>
          <p:cNvPr id="34" name="组合 33"/>
          <p:cNvGrpSpPr/>
          <p:nvPr/>
        </p:nvGrpSpPr>
        <p:grpSpPr>
          <a:xfrm>
            <a:off x="3348949" y="3260592"/>
            <a:ext cx="3267482" cy="1490350"/>
            <a:chOff x="4497712" y="3150184"/>
            <a:chExt cx="3267482" cy="1490350"/>
          </a:xfrm>
        </p:grpSpPr>
        <p:pic>
          <p:nvPicPr>
            <p:cNvPr id="25" name="图片 35" descr="STP.jpg"/>
            <p:cNvPicPr>
              <a:picLocks noChangeAspect="1"/>
            </p:cNvPicPr>
            <p:nvPr/>
          </p:nvPicPr>
          <p:blipFill>
            <a:blip r:embed="rId3" cstate="print"/>
            <a:srcRect/>
            <a:stretch>
              <a:fillRect/>
            </a:stretch>
          </p:blipFill>
          <p:spPr bwMode="auto">
            <a:xfrm>
              <a:off x="5144809" y="3299631"/>
              <a:ext cx="2087562" cy="1084263"/>
            </a:xfrm>
            <a:prstGeom prst="rect">
              <a:avLst/>
            </a:prstGeom>
            <a:noFill/>
            <a:ln w="9525">
              <a:noFill/>
              <a:miter lim="800000"/>
              <a:headEnd/>
              <a:tailEnd/>
            </a:ln>
          </p:spPr>
        </p:pic>
        <p:sp>
          <p:nvSpPr>
            <p:cNvPr id="26" name="Text Box 11"/>
            <p:cNvSpPr txBox="1">
              <a:spLocks noChangeArrowheads="1"/>
            </p:cNvSpPr>
            <p:nvPr/>
          </p:nvSpPr>
          <p:spPr bwMode="auto">
            <a:xfrm>
              <a:off x="5515330" y="4279073"/>
              <a:ext cx="1082348" cy="307777"/>
            </a:xfrm>
            <a:prstGeom prst="rect">
              <a:avLst/>
            </a:prstGeom>
            <a:noFill/>
            <a:ln w="9525">
              <a:noFill/>
              <a:miter lim="800000"/>
            </a:ln>
          </p:spPr>
          <p:txBody>
            <a:bodyPr wrap="none">
              <a:spAutoFit/>
            </a:bodyPr>
            <a:lstStyle/>
            <a:p>
              <a:r>
                <a:rPr lang="zh-CN" altLang="en-US" sz="1400" b="1" dirty="0">
                  <a:latin typeface="微软雅黑" panose="020B0503020204020204" pitchFamily="34" charset="-122"/>
                  <a:ea typeface="微软雅黑" panose="020B0503020204020204" pitchFamily="34" charset="-122"/>
                </a:rPr>
                <a:t>铝箔屏蔽层</a:t>
              </a:r>
            </a:p>
          </p:txBody>
        </p:sp>
        <p:sp>
          <p:nvSpPr>
            <p:cNvPr id="27" name="Text Box 14"/>
            <p:cNvSpPr txBox="1">
              <a:spLocks noChangeArrowheads="1"/>
            </p:cNvSpPr>
            <p:nvPr/>
          </p:nvSpPr>
          <p:spPr bwMode="auto">
            <a:xfrm>
              <a:off x="7041919" y="4332757"/>
              <a:ext cx="723275" cy="307777"/>
            </a:xfrm>
            <a:prstGeom prst="rect">
              <a:avLst/>
            </a:prstGeom>
            <a:noFill/>
            <a:ln w="9525">
              <a:noFill/>
              <a:miter lim="800000"/>
            </a:ln>
          </p:spPr>
          <p:txBody>
            <a:bodyPr wrap="none">
              <a:spAutoFit/>
            </a:bodyPr>
            <a:lstStyle/>
            <a:p>
              <a:r>
                <a:rPr lang="zh-CN" altLang="en-US" sz="1400" b="1" dirty="0">
                  <a:latin typeface="微软雅黑" panose="020B0503020204020204" pitchFamily="34" charset="-122"/>
                  <a:ea typeface="微软雅黑" panose="020B0503020204020204" pitchFamily="34" charset="-122"/>
                </a:rPr>
                <a:t>接地线</a:t>
              </a:r>
            </a:p>
          </p:txBody>
        </p:sp>
        <p:sp>
          <p:nvSpPr>
            <p:cNvPr id="28" name="Text Box 9"/>
            <p:cNvSpPr txBox="1">
              <a:spLocks noChangeArrowheads="1"/>
            </p:cNvSpPr>
            <p:nvPr/>
          </p:nvSpPr>
          <p:spPr bwMode="auto">
            <a:xfrm>
              <a:off x="4497712" y="4296346"/>
              <a:ext cx="1054100" cy="286232"/>
            </a:xfrm>
            <a:prstGeom prst="rect">
              <a:avLst/>
            </a:prstGeom>
            <a:noFill/>
            <a:ln w="9525">
              <a:noFill/>
              <a:miter lim="800000"/>
            </a:ln>
          </p:spPr>
          <p:txBody>
            <a:bodyPr>
              <a:spAutoFit/>
            </a:bodyPr>
            <a:lstStyle/>
            <a:p>
              <a:pPr algn="ctr">
                <a:lnSpc>
                  <a:spcPct val="90000"/>
                </a:lnSpc>
              </a:pPr>
              <a:r>
                <a:rPr lang="en-US" altLang="zh-CN" sz="1400" b="1" dirty="0">
                  <a:latin typeface="微软雅黑" panose="020B0503020204020204" pitchFamily="34" charset="-122"/>
                  <a:ea typeface="微软雅黑" panose="020B0503020204020204" pitchFamily="34" charset="-122"/>
                </a:rPr>
                <a:t>PVC</a:t>
              </a:r>
              <a:r>
                <a:rPr lang="zh-CN" altLang="en-US" sz="1400" b="1" dirty="0">
                  <a:latin typeface="微软雅黑" panose="020B0503020204020204" pitchFamily="34" charset="-122"/>
                  <a:ea typeface="微软雅黑" panose="020B0503020204020204" pitchFamily="34" charset="-122"/>
                </a:rPr>
                <a:t> 套层</a:t>
              </a:r>
            </a:p>
          </p:txBody>
        </p:sp>
        <p:sp>
          <p:nvSpPr>
            <p:cNvPr id="29" name="Text Box 13"/>
            <p:cNvSpPr txBox="1">
              <a:spLocks noChangeArrowheads="1"/>
            </p:cNvSpPr>
            <p:nvPr/>
          </p:nvSpPr>
          <p:spPr bwMode="auto">
            <a:xfrm>
              <a:off x="5068609" y="3150184"/>
              <a:ext cx="1441420" cy="307777"/>
            </a:xfrm>
            <a:prstGeom prst="rect">
              <a:avLst/>
            </a:prstGeom>
            <a:noFill/>
            <a:ln w="9525">
              <a:noFill/>
              <a:miter lim="800000"/>
            </a:ln>
          </p:spPr>
          <p:txBody>
            <a:bodyPr wrap="none">
              <a:spAutoFit/>
            </a:bodyPr>
            <a:lstStyle/>
            <a:p>
              <a:r>
                <a:rPr lang="zh-CN" altLang="en-US" sz="1400" b="1" dirty="0">
                  <a:latin typeface="微软雅黑" panose="020B0503020204020204" pitchFamily="34" charset="-122"/>
                  <a:ea typeface="微软雅黑" panose="020B0503020204020204" pitchFamily="34" charset="-122"/>
                </a:rPr>
                <a:t>带绝缘层的铜线</a:t>
              </a:r>
            </a:p>
          </p:txBody>
        </p:sp>
        <p:cxnSp>
          <p:nvCxnSpPr>
            <p:cNvPr id="30" name="直接连接符 30"/>
            <p:cNvCxnSpPr>
              <a:cxnSpLocks noChangeShapeType="1"/>
            </p:cNvCxnSpPr>
            <p:nvPr/>
          </p:nvCxnSpPr>
          <p:spPr bwMode="auto">
            <a:xfrm>
              <a:off x="5969926" y="3442595"/>
              <a:ext cx="223134" cy="150011"/>
            </a:xfrm>
            <a:prstGeom prst="line">
              <a:avLst/>
            </a:prstGeom>
            <a:noFill/>
            <a:ln w="19050" algn="ctr">
              <a:solidFill>
                <a:schemeClr val="tx1"/>
              </a:solidFill>
              <a:round/>
              <a:tailEnd type="triangle" w="sm" len="lg"/>
            </a:ln>
          </p:spPr>
        </p:cxnSp>
        <p:cxnSp>
          <p:nvCxnSpPr>
            <p:cNvPr id="31" name="直接连接符 32"/>
            <p:cNvCxnSpPr>
              <a:cxnSpLocks noChangeShapeType="1"/>
            </p:cNvCxnSpPr>
            <p:nvPr/>
          </p:nvCxnSpPr>
          <p:spPr bwMode="auto">
            <a:xfrm flipV="1">
              <a:off x="5144809" y="4090976"/>
              <a:ext cx="143966" cy="231642"/>
            </a:xfrm>
            <a:prstGeom prst="line">
              <a:avLst/>
            </a:prstGeom>
            <a:noFill/>
            <a:ln w="19050" algn="ctr">
              <a:solidFill>
                <a:schemeClr val="tx1"/>
              </a:solidFill>
              <a:round/>
              <a:headEnd type="none"/>
              <a:tailEnd type="triangle" w="sm" len="lg"/>
            </a:ln>
          </p:spPr>
        </p:cxnSp>
        <p:cxnSp>
          <p:nvCxnSpPr>
            <p:cNvPr id="32" name="直接连接符 38"/>
            <p:cNvCxnSpPr>
              <a:cxnSpLocks noChangeShapeType="1"/>
            </p:cNvCxnSpPr>
            <p:nvPr/>
          </p:nvCxnSpPr>
          <p:spPr bwMode="auto">
            <a:xfrm>
              <a:off x="5843778" y="4057338"/>
              <a:ext cx="126148" cy="265280"/>
            </a:xfrm>
            <a:prstGeom prst="line">
              <a:avLst/>
            </a:prstGeom>
            <a:noFill/>
            <a:ln w="19050" algn="ctr">
              <a:solidFill>
                <a:schemeClr val="tx1"/>
              </a:solidFill>
              <a:round/>
              <a:headEnd type="triangle" w="sm" len="lg"/>
              <a:tailEnd type="none"/>
            </a:ln>
          </p:spPr>
        </p:cxnSp>
        <p:cxnSp>
          <p:nvCxnSpPr>
            <p:cNvPr id="33" name="直接连接符 38"/>
            <p:cNvCxnSpPr>
              <a:cxnSpLocks noChangeShapeType="1"/>
            </p:cNvCxnSpPr>
            <p:nvPr/>
          </p:nvCxnSpPr>
          <p:spPr bwMode="auto">
            <a:xfrm>
              <a:off x="6728935" y="4379007"/>
              <a:ext cx="364094" cy="129092"/>
            </a:xfrm>
            <a:prstGeom prst="line">
              <a:avLst/>
            </a:prstGeom>
            <a:noFill/>
            <a:ln w="19050" algn="ctr">
              <a:solidFill>
                <a:schemeClr val="tx1"/>
              </a:solidFill>
              <a:round/>
              <a:headEnd type="triangle" w="sm" len="lg"/>
              <a:tailEnd type="none"/>
            </a:ln>
          </p:spPr>
        </p:cxnSp>
      </p:gr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sz="quarter" idx="10"/>
          </p:nvPr>
        </p:nvSpPr>
        <p:spPr/>
        <p:txBody>
          <a:bodyPr/>
          <a:lstStyle/>
          <a:p>
            <a:r>
              <a:rPr lang="en-US" altLang="zh-CN" dirty="0"/>
              <a:t>x/UTP</a:t>
            </a:r>
            <a:r>
              <a:rPr lang="zh-CN" altLang="en-US" dirty="0"/>
              <a:t>：对整条双绞线电缆进行屏蔽。</a:t>
            </a:r>
            <a:endParaRPr lang="en-US" altLang="zh-CN" dirty="0"/>
          </a:p>
          <a:p>
            <a:pPr lvl="1"/>
            <a:r>
              <a:rPr lang="en-US" altLang="zh-CN" dirty="0"/>
              <a:t>F/UTP (F=Foiled)</a:t>
            </a:r>
            <a:r>
              <a:rPr lang="zh-CN" altLang="en-US" dirty="0"/>
              <a:t>：表明采用铝箔屏蔽层。</a:t>
            </a:r>
            <a:endParaRPr lang="en-US" altLang="zh-CN" dirty="0"/>
          </a:p>
          <a:p>
            <a:pPr lvl="1"/>
            <a:r>
              <a:rPr lang="en-US" altLang="zh-CN" dirty="0"/>
              <a:t>S/UTP (S=braid Screen)</a:t>
            </a:r>
            <a:r>
              <a:rPr lang="zh-CN" altLang="en-US" dirty="0"/>
              <a:t>：表明采用金属编织层进行屏蔽。</a:t>
            </a:r>
            <a:endParaRPr lang="en-US" altLang="zh-CN" dirty="0"/>
          </a:p>
          <a:p>
            <a:pPr lvl="1"/>
            <a:r>
              <a:rPr lang="en-US" altLang="zh-CN" dirty="0"/>
              <a:t>SF/UTP</a:t>
            </a:r>
            <a:r>
              <a:rPr lang="zh-CN" altLang="en-US" dirty="0"/>
              <a:t>：表明在铝箔屏蔽层外面再加上金属编织层的屏蔽。</a:t>
            </a:r>
            <a:endParaRPr lang="en-US" altLang="zh-CN" dirty="0"/>
          </a:p>
          <a:p>
            <a:pPr lvl="1"/>
            <a:r>
              <a:rPr lang="en-US" altLang="zh-CN" dirty="0"/>
              <a:t>FTP </a:t>
            </a:r>
            <a:r>
              <a:rPr lang="zh-CN" altLang="en-US" dirty="0"/>
              <a:t>或 </a:t>
            </a:r>
            <a:r>
              <a:rPr lang="en-US" altLang="zh-CN" dirty="0"/>
              <a:t>U/FTP</a:t>
            </a:r>
            <a:r>
              <a:rPr lang="zh-CN" altLang="en-US" dirty="0"/>
              <a:t>：把电缆中的每一对双绞线都加上铝箔屏蔽层。</a:t>
            </a:r>
            <a:r>
              <a:rPr lang="en-US" altLang="zh-CN" dirty="0"/>
              <a:t>U</a:t>
            </a:r>
            <a:r>
              <a:rPr lang="zh-CN" altLang="en-US" dirty="0"/>
              <a:t>表明对整条电缆不另增加屏蔽层</a:t>
            </a:r>
            <a:endParaRPr lang="en-US" altLang="zh-CN" dirty="0"/>
          </a:p>
          <a:p>
            <a:pPr lvl="1"/>
            <a:r>
              <a:rPr lang="en-US" altLang="zh-CN" dirty="0"/>
              <a:t>F/FTP</a:t>
            </a:r>
            <a:r>
              <a:rPr lang="zh-CN" altLang="en-US" dirty="0"/>
              <a:t>：在 </a:t>
            </a:r>
            <a:r>
              <a:rPr lang="en-US" altLang="zh-CN" dirty="0"/>
              <a:t>FTP </a:t>
            </a:r>
            <a:r>
              <a:rPr lang="zh-CN" altLang="en-US" dirty="0"/>
              <a:t>基础上对整条电缆再加上铝箔屏蔽层。</a:t>
            </a:r>
            <a:endParaRPr lang="en-US" altLang="zh-CN" dirty="0"/>
          </a:p>
          <a:p>
            <a:pPr lvl="1"/>
            <a:r>
              <a:rPr lang="en-US" altLang="zh-CN" dirty="0"/>
              <a:t>S/FTP</a:t>
            </a:r>
            <a:r>
              <a:rPr lang="zh-CN" altLang="en-US" dirty="0"/>
              <a:t>：在 </a:t>
            </a:r>
            <a:r>
              <a:rPr lang="en-US" altLang="zh-CN" dirty="0"/>
              <a:t>FTP </a:t>
            </a:r>
            <a:r>
              <a:rPr lang="zh-CN" altLang="en-US" dirty="0"/>
              <a:t>基础上对整条电缆再加上金属编织层的屏蔽。</a:t>
            </a:r>
            <a:endParaRPr lang="en-US" altLang="zh-CN" dirty="0"/>
          </a:p>
        </p:txBody>
      </p:sp>
      <p:sp>
        <p:nvSpPr>
          <p:cNvPr id="5" name="文本占位符 4"/>
          <p:cNvSpPr>
            <a:spLocks noGrp="1"/>
          </p:cNvSpPr>
          <p:nvPr>
            <p:ph type="body" sz="quarter" idx="11"/>
          </p:nvPr>
        </p:nvSpPr>
        <p:spPr/>
        <p:txBody>
          <a:bodyPr/>
          <a:lstStyle/>
          <a:p>
            <a:r>
              <a:rPr lang="zh-CN" altLang="en-US" dirty="0"/>
              <a:t>屏蔽双绞线 </a:t>
            </a:r>
            <a:r>
              <a:rPr lang="en-US" altLang="zh-CN" dirty="0"/>
              <a:t>STP</a:t>
            </a:r>
            <a:endParaRPr lang="zh-CN" altLang="en-US"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1"/>
          </p:nvPr>
        </p:nvSpPr>
        <p:spPr/>
        <p:txBody>
          <a:bodyPr/>
          <a:lstStyle/>
          <a:p>
            <a:r>
              <a:rPr lang="zh-CN" altLang="en-US" dirty="0"/>
              <a:t>屏蔽双绞线 </a:t>
            </a:r>
            <a:r>
              <a:rPr lang="en-US" altLang="zh-CN" dirty="0"/>
              <a:t>STP</a:t>
            </a:r>
            <a:endParaRPr lang="zh-CN" altLang="en-US" dirty="0"/>
          </a:p>
        </p:txBody>
      </p:sp>
      <p:pic>
        <p:nvPicPr>
          <p:cNvPr id="7" name="图片 6" descr="三种UTP.jpg"/>
          <p:cNvPicPr>
            <a:picLocks noChangeAspect="1"/>
          </p:cNvPicPr>
          <p:nvPr/>
        </p:nvPicPr>
        <p:blipFill>
          <a:blip r:embed="rId2"/>
          <a:srcRect l="10626" t="29524" r="11249" b="26338"/>
          <a:stretch>
            <a:fillRect/>
          </a:stretch>
        </p:blipFill>
        <p:spPr>
          <a:xfrm>
            <a:off x="3605876" y="1496499"/>
            <a:ext cx="4824536" cy="1533201"/>
          </a:xfrm>
          <a:prstGeom prst="rect">
            <a:avLst/>
          </a:prstGeom>
        </p:spPr>
      </p:pic>
      <p:sp>
        <p:nvSpPr>
          <p:cNvPr id="8" name="TextBox 47"/>
          <p:cNvSpPr txBox="1"/>
          <p:nvPr/>
        </p:nvSpPr>
        <p:spPr>
          <a:xfrm>
            <a:off x="4005943" y="1163896"/>
            <a:ext cx="4424469" cy="338554"/>
          </a:xfrm>
          <a:prstGeom prst="rect">
            <a:avLst/>
          </a:prstGeom>
          <a:noFill/>
        </p:spPr>
        <p:txBody>
          <a:bodyPr wrap="square" rtlCol="0">
            <a:spAutoFit/>
          </a:bodyPr>
          <a:lstStyle/>
          <a:p>
            <a:r>
              <a:rPr lang="en-US" altLang="zh-CN" sz="1600" b="1" dirty="0">
                <a:latin typeface="微软雅黑" panose="020B0503020204020204" pitchFamily="34" charset="-122"/>
                <a:ea typeface="微软雅黑" panose="020B0503020204020204" pitchFamily="34" charset="-122"/>
                <a:cs typeface="Times New Roman" panose="02020603050405020304" pitchFamily="18" charset="0"/>
              </a:rPr>
              <a:t>F/UTP                U/FTP                  F/FTP  </a:t>
            </a:r>
            <a:endParaRPr lang="zh-CN" altLang="en-US" sz="16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9" name="TextBox 53"/>
          <p:cNvSpPr txBox="1"/>
          <p:nvPr/>
        </p:nvSpPr>
        <p:spPr>
          <a:xfrm>
            <a:off x="6480491" y="2984866"/>
            <a:ext cx="723275" cy="307777"/>
          </a:xfrm>
          <a:prstGeom prst="rect">
            <a:avLst/>
          </a:prstGeom>
          <a:noFill/>
        </p:spPr>
        <p:txBody>
          <a:bodyPr wrap="none" rtlCol="0">
            <a:spAutoFit/>
          </a:bodyPr>
          <a:lstStyle/>
          <a:p>
            <a:r>
              <a:rPr lang="zh-CN" altLang="en-US" sz="1400" b="1" dirty="0">
                <a:solidFill>
                  <a:srgbClr val="0000FF"/>
                </a:solidFill>
                <a:latin typeface="微软雅黑" panose="020B0503020204020204" pitchFamily="34" charset="-122"/>
                <a:ea typeface="微软雅黑" panose="020B0503020204020204" pitchFamily="34" charset="-122"/>
              </a:rPr>
              <a:t>屏蔽层</a:t>
            </a:r>
          </a:p>
        </p:txBody>
      </p:sp>
      <p:sp>
        <p:nvSpPr>
          <p:cNvPr id="10" name="矩形 9"/>
          <p:cNvSpPr/>
          <p:nvPr/>
        </p:nvSpPr>
        <p:spPr bwMode="auto">
          <a:xfrm>
            <a:off x="6624507" y="2767961"/>
            <a:ext cx="478160" cy="254893"/>
          </a:xfrm>
          <a:prstGeom prst="rect">
            <a:avLst/>
          </a:prstGeom>
          <a:solidFill>
            <a:srgbClr val="FFFF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1" lang="zh-CN" altLang="en-US"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p:txBody>
      </p:sp>
      <p:sp>
        <p:nvSpPr>
          <p:cNvPr id="11" name="矩形 10"/>
          <p:cNvSpPr/>
          <p:nvPr/>
        </p:nvSpPr>
        <p:spPr bwMode="auto">
          <a:xfrm>
            <a:off x="5093661" y="2781306"/>
            <a:ext cx="478160" cy="254893"/>
          </a:xfrm>
          <a:prstGeom prst="rect">
            <a:avLst/>
          </a:prstGeom>
          <a:solidFill>
            <a:srgbClr val="FFFF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1" lang="zh-CN" altLang="en-US"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p:txBody>
      </p:sp>
      <p:sp>
        <p:nvSpPr>
          <p:cNvPr id="12" name="TextBox 58"/>
          <p:cNvSpPr txBox="1"/>
          <p:nvPr/>
        </p:nvSpPr>
        <p:spPr>
          <a:xfrm>
            <a:off x="4987626" y="2737710"/>
            <a:ext cx="543739" cy="307777"/>
          </a:xfrm>
          <a:prstGeom prst="rect">
            <a:avLst/>
          </a:prstGeom>
          <a:noFill/>
        </p:spPr>
        <p:txBody>
          <a:bodyPr wrap="none" rtlCol="0">
            <a:spAutoFit/>
          </a:bodyPr>
          <a:lstStyle/>
          <a:p>
            <a:r>
              <a:rPr lang="zh-CN" altLang="en-US" sz="1400" b="1" dirty="0">
                <a:solidFill>
                  <a:srgbClr val="0000FF"/>
                </a:solidFill>
                <a:latin typeface="微软雅黑" panose="020B0503020204020204" pitchFamily="34" charset="-122"/>
                <a:ea typeface="微软雅黑" panose="020B0503020204020204" pitchFamily="34" charset="-122"/>
              </a:rPr>
              <a:t>铝箔</a:t>
            </a:r>
          </a:p>
        </p:txBody>
      </p:sp>
      <p:sp>
        <p:nvSpPr>
          <p:cNvPr id="13" name="TextBox 55"/>
          <p:cNvSpPr txBox="1"/>
          <p:nvPr/>
        </p:nvSpPr>
        <p:spPr>
          <a:xfrm>
            <a:off x="6562024" y="2765791"/>
            <a:ext cx="543739" cy="307777"/>
          </a:xfrm>
          <a:prstGeom prst="rect">
            <a:avLst/>
          </a:prstGeom>
          <a:noFill/>
        </p:spPr>
        <p:txBody>
          <a:bodyPr wrap="none" rtlCol="0">
            <a:spAutoFit/>
          </a:bodyPr>
          <a:lstStyle/>
          <a:p>
            <a:r>
              <a:rPr lang="zh-CN" altLang="en-US" sz="1400" b="1" dirty="0">
                <a:solidFill>
                  <a:srgbClr val="0000FF"/>
                </a:solidFill>
                <a:latin typeface="微软雅黑" panose="020B0503020204020204" pitchFamily="34" charset="-122"/>
                <a:ea typeface="微软雅黑" panose="020B0503020204020204" pitchFamily="34" charset="-122"/>
              </a:rPr>
              <a:t>铝箔</a:t>
            </a:r>
          </a:p>
        </p:txBody>
      </p:sp>
      <p:sp>
        <p:nvSpPr>
          <p:cNvPr id="14" name="TextBox 59"/>
          <p:cNvSpPr txBox="1"/>
          <p:nvPr/>
        </p:nvSpPr>
        <p:spPr>
          <a:xfrm>
            <a:off x="4901901" y="2957926"/>
            <a:ext cx="776175" cy="307777"/>
          </a:xfrm>
          <a:prstGeom prst="rect">
            <a:avLst/>
          </a:prstGeom>
          <a:noFill/>
        </p:spPr>
        <p:txBody>
          <a:bodyPr wrap="none" rtlCol="0">
            <a:spAutoFit/>
          </a:bodyPr>
          <a:lstStyle/>
          <a:p>
            <a:r>
              <a:rPr lang="zh-CN" altLang="en-US" sz="1400" b="1" dirty="0">
                <a:solidFill>
                  <a:srgbClr val="0000FF"/>
                </a:solidFill>
                <a:latin typeface="微软雅黑" panose="020B0503020204020204" pitchFamily="34" charset="-122"/>
                <a:ea typeface="微软雅黑" panose="020B0503020204020204" pitchFamily="34" charset="-122"/>
              </a:rPr>
              <a:t>屏蔽层 </a:t>
            </a:r>
          </a:p>
        </p:txBody>
      </p:sp>
      <p:grpSp>
        <p:nvGrpSpPr>
          <p:cNvPr id="15" name="组合 14"/>
          <p:cNvGrpSpPr/>
          <p:nvPr/>
        </p:nvGrpSpPr>
        <p:grpSpPr>
          <a:xfrm>
            <a:off x="404204" y="1558763"/>
            <a:ext cx="3241355" cy="1490350"/>
            <a:chOff x="4497712" y="3150184"/>
            <a:chExt cx="3241355" cy="1490350"/>
          </a:xfrm>
        </p:grpSpPr>
        <p:pic>
          <p:nvPicPr>
            <p:cNvPr id="16" name="图片 35" descr="STP.jpg"/>
            <p:cNvPicPr>
              <a:picLocks noChangeAspect="1"/>
            </p:cNvPicPr>
            <p:nvPr/>
          </p:nvPicPr>
          <p:blipFill>
            <a:blip r:embed="rId3" cstate="print"/>
            <a:srcRect/>
            <a:stretch>
              <a:fillRect/>
            </a:stretch>
          </p:blipFill>
          <p:spPr bwMode="auto">
            <a:xfrm>
              <a:off x="5144809" y="3299631"/>
              <a:ext cx="2087562" cy="1084263"/>
            </a:xfrm>
            <a:prstGeom prst="rect">
              <a:avLst/>
            </a:prstGeom>
            <a:noFill/>
            <a:ln w="9525">
              <a:noFill/>
              <a:miter lim="800000"/>
              <a:headEnd/>
              <a:tailEnd/>
            </a:ln>
          </p:spPr>
        </p:pic>
        <p:sp>
          <p:nvSpPr>
            <p:cNvPr id="17" name="Text Box 11"/>
            <p:cNvSpPr txBox="1">
              <a:spLocks noChangeArrowheads="1"/>
            </p:cNvSpPr>
            <p:nvPr/>
          </p:nvSpPr>
          <p:spPr bwMode="auto">
            <a:xfrm>
              <a:off x="5515330" y="4279073"/>
              <a:ext cx="1082348" cy="307777"/>
            </a:xfrm>
            <a:prstGeom prst="rect">
              <a:avLst/>
            </a:prstGeom>
            <a:noFill/>
            <a:ln w="9525">
              <a:noFill/>
              <a:miter lim="800000"/>
            </a:ln>
          </p:spPr>
          <p:txBody>
            <a:bodyPr wrap="none">
              <a:spAutoFit/>
            </a:bodyPr>
            <a:lstStyle/>
            <a:p>
              <a:r>
                <a:rPr lang="zh-CN" altLang="en-US" sz="1400" b="1" dirty="0">
                  <a:solidFill>
                    <a:srgbClr val="0000FF"/>
                  </a:solidFill>
                  <a:latin typeface="微软雅黑" panose="020B0503020204020204" pitchFamily="34" charset="-122"/>
                  <a:ea typeface="微软雅黑" panose="020B0503020204020204" pitchFamily="34" charset="-122"/>
                </a:rPr>
                <a:t>铝箔屏蔽层</a:t>
              </a:r>
            </a:p>
          </p:txBody>
        </p:sp>
        <p:sp>
          <p:nvSpPr>
            <p:cNvPr id="18" name="Text Box 14"/>
            <p:cNvSpPr txBox="1">
              <a:spLocks noChangeArrowheads="1"/>
            </p:cNvSpPr>
            <p:nvPr/>
          </p:nvSpPr>
          <p:spPr bwMode="auto">
            <a:xfrm>
              <a:off x="7015792" y="4332757"/>
              <a:ext cx="723275" cy="307777"/>
            </a:xfrm>
            <a:prstGeom prst="rect">
              <a:avLst/>
            </a:prstGeom>
            <a:noFill/>
            <a:ln w="9525">
              <a:noFill/>
              <a:miter lim="800000"/>
            </a:ln>
          </p:spPr>
          <p:txBody>
            <a:bodyPr wrap="none">
              <a:spAutoFit/>
            </a:bodyPr>
            <a:lstStyle/>
            <a:p>
              <a:r>
                <a:rPr lang="zh-CN" altLang="en-US" sz="1400" b="1" dirty="0">
                  <a:solidFill>
                    <a:srgbClr val="0000FF"/>
                  </a:solidFill>
                  <a:latin typeface="微软雅黑" panose="020B0503020204020204" pitchFamily="34" charset="-122"/>
                  <a:ea typeface="微软雅黑" panose="020B0503020204020204" pitchFamily="34" charset="-122"/>
                </a:rPr>
                <a:t>接地线</a:t>
              </a:r>
            </a:p>
          </p:txBody>
        </p:sp>
        <p:sp>
          <p:nvSpPr>
            <p:cNvPr id="19" name="Text Box 9"/>
            <p:cNvSpPr txBox="1">
              <a:spLocks noChangeArrowheads="1"/>
            </p:cNvSpPr>
            <p:nvPr/>
          </p:nvSpPr>
          <p:spPr bwMode="auto">
            <a:xfrm>
              <a:off x="4497712" y="4296346"/>
              <a:ext cx="1054100" cy="286232"/>
            </a:xfrm>
            <a:prstGeom prst="rect">
              <a:avLst/>
            </a:prstGeom>
            <a:noFill/>
            <a:ln w="9525">
              <a:noFill/>
              <a:miter lim="800000"/>
            </a:ln>
          </p:spPr>
          <p:txBody>
            <a:bodyPr>
              <a:spAutoFit/>
            </a:bodyPr>
            <a:lstStyle/>
            <a:p>
              <a:pPr algn="ctr">
                <a:lnSpc>
                  <a:spcPct val="90000"/>
                </a:lnSpc>
              </a:pPr>
              <a:r>
                <a:rPr lang="en-US" altLang="zh-CN" sz="1400" b="1" dirty="0">
                  <a:solidFill>
                    <a:srgbClr val="0000FF"/>
                  </a:solidFill>
                  <a:latin typeface="微软雅黑" panose="020B0503020204020204" pitchFamily="34" charset="-122"/>
                  <a:ea typeface="微软雅黑" panose="020B0503020204020204" pitchFamily="34" charset="-122"/>
                </a:rPr>
                <a:t>PVC</a:t>
              </a:r>
              <a:r>
                <a:rPr lang="zh-CN" altLang="en-US" sz="1400" b="1" dirty="0">
                  <a:solidFill>
                    <a:srgbClr val="0000FF"/>
                  </a:solidFill>
                  <a:latin typeface="微软雅黑" panose="020B0503020204020204" pitchFamily="34" charset="-122"/>
                  <a:ea typeface="微软雅黑" panose="020B0503020204020204" pitchFamily="34" charset="-122"/>
                </a:rPr>
                <a:t> 套层</a:t>
              </a:r>
            </a:p>
          </p:txBody>
        </p:sp>
        <p:sp>
          <p:nvSpPr>
            <p:cNvPr id="20" name="Text Box 13"/>
            <p:cNvSpPr txBox="1">
              <a:spLocks noChangeArrowheads="1"/>
            </p:cNvSpPr>
            <p:nvPr/>
          </p:nvSpPr>
          <p:spPr bwMode="auto">
            <a:xfrm>
              <a:off x="5068609" y="3150184"/>
              <a:ext cx="1441420" cy="307777"/>
            </a:xfrm>
            <a:prstGeom prst="rect">
              <a:avLst/>
            </a:prstGeom>
            <a:noFill/>
            <a:ln w="9525">
              <a:noFill/>
              <a:miter lim="800000"/>
            </a:ln>
          </p:spPr>
          <p:txBody>
            <a:bodyPr wrap="none">
              <a:spAutoFit/>
            </a:bodyPr>
            <a:lstStyle/>
            <a:p>
              <a:r>
                <a:rPr lang="zh-CN" altLang="en-US" sz="1400" b="1" dirty="0">
                  <a:solidFill>
                    <a:srgbClr val="0000FF"/>
                  </a:solidFill>
                  <a:latin typeface="微软雅黑" panose="020B0503020204020204" pitchFamily="34" charset="-122"/>
                  <a:ea typeface="微软雅黑" panose="020B0503020204020204" pitchFamily="34" charset="-122"/>
                </a:rPr>
                <a:t>带绝缘层的铜线</a:t>
              </a:r>
            </a:p>
          </p:txBody>
        </p:sp>
        <p:cxnSp>
          <p:nvCxnSpPr>
            <p:cNvPr id="21" name="直接连接符 30"/>
            <p:cNvCxnSpPr>
              <a:cxnSpLocks noChangeShapeType="1"/>
            </p:cNvCxnSpPr>
            <p:nvPr/>
          </p:nvCxnSpPr>
          <p:spPr bwMode="auto">
            <a:xfrm>
              <a:off x="5969926" y="3442595"/>
              <a:ext cx="223134" cy="150011"/>
            </a:xfrm>
            <a:prstGeom prst="line">
              <a:avLst/>
            </a:prstGeom>
            <a:noFill/>
            <a:ln w="19050" algn="ctr">
              <a:solidFill>
                <a:schemeClr val="tx1"/>
              </a:solidFill>
              <a:round/>
              <a:tailEnd type="triangle" w="sm" len="lg"/>
            </a:ln>
          </p:spPr>
        </p:cxnSp>
        <p:cxnSp>
          <p:nvCxnSpPr>
            <p:cNvPr id="22" name="直接连接符 32"/>
            <p:cNvCxnSpPr>
              <a:cxnSpLocks noChangeShapeType="1"/>
            </p:cNvCxnSpPr>
            <p:nvPr/>
          </p:nvCxnSpPr>
          <p:spPr bwMode="auto">
            <a:xfrm flipV="1">
              <a:off x="5144809" y="4090976"/>
              <a:ext cx="143966" cy="231642"/>
            </a:xfrm>
            <a:prstGeom prst="line">
              <a:avLst/>
            </a:prstGeom>
            <a:noFill/>
            <a:ln w="19050" algn="ctr">
              <a:solidFill>
                <a:schemeClr val="tx1"/>
              </a:solidFill>
              <a:round/>
              <a:headEnd type="none"/>
              <a:tailEnd type="triangle" w="sm" len="lg"/>
            </a:ln>
          </p:spPr>
        </p:cxnSp>
        <p:cxnSp>
          <p:nvCxnSpPr>
            <p:cNvPr id="23" name="直接连接符 38"/>
            <p:cNvCxnSpPr>
              <a:cxnSpLocks noChangeShapeType="1"/>
            </p:cNvCxnSpPr>
            <p:nvPr/>
          </p:nvCxnSpPr>
          <p:spPr bwMode="auto">
            <a:xfrm>
              <a:off x="5843778" y="4057338"/>
              <a:ext cx="126148" cy="265280"/>
            </a:xfrm>
            <a:prstGeom prst="line">
              <a:avLst/>
            </a:prstGeom>
            <a:noFill/>
            <a:ln w="19050" algn="ctr">
              <a:solidFill>
                <a:schemeClr val="tx1"/>
              </a:solidFill>
              <a:round/>
              <a:headEnd type="triangle" w="sm" len="lg"/>
              <a:tailEnd type="none"/>
            </a:ln>
          </p:spPr>
        </p:cxnSp>
        <p:cxnSp>
          <p:nvCxnSpPr>
            <p:cNvPr id="24" name="直接连接符 38"/>
            <p:cNvCxnSpPr>
              <a:cxnSpLocks noChangeShapeType="1"/>
            </p:cNvCxnSpPr>
            <p:nvPr/>
          </p:nvCxnSpPr>
          <p:spPr bwMode="auto">
            <a:xfrm>
              <a:off x="6728935" y="4379007"/>
              <a:ext cx="364094" cy="129092"/>
            </a:xfrm>
            <a:prstGeom prst="line">
              <a:avLst/>
            </a:prstGeom>
            <a:noFill/>
            <a:ln w="19050" algn="ctr">
              <a:solidFill>
                <a:schemeClr val="tx1"/>
              </a:solidFill>
              <a:round/>
              <a:headEnd type="triangle" w="sm" len="lg"/>
              <a:tailEnd type="none"/>
            </a:ln>
          </p:spPr>
        </p:cxnSp>
      </p:grpSp>
      <p:sp>
        <p:nvSpPr>
          <p:cNvPr id="25" name="TextBox 47"/>
          <p:cNvSpPr txBox="1"/>
          <p:nvPr/>
        </p:nvSpPr>
        <p:spPr>
          <a:xfrm>
            <a:off x="1290770" y="1167146"/>
            <a:ext cx="842837" cy="338554"/>
          </a:xfrm>
          <a:prstGeom prst="rect">
            <a:avLst/>
          </a:prstGeom>
          <a:noFill/>
        </p:spPr>
        <p:txBody>
          <a:bodyPr wrap="square" rtlCol="0">
            <a:spAutoFit/>
          </a:bodyPr>
          <a:lstStyle/>
          <a:p>
            <a:r>
              <a:rPr lang="en-US" altLang="zh-CN" sz="1600" b="1" dirty="0">
                <a:latin typeface="微软雅黑" panose="020B0503020204020204" pitchFamily="34" charset="-122"/>
                <a:ea typeface="微软雅黑" panose="020B0503020204020204" pitchFamily="34" charset="-122"/>
                <a:cs typeface="Times New Roman" panose="02020603050405020304" pitchFamily="18" charset="0"/>
              </a:rPr>
              <a:t>F/UTP</a:t>
            </a:r>
            <a:endParaRPr lang="zh-CN" altLang="en-US" sz="16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 name="矩形 2"/>
          <p:cNvSpPr/>
          <p:nvPr/>
        </p:nvSpPr>
        <p:spPr>
          <a:xfrm>
            <a:off x="783770" y="3537401"/>
            <a:ext cx="7646641" cy="400110"/>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pPr algn="ctr"/>
            <a:r>
              <a:rPr lang="zh-CN" altLang="en-US" sz="2000" b="1" dirty="0">
                <a:latin typeface="微软雅黑" panose="020B0503020204020204" pitchFamily="34" charset="-122"/>
                <a:ea typeface="微软雅黑" panose="020B0503020204020204" pitchFamily="34" charset="-122"/>
              </a:rPr>
              <a:t>在抗干扰能力上，</a:t>
            </a:r>
            <a:r>
              <a:rPr lang="en-US" altLang="zh-CN" sz="2000" b="1" dirty="0">
                <a:latin typeface="微软雅黑" panose="020B0503020204020204" pitchFamily="34" charset="-122"/>
                <a:ea typeface="微软雅黑" panose="020B0503020204020204" pitchFamily="34" charset="-122"/>
              </a:rPr>
              <a:t>U/FTP </a:t>
            </a:r>
            <a:r>
              <a:rPr lang="zh-CN" altLang="en-US" sz="2000" b="1" dirty="0">
                <a:latin typeface="微软雅黑" panose="020B0503020204020204" pitchFamily="34" charset="-122"/>
                <a:ea typeface="微软雅黑" panose="020B0503020204020204" pitchFamily="34" charset="-122"/>
              </a:rPr>
              <a:t>比 </a:t>
            </a:r>
            <a:r>
              <a:rPr lang="en-US" altLang="zh-CN" sz="2000" b="1" dirty="0">
                <a:latin typeface="微软雅黑" panose="020B0503020204020204" pitchFamily="34" charset="-122"/>
                <a:ea typeface="微软雅黑" panose="020B0503020204020204" pitchFamily="34" charset="-122"/>
              </a:rPr>
              <a:t>F/UTP </a:t>
            </a:r>
            <a:r>
              <a:rPr lang="zh-CN" altLang="en-US" sz="2000" b="1" dirty="0">
                <a:latin typeface="微软雅黑" panose="020B0503020204020204" pitchFamily="34" charset="-122"/>
                <a:ea typeface="微软雅黑" panose="020B0503020204020204" pitchFamily="34" charset="-122"/>
              </a:rPr>
              <a:t>好，而 </a:t>
            </a:r>
            <a:r>
              <a:rPr lang="en-US" altLang="zh-CN" sz="2000" b="1" dirty="0">
                <a:latin typeface="微软雅黑" panose="020B0503020204020204" pitchFamily="34" charset="-122"/>
                <a:ea typeface="微软雅黑" panose="020B0503020204020204" pitchFamily="34" charset="-122"/>
              </a:rPr>
              <a:t>F/FTP </a:t>
            </a:r>
            <a:r>
              <a:rPr lang="zh-CN" altLang="en-US" sz="2000" b="1" dirty="0">
                <a:latin typeface="微软雅黑" panose="020B0503020204020204" pitchFamily="34" charset="-122"/>
                <a:ea typeface="微软雅黑" panose="020B0503020204020204" pitchFamily="34" charset="-122"/>
              </a:rPr>
              <a:t>则是最好的。</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zh-CN" altLang="en-US" dirty="0"/>
              <a:t>双绞线标准 </a:t>
            </a:r>
            <a:r>
              <a:rPr lang="en-US" altLang="zh-CN" dirty="0"/>
              <a:t>EIA/TIA-568</a:t>
            </a:r>
            <a:endParaRPr lang="zh-CN" altLang="en-US" dirty="0"/>
          </a:p>
        </p:txBody>
      </p:sp>
      <p:graphicFrame>
        <p:nvGraphicFramePr>
          <p:cNvPr id="3" name="表格 2"/>
          <p:cNvGraphicFramePr>
            <a:graphicFrameLocks noGrp="1"/>
          </p:cNvGraphicFramePr>
          <p:nvPr/>
        </p:nvGraphicFramePr>
        <p:xfrm>
          <a:off x="513807" y="1370370"/>
          <a:ext cx="8046720" cy="2968905"/>
        </p:xfrm>
        <a:graphic>
          <a:graphicData uri="http://schemas.openxmlformats.org/drawingml/2006/table">
            <a:tbl>
              <a:tblPr firstRow="1" firstCol="1" bandRow="1">
                <a:tableStyleId>{5C22544A-7EE6-4342-B048-85BDC9FD1C3A}</a:tableStyleId>
              </a:tblPr>
              <a:tblGrid>
                <a:gridCol w="940524">
                  <a:extLst>
                    <a:ext uri="{9D8B030D-6E8A-4147-A177-3AD203B41FA5}">
                      <a16:colId xmlns:a16="http://schemas.microsoft.com/office/drawing/2014/main" val="20000"/>
                    </a:ext>
                  </a:extLst>
                </a:gridCol>
                <a:gridCol w="940526">
                  <a:extLst>
                    <a:ext uri="{9D8B030D-6E8A-4147-A177-3AD203B41FA5}">
                      <a16:colId xmlns:a16="http://schemas.microsoft.com/office/drawing/2014/main" val="20001"/>
                    </a:ext>
                  </a:extLst>
                </a:gridCol>
                <a:gridCol w="2786743">
                  <a:extLst>
                    <a:ext uri="{9D8B030D-6E8A-4147-A177-3AD203B41FA5}">
                      <a16:colId xmlns:a16="http://schemas.microsoft.com/office/drawing/2014/main" val="20002"/>
                    </a:ext>
                  </a:extLst>
                </a:gridCol>
                <a:gridCol w="3378927">
                  <a:extLst>
                    <a:ext uri="{9D8B030D-6E8A-4147-A177-3AD203B41FA5}">
                      <a16:colId xmlns:a16="http://schemas.microsoft.com/office/drawing/2014/main" val="20003"/>
                    </a:ext>
                  </a:extLst>
                </a:gridCol>
              </a:tblGrid>
              <a:tr h="353926">
                <a:tc>
                  <a:txBody>
                    <a:bodyPr/>
                    <a:lstStyle/>
                    <a:p>
                      <a:pPr algn="ctr">
                        <a:lnSpc>
                          <a:spcPct val="100000"/>
                        </a:lnSpc>
                        <a:spcAft>
                          <a:spcPts val="0"/>
                        </a:spcAft>
                      </a:pPr>
                      <a:r>
                        <a:rPr lang="zh-CN" sz="1200" b="1" dirty="0">
                          <a:effectLst/>
                          <a:latin typeface="微软雅黑" panose="020B0503020204020204" pitchFamily="34" charset="-122"/>
                          <a:ea typeface="微软雅黑" panose="020B0503020204020204" pitchFamily="34" charset="-122"/>
                        </a:rPr>
                        <a:t>绞合线类别</a:t>
                      </a:r>
                    </a:p>
                  </a:txBody>
                  <a:tcPr marL="68580" marR="68580" marT="0" marB="0" anchor="ctr"/>
                </a:tc>
                <a:tc>
                  <a:txBody>
                    <a:bodyPr/>
                    <a:lstStyle/>
                    <a:p>
                      <a:pPr algn="ctr">
                        <a:lnSpc>
                          <a:spcPct val="100000"/>
                        </a:lnSpc>
                        <a:spcAft>
                          <a:spcPts val="0"/>
                        </a:spcAft>
                      </a:pPr>
                      <a:r>
                        <a:rPr lang="zh-CN" sz="1200" b="1" dirty="0">
                          <a:effectLst/>
                          <a:latin typeface="微软雅黑" panose="020B0503020204020204" pitchFamily="34" charset="-122"/>
                          <a:ea typeface="微软雅黑" panose="020B0503020204020204" pitchFamily="34" charset="-122"/>
                        </a:rPr>
                        <a:t>带 宽</a:t>
                      </a:r>
                    </a:p>
                  </a:txBody>
                  <a:tcPr marL="68580" marR="68580" marT="0" marB="0" anchor="ctr"/>
                </a:tc>
                <a:tc>
                  <a:txBody>
                    <a:bodyPr/>
                    <a:lstStyle/>
                    <a:p>
                      <a:pPr algn="ctr">
                        <a:lnSpc>
                          <a:spcPct val="100000"/>
                        </a:lnSpc>
                        <a:spcAft>
                          <a:spcPts val="0"/>
                        </a:spcAft>
                      </a:pPr>
                      <a:r>
                        <a:rPr lang="zh-CN" sz="1200" b="1" dirty="0">
                          <a:effectLst/>
                          <a:latin typeface="微软雅黑" panose="020B0503020204020204" pitchFamily="34" charset="-122"/>
                          <a:ea typeface="微软雅黑" panose="020B0503020204020204" pitchFamily="34" charset="-122"/>
                        </a:rPr>
                        <a:t>线 缆 特 点</a:t>
                      </a:r>
                    </a:p>
                  </a:txBody>
                  <a:tcPr marL="68580" marR="68580" marT="0" marB="0" anchor="ctr"/>
                </a:tc>
                <a:tc>
                  <a:txBody>
                    <a:bodyPr/>
                    <a:lstStyle/>
                    <a:p>
                      <a:pPr algn="ctr">
                        <a:lnSpc>
                          <a:spcPct val="100000"/>
                        </a:lnSpc>
                        <a:spcAft>
                          <a:spcPts val="0"/>
                        </a:spcAft>
                      </a:pPr>
                      <a:r>
                        <a:rPr lang="zh-CN" sz="1200" b="1" dirty="0">
                          <a:effectLst/>
                          <a:latin typeface="微软雅黑" panose="020B0503020204020204" pitchFamily="34" charset="-122"/>
                          <a:ea typeface="微软雅黑" panose="020B0503020204020204" pitchFamily="34" charset="-122"/>
                        </a:rPr>
                        <a:t>典 型 应 用</a:t>
                      </a:r>
                    </a:p>
                  </a:txBody>
                  <a:tcPr marL="68580" marR="68580" marT="0" marB="0" anchor="ctr"/>
                </a:tc>
                <a:extLst>
                  <a:ext uri="{0D108BD9-81ED-4DB2-BD59-A6C34878D82A}">
                    <a16:rowId xmlns:a16="http://schemas.microsoft.com/office/drawing/2014/main" val="10000"/>
                  </a:ext>
                </a:extLst>
              </a:tr>
              <a:tr h="367439">
                <a:tc>
                  <a:txBody>
                    <a:bodyPr/>
                    <a:lstStyle/>
                    <a:p>
                      <a:pPr algn="ctr">
                        <a:lnSpc>
                          <a:spcPct val="100000"/>
                        </a:lnSpc>
                        <a:spcAft>
                          <a:spcPts val="0"/>
                        </a:spcAft>
                      </a:pPr>
                      <a:r>
                        <a:rPr lang="en-US" sz="1200" b="1">
                          <a:effectLst/>
                          <a:latin typeface="微软雅黑" panose="020B0503020204020204" pitchFamily="34" charset="-122"/>
                          <a:ea typeface="微软雅黑" panose="020B0503020204020204" pitchFamily="34" charset="-122"/>
                        </a:rPr>
                        <a:t>3</a:t>
                      </a:r>
                      <a:endParaRPr lang="zh-CN" sz="1200" b="1">
                        <a:effectLst/>
                        <a:latin typeface="微软雅黑" panose="020B0503020204020204" pitchFamily="34" charset="-122"/>
                        <a:ea typeface="微软雅黑" panose="020B0503020204020204" pitchFamily="34" charset="-122"/>
                      </a:endParaRPr>
                    </a:p>
                  </a:txBody>
                  <a:tcPr marL="68580" marR="68580" marT="0" marB="0" anchor="ctr"/>
                </a:tc>
                <a:tc>
                  <a:txBody>
                    <a:bodyPr/>
                    <a:lstStyle/>
                    <a:p>
                      <a:pPr algn="ctr">
                        <a:lnSpc>
                          <a:spcPct val="100000"/>
                        </a:lnSpc>
                        <a:spcAft>
                          <a:spcPts val="0"/>
                        </a:spcAft>
                      </a:pPr>
                      <a:r>
                        <a:rPr lang="en-US" sz="1200" b="1">
                          <a:effectLst/>
                          <a:latin typeface="微软雅黑" panose="020B0503020204020204" pitchFamily="34" charset="-122"/>
                          <a:ea typeface="微软雅黑" panose="020B0503020204020204" pitchFamily="34" charset="-122"/>
                        </a:rPr>
                        <a:t>16 MHz</a:t>
                      </a:r>
                      <a:endParaRPr lang="zh-CN" sz="1200" b="1">
                        <a:effectLst/>
                        <a:latin typeface="微软雅黑" panose="020B0503020204020204" pitchFamily="34" charset="-122"/>
                        <a:ea typeface="微软雅黑" panose="020B0503020204020204" pitchFamily="34" charset="-122"/>
                      </a:endParaRPr>
                    </a:p>
                  </a:txBody>
                  <a:tcPr marL="68580" marR="68580" marT="0" marB="0" anchor="ctr"/>
                </a:tc>
                <a:tc>
                  <a:txBody>
                    <a:bodyPr/>
                    <a:lstStyle/>
                    <a:p>
                      <a:pPr algn="l">
                        <a:lnSpc>
                          <a:spcPct val="100000"/>
                        </a:lnSpc>
                        <a:spcAft>
                          <a:spcPts val="0"/>
                        </a:spcAft>
                      </a:pPr>
                      <a:r>
                        <a:rPr lang="en-US" sz="1200" b="1" dirty="0">
                          <a:effectLst/>
                          <a:latin typeface="微软雅黑" panose="020B0503020204020204" pitchFamily="34" charset="-122"/>
                          <a:ea typeface="微软雅黑" panose="020B0503020204020204" pitchFamily="34" charset="-122"/>
                        </a:rPr>
                        <a:t>2 </a:t>
                      </a:r>
                      <a:r>
                        <a:rPr lang="zh-CN" sz="1200" b="1" dirty="0">
                          <a:effectLst/>
                          <a:latin typeface="微软雅黑" panose="020B0503020204020204" pitchFamily="34" charset="-122"/>
                          <a:ea typeface="微软雅黑" panose="020B0503020204020204" pitchFamily="34" charset="-122"/>
                        </a:rPr>
                        <a:t>对</a:t>
                      </a:r>
                      <a:r>
                        <a:rPr lang="en-US" altLang="zh-CN" sz="1200" b="1" dirty="0">
                          <a:effectLst/>
                          <a:latin typeface="微软雅黑" panose="020B0503020204020204" pitchFamily="34" charset="-122"/>
                          <a:ea typeface="微软雅黑" panose="020B0503020204020204" pitchFamily="34" charset="-122"/>
                        </a:rPr>
                        <a:t> </a:t>
                      </a:r>
                      <a:r>
                        <a:rPr lang="en-US" sz="1200" b="1" dirty="0">
                          <a:effectLst/>
                          <a:latin typeface="微软雅黑" panose="020B0503020204020204" pitchFamily="34" charset="-122"/>
                          <a:ea typeface="微软雅黑" panose="020B0503020204020204" pitchFamily="34" charset="-122"/>
                        </a:rPr>
                        <a:t>4 </a:t>
                      </a:r>
                      <a:r>
                        <a:rPr lang="zh-CN" sz="1200" b="1" dirty="0">
                          <a:effectLst/>
                          <a:latin typeface="微软雅黑" panose="020B0503020204020204" pitchFamily="34" charset="-122"/>
                          <a:ea typeface="微软雅黑" panose="020B0503020204020204" pitchFamily="34" charset="-122"/>
                        </a:rPr>
                        <a:t>芯双绞线</a:t>
                      </a:r>
                    </a:p>
                  </a:txBody>
                  <a:tcPr marL="68580" marR="68580" marT="0" marB="0" anchor="ctr"/>
                </a:tc>
                <a:tc>
                  <a:txBody>
                    <a:bodyPr/>
                    <a:lstStyle/>
                    <a:p>
                      <a:pPr algn="l">
                        <a:lnSpc>
                          <a:spcPct val="100000"/>
                        </a:lnSpc>
                        <a:spcAft>
                          <a:spcPts val="0"/>
                        </a:spcAft>
                      </a:pPr>
                      <a:r>
                        <a:rPr lang="zh-CN" sz="1200" b="1">
                          <a:effectLst/>
                          <a:latin typeface="微软雅黑" panose="020B0503020204020204" pitchFamily="34" charset="-122"/>
                          <a:ea typeface="微软雅黑" panose="020B0503020204020204" pitchFamily="34" charset="-122"/>
                        </a:rPr>
                        <a:t>模拟电话；传统以太网（</a:t>
                      </a:r>
                      <a:r>
                        <a:rPr lang="en-US" sz="1200" b="1">
                          <a:effectLst/>
                          <a:latin typeface="微软雅黑" panose="020B0503020204020204" pitchFamily="34" charset="-122"/>
                          <a:ea typeface="微软雅黑" panose="020B0503020204020204" pitchFamily="34" charset="-122"/>
                        </a:rPr>
                        <a:t>10 Mbit/s</a:t>
                      </a:r>
                      <a:r>
                        <a:rPr lang="zh-CN" sz="1200" b="1">
                          <a:effectLst/>
                          <a:latin typeface="微软雅黑" panose="020B0503020204020204" pitchFamily="34" charset="-122"/>
                          <a:ea typeface="微软雅黑" panose="020B0503020204020204" pitchFamily="34" charset="-122"/>
                        </a:rPr>
                        <a:t>）</a:t>
                      </a:r>
                    </a:p>
                  </a:txBody>
                  <a:tcPr marL="68580" marR="68580" marT="0" marB="0" anchor="ctr"/>
                </a:tc>
                <a:extLst>
                  <a:ext uri="{0D108BD9-81ED-4DB2-BD59-A6C34878D82A}">
                    <a16:rowId xmlns:a16="http://schemas.microsoft.com/office/drawing/2014/main" val="10001"/>
                  </a:ext>
                </a:extLst>
              </a:tr>
              <a:tr h="374590">
                <a:tc>
                  <a:txBody>
                    <a:bodyPr/>
                    <a:lstStyle/>
                    <a:p>
                      <a:pPr algn="ctr">
                        <a:lnSpc>
                          <a:spcPct val="100000"/>
                        </a:lnSpc>
                        <a:spcAft>
                          <a:spcPts val="0"/>
                        </a:spcAft>
                      </a:pPr>
                      <a:r>
                        <a:rPr lang="en-US" sz="1200" b="1">
                          <a:effectLst/>
                          <a:latin typeface="微软雅黑" panose="020B0503020204020204" pitchFamily="34" charset="-122"/>
                          <a:ea typeface="微软雅黑" panose="020B0503020204020204" pitchFamily="34" charset="-122"/>
                        </a:rPr>
                        <a:t>5</a:t>
                      </a:r>
                      <a:endParaRPr lang="zh-CN" sz="1200" b="1">
                        <a:effectLst/>
                        <a:latin typeface="微软雅黑" panose="020B0503020204020204" pitchFamily="34" charset="-122"/>
                        <a:ea typeface="微软雅黑" panose="020B0503020204020204" pitchFamily="34" charset="-122"/>
                      </a:endParaRPr>
                    </a:p>
                  </a:txBody>
                  <a:tcPr marL="68580" marR="68580" marT="0" marB="0" anchor="ctr"/>
                </a:tc>
                <a:tc>
                  <a:txBody>
                    <a:bodyPr/>
                    <a:lstStyle/>
                    <a:p>
                      <a:pPr algn="ctr">
                        <a:lnSpc>
                          <a:spcPct val="100000"/>
                        </a:lnSpc>
                        <a:spcAft>
                          <a:spcPts val="0"/>
                        </a:spcAft>
                      </a:pPr>
                      <a:r>
                        <a:rPr lang="en-US" sz="1200" b="1">
                          <a:effectLst/>
                          <a:latin typeface="微软雅黑" panose="020B0503020204020204" pitchFamily="34" charset="-122"/>
                          <a:ea typeface="微软雅黑" panose="020B0503020204020204" pitchFamily="34" charset="-122"/>
                        </a:rPr>
                        <a:t>100 MHz</a:t>
                      </a:r>
                      <a:endParaRPr lang="zh-CN" sz="1200" b="1">
                        <a:effectLst/>
                        <a:latin typeface="微软雅黑" panose="020B0503020204020204" pitchFamily="34" charset="-122"/>
                        <a:ea typeface="微软雅黑" panose="020B0503020204020204" pitchFamily="34" charset="-122"/>
                      </a:endParaRPr>
                    </a:p>
                  </a:txBody>
                  <a:tcPr marL="68580" marR="68580" marT="0" marB="0" anchor="ctr"/>
                </a:tc>
                <a:tc>
                  <a:txBody>
                    <a:bodyPr/>
                    <a:lstStyle/>
                    <a:p>
                      <a:pPr algn="l">
                        <a:lnSpc>
                          <a:spcPct val="100000"/>
                        </a:lnSpc>
                        <a:spcAft>
                          <a:spcPts val="0"/>
                        </a:spcAft>
                      </a:pPr>
                      <a:r>
                        <a:rPr lang="zh-CN" sz="1200" b="1" dirty="0">
                          <a:effectLst/>
                          <a:latin typeface="微软雅黑" panose="020B0503020204020204" pitchFamily="34" charset="-122"/>
                          <a:ea typeface="微软雅黑" panose="020B0503020204020204" pitchFamily="34" charset="-122"/>
                        </a:rPr>
                        <a:t>与</a:t>
                      </a:r>
                      <a:r>
                        <a:rPr lang="en-US" altLang="zh-CN" sz="1200" b="1" dirty="0">
                          <a:effectLst/>
                          <a:latin typeface="微软雅黑" panose="020B0503020204020204" pitchFamily="34" charset="-122"/>
                          <a:ea typeface="微软雅黑" panose="020B0503020204020204" pitchFamily="34" charset="-122"/>
                        </a:rPr>
                        <a:t> </a:t>
                      </a:r>
                      <a:r>
                        <a:rPr lang="en-US" sz="1200" b="1" dirty="0">
                          <a:effectLst/>
                          <a:latin typeface="微软雅黑" panose="020B0503020204020204" pitchFamily="34" charset="-122"/>
                          <a:ea typeface="微软雅黑" panose="020B0503020204020204" pitchFamily="34" charset="-122"/>
                        </a:rPr>
                        <a:t>3 </a:t>
                      </a:r>
                      <a:r>
                        <a:rPr lang="zh-CN" sz="1200" b="1" dirty="0">
                          <a:effectLst/>
                          <a:latin typeface="微软雅黑" panose="020B0503020204020204" pitchFamily="34" charset="-122"/>
                          <a:ea typeface="微软雅黑" panose="020B0503020204020204" pitchFamily="34" charset="-122"/>
                        </a:rPr>
                        <a:t>类相比增加了绞合度</a:t>
                      </a:r>
                    </a:p>
                  </a:txBody>
                  <a:tcPr marL="68580" marR="68580" marT="0" marB="0" anchor="ctr"/>
                </a:tc>
                <a:tc>
                  <a:txBody>
                    <a:bodyPr/>
                    <a:lstStyle/>
                    <a:p>
                      <a:pPr algn="l">
                        <a:lnSpc>
                          <a:spcPct val="100000"/>
                        </a:lnSpc>
                        <a:spcAft>
                          <a:spcPts val="0"/>
                        </a:spcAft>
                      </a:pPr>
                      <a:r>
                        <a:rPr lang="zh-CN" sz="1200" b="1" dirty="0">
                          <a:effectLst/>
                          <a:latin typeface="微软雅黑" panose="020B0503020204020204" pitchFamily="34" charset="-122"/>
                          <a:ea typeface="微软雅黑" panose="020B0503020204020204" pitchFamily="34" charset="-122"/>
                        </a:rPr>
                        <a:t>传输速率</a:t>
                      </a:r>
                      <a:r>
                        <a:rPr lang="en-US" altLang="zh-CN" sz="1200" b="1" dirty="0">
                          <a:effectLst/>
                          <a:latin typeface="微软雅黑" panose="020B0503020204020204" pitchFamily="34" charset="-122"/>
                          <a:ea typeface="微软雅黑" panose="020B0503020204020204" pitchFamily="34" charset="-122"/>
                        </a:rPr>
                        <a:t> </a:t>
                      </a:r>
                      <a:r>
                        <a:rPr lang="en-US" sz="1200" b="1" dirty="0">
                          <a:effectLst/>
                          <a:latin typeface="微软雅黑" panose="020B0503020204020204" pitchFamily="34" charset="-122"/>
                          <a:ea typeface="微软雅黑" panose="020B0503020204020204" pitchFamily="34" charset="-122"/>
                        </a:rPr>
                        <a:t>100 Mbit/s </a:t>
                      </a:r>
                      <a:r>
                        <a:rPr lang="zh-CN" sz="1200" b="1" dirty="0">
                          <a:effectLst/>
                          <a:latin typeface="微软雅黑" panose="020B0503020204020204" pitchFamily="34" charset="-122"/>
                          <a:ea typeface="微软雅黑" panose="020B0503020204020204" pitchFamily="34" charset="-122"/>
                        </a:rPr>
                        <a:t>（距离</a:t>
                      </a:r>
                      <a:r>
                        <a:rPr lang="en-US" altLang="zh-CN" sz="1200" b="1" dirty="0">
                          <a:effectLst/>
                          <a:latin typeface="微软雅黑" panose="020B0503020204020204" pitchFamily="34" charset="-122"/>
                          <a:ea typeface="微软雅黑" panose="020B0503020204020204" pitchFamily="34" charset="-122"/>
                        </a:rPr>
                        <a:t> </a:t>
                      </a:r>
                      <a:r>
                        <a:rPr lang="en-US" sz="1200" b="1" dirty="0">
                          <a:effectLst/>
                          <a:latin typeface="微软雅黑" panose="020B0503020204020204" pitchFamily="34" charset="-122"/>
                          <a:ea typeface="微软雅黑" panose="020B0503020204020204" pitchFamily="34" charset="-122"/>
                        </a:rPr>
                        <a:t>100 m</a:t>
                      </a:r>
                      <a:r>
                        <a:rPr lang="zh-CN" sz="1200" b="1" dirty="0">
                          <a:effectLst/>
                          <a:latin typeface="微软雅黑" panose="020B0503020204020204" pitchFamily="34" charset="-122"/>
                          <a:ea typeface="微软雅黑" panose="020B0503020204020204" pitchFamily="34" charset="-122"/>
                        </a:rPr>
                        <a:t>）</a:t>
                      </a:r>
                    </a:p>
                  </a:txBody>
                  <a:tcPr marL="68580" marR="68580" marT="0" marB="0" anchor="ctr"/>
                </a:tc>
                <a:extLst>
                  <a:ext uri="{0D108BD9-81ED-4DB2-BD59-A6C34878D82A}">
                    <a16:rowId xmlns:a16="http://schemas.microsoft.com/office/drawing/2014/main" val="10002"/>
                  </a:ext>
                </a:extLst>
              </a:tr>
              <a:tr h="374590">
                <a:tc>
                  <a:txBody>
                    <a:bodyPr/>
                    <a:lstStyle/>
                    <a:p>
                      <a:pPr algn="ctr">
                        <a:lnSpc>
                          <a:spcPct val="100000"/>
                        </a:lnSpc>
                        <a:spcAft>
                          <a:spcPts val="0"/>
                        </a:spcAft>
                      </a:pPr>
                      <a:r>
                        <a:rPr lang="en-US" sz="1200" b="1">
                          <a:effectLst/>
                          <a:latin typeface="微软雅黑" panose="020B0503020204020204" pitchFamily="34" charset="-122"/>
                          <a:ea typeface="微软雅黑" panose="020B0503020204020204" pitchFamily="34" charset="-122"/>
                        </a:rPr>
                        <a:t>5E(</a:t>
                      </a:r>
                      <a:r>
                        <a:rPr lang="zh-CN" sz="1200" b="1">
                          <a:effectLst/>
                          <a:latin typeface="微软雅黑" panose="020B0503020204020204" pitchFamily="34" charset="-122"/>
                          <a:ea typeface="微软雅黑" panose="020B0503020204020204" pitchFamily="34" charset="-122"/>
                        </a:rPr>
                        <a:t>超</a:t>
                      </a:r>
                      <a:r>
                        <a:rPr lang="en-US" sz="1200" b="1">
                          <a:effectLst/>
                          <a:latin typeface="微软雅黑" panose="020B0503020204020204" pitchFamily="34" charset="-122"/>
                          <a:ea typeface="微软雅黑" panose="020B0503020204020204" pitchFamily="34" charset="-122"/>
                        </a:rPr>
                        <a:t>5</a:t>
                      </a:r>
                      <a:r>
                        <a:rPr lang="zh-CN" sz="1200" b="1">
                          <a:effectLst/>
                          <a:latin typeface="微软雅黑" panose="020B0503020204020204" pitchFamily="34" charset="-122"/>
                          <a:ea typeface="微软雅黑" panose="020B0503020204020204" pitchFamily="34" charset="-122"/>
                        </a:rPr>
                        <a:t>类</a:t>
                      </a:r>
                      <a:r>
                        <a:rPr lang="en-US" sz="1200" b="1">
                          <a:effectLst/>
                          <a:latin typeface="微软雅黑" panose="020B0503020204020204" pitchFamily="34" charset="-122"/>
                          <a:ea typeface="微软雅黑" panose="020B0503020204020204" pitchFamily="34" charset="-122"/>
                        </a:rPr>
                        <a:t>)</a:t>
                      </a:r>
                      <a:endParaRPr lang="zh-CN" sz="1200" b="1">
                        <a:effectLst/>
                        <a:latin typeface="微软雅黑" panose="020B0503020204020204" pitchFamily="34" charset="-122"/>
                        <a:ea typeface="微软雅黑" panose="020B0503020204020204" pitchFamily="34" charset="-122"/>
                      </a:endParaRPr>
                    </a:p>
                  </a:txBody>
                  <a:tcPr marL="68580" marR="68580" marT="0" marB="0" anchor="ctr"/>
                </a:tc>
                <a:tc>
                  <a:txBody>
                    <a:bodyPr/>
                    <a:lstStyle/>
                    <a:p>
                      <a:pPr algn="ctr">
                        <a:lnSpc>
                          <a:spcPct val="100000"/>
                        </a:lnSpc>
                        <a:spcAft>
                          <a:spcPts val="0"/>
                        </a:spcAft>
                      </a:pPr>
                      <a:r>
                        <a:rPr lang="en-US" sz="1200" b="1" dirty="0">
                          <a:effectLst/>
                          <a:latin typeface="微软雅黑" panose="020B0503020204020204" pitchFamily="34" charset="-122"/>
                          <a:ea typeface="微软雅黑" panose="020B0503020204020204" pitchFamily="34" charset="-122"/>
                        </a:rPr>
                        <a:t>125 MHz</a:t>
                      </a:r>
                      <a:endParaRPr lang="zh-CN" sz="1200" b="1" dirty="0">
                        <a:effectLst/>
                        <a:latin typeface="微软雅黑" panose="020B0503020204020204" pitchFamily="34" charset="-122"/>
                        <a:ea typeface="微软雅黑" panose="020B0503020204020204" pitchFamily="34" charset="-122"/>
                      </a:endParaRPr>
                    </a:p>
                  </a:txBody>
                  <a:tcPr marL="68580" marR="68580" marT="0" marB="0" anchor="ctr"/>
                </a:tc>
                <a:tc>
                  <a:txBody>
                    <a:bodyPr/>
                    <a:lstStyle/>
                    <a:p>
                      <a:pPr algn="l">
                        <a:lnSpc>
                          <a:spcPct val="100000"/>
                        </a:lnSpc>
                        <a:spcAft>
                          <a:spcPts val="0"/>
                        </a:spcAft>
                      </a:pPr>
                      <a:r>
                        <a:rPr lang="zh-CN" sz="1200" b="1" dirty="0">
                          <a:effectLst/>
                          <a:latin typeface="微软雅黑" panose="020B0503020204020204" pitchFamily="34" charset="-122"/>
                          <a:ea typeface="微软雅黑" panose="020B0503020204020204" pitchFamily="34" charset="-122"/>
                        </a:rPr>
                        <a:t>与</a:t>
                      </a:r>
                      <a:r>
                        <a:rPr lang="en-US" altLang="zh-CN" sz="1200" b="1" dirty="0">
                          <a:effectLst/>
                          <a:latin typeface="微软雅黑" panose="020B0503020204020204" pitchFamily="34" charset="-122"/>
                          <a:ea typeface="微软雅黑" panose="020B0503020204020204" pitchFamily="34" charset="-122"/>
                        </a:rPr>
                        <a:t> </a:t>
                      </a:r>
                      <a:r>
                        <a:rPr lang="en-US" sz="1200" b="1" dirty="0">
                          <a:effectLst/>
                          <a:latin typeface="微软雅黑" panose="020B0503020204020204" pitchFamily="34" charset="-122"/>
                          <a:ea typeface="微软雅黑" panose="020B0503020204020204" pitchFamily="34" charset="-122"/>
                        </a:rPr>
                        <a:t>5 </a:t>
                      </a:r>
                      <a:r>
                        <a:rPr lang="zh-CN" sz="1200" b="1" dirty="0">
                          <a:effectLst/>
                          <a:latin typeface="微软雅黑" panose="020B0503020204020204" pitchFamily="34" charset="-122"/>
                          <a:ea typeface="微软雅黑" panose="020B0503020204020204" pitchFamily="34" charset="-122"/>
                        </a:rPr>
                        <a:t>类相比衰减更小</a:t>
                      </a:r>
                    </a:p>
                  </a:txBody>
                  <a:tcPr marL="68580" marR="68580" marT="0" marB="0" anchor="ctr"/>
                </a:tc>
                <a:tc>
                  <a:txBody>
                    <a:bodyPr/>
                    <a:lstStyle/>
                    <a:p>
                      <a:pPr algn="l">
                        <a:lnSpc>
                          <a:spcPct val="100000"/>
                        </a:lnSpc>
                        <a:spcAft>
                          <a:spcPts val="0"/>
                        </a:spcAft>
                      </a:pPr>
                      <a:r>
                        <a:rPr lang="zh-CN" sz="1200" b="1" dirty="0">
                          <a:effectLst/>
                          <a:latin typeface="微软雅黑" panose="020B0503020204020204" pitchFamily="34" charset="-122"/>
                          <a:ea typeface="微软雅黑" panose="020B0503020204020204" pitchFamily="34" charset="-122"/>
                        </a:rPr>
                        <a:t>传输速率</a:t>
                      </a:r>
                      <a:r>
                        <a:rPr lang="en-US" altLang="zh-CN" sz="1200" b="1" dirty="0">
                          <a:effectLst/>
                          <a:latin typeface="微软雅黑" panose="020B0503020204020204" pitchFamily="34" charset="-122"/>
                          <a:ea typeface="微软雅黑" panose="020B0503020204020204" pitchFamily="34" charset="-122"/>
                        </a:rPr>
                        <a:t> </a:t>
                      </a:r>
                      <a:r>
                        <a:rPr lang="en-US" sz="1200" b="1" dirty="0">
                          <a:effectLst/>
                          <a:latin typeface="微软雅黑" panose="020B0503020204020204" pitchFamily="34" charset="-122"/>
                          <a:ea typeface="微软雅黑" panose="020B0503020204020204" pitchFamily="34" charset="-122"/>
                        </a:rPr>
                        <a:t>1 </a:t>
                      </a:r>
                      <a:r>
                        <a:rPr lang="en-US" sz="1200" b="1" dirty="0" err="1">
                          <a:effectLst/>
                          <a:latin typeface="微软雅黑" panose="020B0503020204020204" pitchFamily="34" charset="-122"/>
                          <a:ea typeface="微软雅黑" panose="020B0503020204020204" pitchFamily="34" charset="-122"/>
                        </a:rPr>
                        <a:t>Gbit</a:t>
                      </a:r>
                      <a:r>
                        <a:rPr lang="en-US" sz="1200" b="1" dirty="0">
                          <a:effectLst/>
                          <a:latin typeface="微软雅黑" panose="020B0503020204020204" pitchFamily="34" charset="-122"/>
                          <a:ea typeface="微软雅黑" panose="020B0503020204020204" pitchFamily="34" charset="-122"/>
                        </a:rPr>
                        <a:t>/s </a:t>
                      </a:r>
                      <a:r>
                        <a:rPr lang="zh-CN" sz="1200" b="1" dirty="0">
                          <a:effectLst/>
                          <a:latin typeface="微软雅黑" panose="020B0503020204020204" pitchFamily="34" charset="-122"/>
                          <a:ea typeface="微软雅黑" panose="020B0503020204020204" pitchFamily="34" charset="-122"/>
                        </a:rPr>
                        <a:t>（距离</a:t>
                      </a:r>
                      <a:r>
                        <a:rPr lang="en-US" altLang="zh-CN" sz="1200" b="1" dirty="0">
                          <a:effectLst/>
                          <a:latin typeface="微软雅黑" panose="020B0503020204020204" pitchFamily="34" charset="-122"/>
                          <a:ea typeface="微软雅黑" panose="020B0503020204020204" pitchFamily="34" charset="-122"/>
                        </a:rPr>
                        <a:t> </a:t>
                      </a:r>
                      <a:r>
                        <a:rPr lang="en-US" sz="1200" b="1" dirty="0">
                          <a:effectLst/>
                          <a:latin typeface="微软雅黑" panose="020B0503020204020204" pitchFamily="34" charset="-122"/>
                          <a:ea typeface="微软雅黑" panose="020B0503020204020204" pitchFamily="34" charset="-122"/>
                        </a:rPr>
                        <a:t>100 m</a:t>
                      </a:r>
                      <a:r>
                        <a:rPr lang="zh-CN" sz="1200" b="1" dirty="0">
                          <a:effectLst/>
                          <a:latin typeface="微软雅黑" panose="020B0503020204020204" pitchFamily="34" charset="-122"/>
                          <a:ea typeface="微软雅黑" panose="020B0503020204020204" pitchFamily="34" charset="-122"/>
                        </a:rPr>
                        <a:t>）</a:t>
                      </a:r>
                    </a:p>
                  </a:txBody>
                  <a:tcPr marL="68580" marR="68580" marT="0" marB="0" anchor="ctr"/>
                </a:tc>
                <a:extLst>
                  <a:ext uri="{0D108BD9-81ED-4DB2-BD59-A6C34878D82A}">
                    <a16:rowId xmlns:a16="http://schemas.microsoft.com/office/drawing/2014/main" val="10003"/>
                  </a:ext>
                </a:extLst>
              </a:tr>
              <a:tr h="374590">
                <a:tc>
                  <a:txBody>
                    <a:bodyPr/>
                    <a:lstStyle/>
                    <a:p>
                      <a:pPr algn="ctr">
                        <a:lnSpc>
                          <a:spcPct val="100000"/>
                        </a:lnSpc>
                        <a:spcAft>
                          <a:spcPts val="0"/>
                        </a:spcAft>
                      </a:pPr>
                      <a:r>
                        <a:rPr lang="en-US" sz="1200" b="1">
                          <a:effectLst/>
                          <a:latin typeface="微软雅黑" panose="020B0503020204020204" pitchFamily="34" charset="-122"/>
                          <a:ea typeface="微软雅黑" panose="020B0503020204020204" pitchFamily="34" charset="-122"/>
                        </a:rPr>
                        <a:t>6</a:t>
                      </a:r>
                      <a:endParaRPr lang="zh-CN" sz="1200" b="1">
                        <a:effectLst/>
                        <a:latin typeface="微软雅黑" panose="020B0503020204020204" pitchFamily="34" charset="-122"/>
                        <a:ea typeface="微软雅黑" panose="020B0503020204020204" pitchFamily="34" charset="-122"/>
                      </a:endParaRPr>
                    </a:p>
                  </a:txBody>
                  <a:tcPr marL="68580" marR="68580" marT="0" marB="0" anchor="ctr"/>
                </a:tc>
                <a:tc>
                  <a:txBody>
                    <a:bodyPr/>
                    <a:lstStyle/>
                    <a:p>
                      <a:pPr algn="ctr">
                        <a:lnSpc>
                          <a:spcPct val="100000"/>
                        </a:lnSpc>
                        <a:spcAft>
                          <a:spcPts val="0"/>
                        </a:spcAft>
                      </a:pPr>
                      <a:r>
                        <a:rPr lang="en-US" sz="1200" b="1">
                          <a:effectLst/>
                          <a:latin typeface="微软雅黑" panose="020B0503020204020204" pitchFamily="34" charset="-122"/>
                          <a:ea typeface="微软雅黑" panose="020B0503020204020204" pitchFamily="34" charset="-122"/>
                        </a:rPr>
                        <a:t>250 MHz</a:t>
                      </a:r>
                      <a:endParaRPr lang="zh-CN" sz="1200" b="1">
                        <a:effectLst/>
                        <a:latin typeface="微软雅黑" panose="020B0503020204020204" pitchFamily="34" charset="-122"/>
                        <a:ea typeface="微软雅黑" panose="020B0503020204020204" pitchFamily="34" charset="-122"/>
                      </a:endParaRPr>
                    </a:p>
                  </a:txBody>
                  <a:tcPr marL="68580" marR="68580" marT="0" marB="0" anchor="ctr"/>
                </a:tc>
                <a:tc>
                  <a:txBody>
                    <a:bodyPr/>
                    <a:lstStyle/>
                    <a:p>
                      <a:pPr algn="l">
                        <a:lnSpc>
                          <a:spcPct val="100000"/>
                        </a:lnSpc>
                        <a:spcAft>
                          <a:spcPts val="0"/>
                        </a:spcAft>
                      </a:pPr>
                      <a:r>
                        <a:rPr lang="zh-CN" sz="1200" b="1" dirty="0">
                          <a:effectLst/>
                          <a:latin typeface="微软雅黑" panose="020B0503020204020204" pitchFamily="34" charset="-122"/>
                          <a:ea typeface="微软雅黑" panose="020B0503020204020204" pitchFamily="34" charset="-122"/>
                        </a:rPr>
                        <a:t>改善了串扰等性能，可使用屏蔽双绞线</a:t>
                      </a:r>
                    </a:p>
                  </a:txBody>
                  <a:tcPr marL="68580" marR="68580" marT="0" marB="0" anchor="ctr"/>
                </a:tc>
                <a:tc>
                  <a:txBody>
                    <a:bodyPr/>
                    <a:lstStyle/>
                    <a:p>
                      <a:pPr algn="l">
                        <a:lnSpc>
                          <a:spcPct val="100000"/>
                        </a:lnSpc>
                        <a:spcAft>
                          <a:spcPts val="0"/>
                        </a:spcAft>
                      </a:pPr>
                      <a:r>
                        <a:rPr lang="zh-CN" sz="1200" b="1" dirty="0">
                          <a:effectLst/>
                          <a:latin typeface="微软雅黑" panose="020B0503020204020204" pitchFamily="34" charset="-122"/>
                          <a:ea typeface="微软雅黑" panose="020B0503020204020204" pitchFamily="34" charset="-122"/>
                        </a:rPr>
                        <a:t>传输速率</a:t>
                      </a:r>
                      <a:r>
                        <a:rPr lang="en-US" altLang="zh-CN" sz="1200" b="1" dirty="0">
                          <a:effectLst/>
                          <a:latin typeface="微软雅黑" panose="020B0503020204020204" pitchFamily="34" charset="-122"/>
                          <a:ea typeface="微软雅黑" panose="020B0503020204020204" pitchFamily="34" charset="-122"/>
                        </a:rPr>
                        <a:t> </a:t>
                      </a:r>
                      <a:r>
                        <a:rPr lang="en-US" sz="1200" b="1" dirty="0">
                          <a:effectLst/>
                          <a:latin typeface="微软雅黑" panose="020B0503020204020204" pitchFamily="34" charset="-122"/>
                          <a:ea typeface="微软雅黑" panose="020B0503020204020204" pitchFamily="34" charset="-122"/>
                        </a:rPr>
                        <a:t>10 </a:t>
                      </a:r>
                      <a:r>
                        <a:rPr lang="en-US" sz="1200" b="1" dirty="0" err="1">
                          <a:effectLst/>
                          <a:latin typeface="微软雅黑" panose="020B0503020204020204" pitchFamily="34" charset="-122"/>
                          <a:ea typeface="微软雅黑" panose="020B0503020204020204" pitchFamily="34" charset="-122"/>
                        </a:rPr>
                        <a:t>Gbit</a:t>
                      </a:r>
                      <a:r>
                        <a:rPr lang="en-US" sz="1200" b="1" dirty="0">
                          <a:effectLst/>
                          <a:latin typeface="微软雅黑" panose="020B0503020204020204" pitchFamily="34" charset="-122"/>
                          <a:ea typeface="微软雅黑" panose="020B0503020204020204" pitchFamily="34" charset="-122"/>
                        </a:rPr>
                        <a:t>/s</a:t>
                      </a:r>
                      <a:r>
                        <a:rPr lang="zh-CN" sz="1200" b="1" dirty="0">
                          <a:effectLst/>
                          <a:latin typeface="微软雅黑" panose="020B0503020204020204" pitchFamily="34" charset="-122"/>
                          <a:ea typeface="微软雅黑" panose="020B0503020204020204" pitchFamily="34" charset="-122"/>
                        </a:rPr>
                        <a:t>（距离</a:t>
                      </a:r>
                      <a:r>
                        <a:rPr lang="en-US" altLang="zh-CN" sz="1200" b="1" dirty="0">
                          <a:effectLst/>
                          <a:latin typeface="微软雅黑" panose="020B0503020204020204" pitchFamily="34" charset="-122"/>
                          <a:ea typeface="微软雅黑" panose="020B0503020204020204" pitchFamily="34" charset="-122"/>
                        </a:rPr>
                        <a:t> </a:t>
                      </a:r>
                      <a:r>
                        <a:rPr lang="en-US" sz="1200" b="1" dirty="0">
                          <a:effectLst/>
                          <a:latin typeface="微软雅黑" panose="020B0503020204020204" pitchFamily="34" charset="-122"/>
                          <a:ea typeface="微软雅黑" panose="020B0503020204020204" pitchFamily="34" charset="-122"/>
                        </a:rPr>
                        <a:t>35 ~ 55 m</a:t>
                      </a:r>
                      <a:r>
                        <a:rPr lang="zh-CN" sz="1200" b="1" dirty="0">
                          <a:effectLst/>
                          <a:latin typeface="微软雅黑" panose="020B0503020204020204" pitchFamily="34" charset="-122"/>
                          <a:ea typeface="微软雅黑" panose="020B0503020204020204" pitchFamily="34" charset="-122"/>
                        </a:rPr>
                        <a:t>）</a:t>
                      </a:r>
                    </a:p>
                  </a:txBody>
                  <a:tcPr marL="68580" marR="68580" marT="0" marB="0" anchor="ctr"/>
                </a:tc>
                <a:extLst>
                  <a:ext uri="{0D108BD9-81ED-4DB2-BD59-A6C34878D82A}">
                    <a16:rowId xmlns:a16="http://schemas.microsoft.com/office/drawing/2014/main" val="10004"/>
                  </a:ext>
                </a:extLst>
              </a:tr>
              <a:tr h="374590">
                <a:tc>
                  <a:txBody>
                    <a:bodyPr/>
                    <a:lstStyle/>
                    <a:p>
                      <a:pPr algn="ctr">
                        <a:lnSpc>
                          <a:spcPct val="100000"/>
                        </a:lnSpc>
                        <a:spcAft>
                          <a:spcPts val="0"/>
                        </a:spcAft>
                      </a:pPr>
                      <a:r>
                        <a:rPr lang="en-US" sz="1200" b="1">
                          <a:effectLst/>
                          <a:latin typeface="微软雅黑" panose="020B0503020204020204" pitchFamily="34" charset="-122"/>
                          <a:ea typeface="微软雅黑" panose="020B0503020204020204" pitchFamily="34" charset="-122"/>
                        </a:rPr>
                        <a:t>6A</a:t>
                      </a:r>
                      <a:endParaRPr lang="zh-CN" sz="1200" b="1">
                        <a:effectLst/>
                        <a:latin typeface="微软雅黑" panose="020B0503020204020204" pitchFamily="34" charset="-122"/>
                        <a:ea typeface="微软雅黑" panose="020B0503020204020204" pitchFamily="34" charset="-122"/>
                      </a:endParaRPr>
                    </a:p>
                  </a:txBody>
                  <a:tcPr marL="68580" marR="68580" marT="0" marB="0" anchor="ctr"/>
                </a:tc>
                <a:tc>
                  <a:txBody>
                    <a:bodyPr/>
                    <a:lstStyle/>
                    <a:p>
                      <a:pPr algn="ctr">
                        <a:lnSpc>
                          <a:spcPct val="100000"/>
                        </a:lnSpc>
                        <a:spcAft>
                          <a:spcPts val="0"/>
                        </a:spcAft>
                      </a:pPr>
                      <a:r>
                        <a:rPr lang="en-US" sz="1200" b="1">
                          <a:effectLst/>
                          <a:latin typeface="微软雅黑" panose="020B0503020204020204" pitchFamily="34" charset="-122"/>
                          <a:ea typeface="微软雅黑" panose="020B0503020204020204" pitchFamily="34" charset="-122"/>
                        </a:rPr>
                        <a:t>500 MHz</a:t>
                      </a:r>
                      <a:endParaRPr lang="zh-CN" sz="1200" b="1">
                        <a:effectLst/>
                        <a:latin typeface="微软雅黑" panose="020B0503020204020204" pitchFamily="34" charset="-122"/>
                        <a:ea typeface="微软雅黑" panose="020B0503020204020204" pitchFamily="34" charset="-122"/>
                      </a:endParaRPr>
                    </a:p>
                  </a:txBody>
                  <a:tcPr marL="68580" marR="68580" marT="0" marB="0" anchor="ctr"/>
                </a:tc>
                <a:tc>
                  <a:txBody>
                    <a:bodyPr/>
                    <a:lstStyle/>
                    <a:p>
                      <a:pPr algn="l">
                        <a:lnSpc>
                          <a:spcPct val="100000"/>
                        </a:lnSpc>
                        <a:spcAft>
                          <a:spcPts val="0"/>
                        </a:spcAft>
                      </a:pPr>
                      <a:r>
                        <a:rPr lang="zh-CN" sz="1200" b="1" dirty="0">
                          <a:effectLst/>
                          <a:latin typeface="微软雅黑" panose="020B0503020204020204" pitchFamily="34" charset="-122"/>
                          <a:ea typeface="微软雅黑" panose="020B0503020204020204" pitchFamily="34" charset="-122"/>
                        </a:rPr>
                        <a:t>改善了串扰等性能，可使用屏蔽双绞线</a:t>
                      </a:r>
                    </a:p>
                  </a:txBody>
                  <a:tcPr marL="68580" marR="68580" marT="0" marB="0" anchor="ctr"/>
                </a:tc>
                <a:tc>
                  <a:txBody>
                    <a:bodyPr/>
                    <a:lstStyle/>
                    <a:p>
                      <a:pPr algn="l">
                        <a:lnSpc>
                          <a:spcPct val="100000"/>
                        </a:lnSpc>
                        <a:spcAft>
                          <a:spcPts val="0"/>
                        </a:spcAft>
                      </a:pPr>
                      <a:r>
                        <a:rPr lang="zh-CN" sz="1200" b="1" dirty="0">
                          <a:effectLst/>
                          <a:latin typeface="微软雅黑" panose="020B0503020204020204" pitchFamily="34" charset="-122"/>
                          <a:ea typeface="微软雅黑" panose="020B0503020204020204" pitchFamily="34" charset="-122"/>
                        </a:rPr>
                        <a:t>传输速率</a:t>
                      </a:r>
                      <a:r>
                        <a:rPr lang="en-US" altLang="zh-CN" sz="1200" b="1" dirty="0">
                          <a:effectLst/>
                          <a:latin typeface="微软雅黑" panose="020B0503020204020204" pitchFamily="34" charset="-122"/>
                          <a:ea typeface="微软雅黑" panose="020B0503020204020204" pitchFamily="34" charset="-122"/>
                        </a:rPr>
                        <a:t> </a:t>
                      </a:r>
                      <a:r>
                        <a:rPr lang="en-US" sz="1200" b="1" dirty="0">
                          <a:effectLst/>
                          <a:latin typeface="微软雅黑" panose="020B0503020204020204" pitchFamily="34" charset="-122"/>
                          <a:ea typeface="微软雅黑" panose="020B0503020204020204" pitchFamily="34" charset="-122"/>
                        </a:rPr>
                        <a:t>10 </a:t>
                      </a:r>
                      <a:r>
                        <a:rPr lang="en-US" sz="1200" b="1" dirty="0" err="1">
                          <a:effectLst/>
                          <a:latin typeface="微软雅黑" panose="020B0503020204020204" pitchFamily="34" charset="-122"/>
                          <a:ea typeface="微软雅黑" panose="020B0503020204020204" pitchFamily="34" charset="-122"/>
                        </a:rPr>
                        <a:t>Gbit</a:t>
                      </a:r>
                      <a:r>
                        <a:rPr lang="en-US" sz="1200" b="1" dirty="0">
                          <a:effectLst/>
                          <a:latin typeface="微软雅黑" panose="020B0503020204020204" pitchFamily="34" charset="-122"/>
                          <a:ea typeface="微软雅黑" panose="020B0503020204020204" pitchFamily="34" charset="-122"/>
                        </a:rPr>
                        <a:t>/s</a:t>
                      </a:r>
                      <a:r>
                        <a:rPr lang="zh-CN" sz="1200" b="1" dirty="0">
                          <a:effectLst/>
                          <a:latin typeface="微软雅黑" panose="020B0503020204020204" pitchFamily="34" charset="-122"/>
                          <a:ea typeface="微软雅黑" panose="020B0503020204020204" pitchFamily="34" charset="-122"/>
                        </a:rPr>
                        <a:t>（距离</a:t>
                      </a:r>
                      <a:r>
                        <a:rPr lang="en-US" sz="1200" b="1" dirty="0">
                          <a:effectLst/>
                          <a:latin typeface="微软雅黑" panose="020B0503020204020204" pitchFamily="34" charset="-122"/>
                          <a:ea typeface="微软雅黑" panose="020B0503020204020204" pitchFamily="34" charset="-122"/>
                        </a:rPr>
                        <a:t>100 m</a:t>
                      </a:r>
                      <a:r>
                        <a:rPr lang="zh-CN" sz="1200" b="1" dirty="0">
                          <a:effectLst/>
                          <a:latin typeface="微软雅黑" panose="020B0503020204020204" pitchFamily="34" charset="-122"/>
                          <a:ea typeface="微软雅黑" panose="020B0503020204020204" pitchFamily="34" charset="-122"/>
                        </a:rPr>
                        <a:t>）</a:t>
                      </a:r>
                    </a:p>
                  </a:txBody>
                  <a:tcPr marL="68580" marR="68580" marT="0" marB="0" anchor="ctr"/>
                </a:tc>
                <a:extLst>
                  <a:ext uri="{0D108BD9-81ED-4DB2-BD59-A6C34878D82A}">
                    <a16:rowId xmlns:a16="http://schemas.microsoft.com/office/drawing/2014/main" val="10005"/>
                  </a:ext>
                </a:extLst>
              </a:tr>
              <a:tr h="374590">
                <a:tc>
                  <a:txBody>
                    <a:bodyPr/>
                    <a:lstStyle/>
                    <a:p>
                      <a:pPr algn="ctr">
                        <a:lnSpc>
                          <a:spcPct val="100000"/>
                        </a:lnSpc>
                        <a:spcAft>
                          <a:spcPts val="0"/>
                        </a:spcAft>
                      </a:pPr>
                      <a:r>
                        <a:rPr lang="en-US" sz="1200" b="1">
                          <a:effectLst/>
                          <a:latin typeface="微软雅黑" panose="020B0503020204020204" pitchFamily="34" charset="-122"/>
                          <a:ea typeface="微软雅黑" panose="020B0503020204020204" pitchFamily="34" charset="-122"/>
                        </a:rPr>
                        <a:t>7</a:t>
                      </a:r>
                      <a:endParaRPr lang="zh-CN" sz="1200" b="1">
                        <a:effectLst/>
                        <a:latin typeface="微软雅黑" panose="020B0503020204020204" pitchFamily="34" charset="-122"/>
                        <a:ea typeface="微软雅黑" panose="020B0503020204020204" pitchFamily="34" charset="-122"/>
                      </a:endParaRPr>
                    </a:p>
                  </a:txBody>
                  <a:tcPr marL="68580" marR="68580" marT="0" marB="0" anchor="ctr"/>
                </a:tc>
                <a:tc>
                  <a:txBody>
                    <a:bodyPr/>
                    <a:lstStyle/>
                    <a:p>
                      <a:pPr algn="ctr">
                        <a:lnSpc>
                          <a:spcPct val="100000"/>
                        </a:lnSpc>
                        <a:spcAft>
                          <a:spcPts val="0"/>
                        </a:spcAft>
                      </a:pPr>
                      <a:r>
                        <a:rPr lang="en-US" sz="1200" b="1">
                          <a:effectLst/>
                          <a:latin typeface="微软雅黑" panose="020B0503020204020204" pitchFamily="34" charset="-122"/>
                          <a:ea typeface="微软雅黑" panose="020B0503020204020204" pitchFamily="34" charset="-122"/>
                        </a:rPr>
                        <a:t>600 MHz</a:t>
                      </a:r>
                      <a:endParaRPr lang="zh-CN" sz="1200" b="1">
                        <a:effectLst/>
                        <a:latin typeface="微软雅黑" panose="020B0503020204020204" pitchFamily="34" charset="-122"/>
                        <a:ea typeface="微软雅黑" panose="020B0503020204020204" pitchFamily="34" charset="-122"/>
                      </a:endParaRPr>
                    </a:p>
                  </a:txBody>
                  <a:tcPr marL="68580" marR="68580" marT="0" marB="0" anchor="ctr"/>
                </a:tc>
                <a:tc>
                  <a:txBody>
                    <a:bodyPr/>
                    <a:lstStyle/>
                    <a:p>
                      <a:pPr algn="l">
                        <a:lnSpc>
                          <a:spcPct val="100000"/>
                        </a:lnSpc>
                        <a:spcAft>
                          <a:spcPts val="0"/>
                        </a:spcAft>
                      </a:pPr>
                      <a:r>
                        <a:rPr lang="zh-CN" sz="1200" b="1" dirty="0">
                          <a:effectLst/>
                          <a:latin typeface="微软雅黑" panose="020B0503020204020204" pitchFamily="34" charset="-122"/>
                          <a:ea typeface="微软雅黑" panose="020B0503020204020204" pitchFamily="34" charset="-122"/>
                        </a:rPr>
                        <a:t>必须使用屏蔽双绞线</a:t>
                      </a:r>
                    </a:p>
                  </a:txBody>
                  <a:tcPr marL="68580" marR="68580" marT="0" marB="0" anchor="ctr"/>
                </a:tc>
                <a:tc>
                  <a:txBody>
                    <a:bodyPr/>
                    <a:lstStyle/>
                    <a:p>
                      <a:pPr algn="l">
                        <a:lnSpc>
                          <a:spcPct val="100000"/>
                        </a:lnSpc>
                        <a:spcAft>
                          <a:spcPts val="0"/>
                        </a:spcAft>
                      </a:pPr>
                      <a:r>
                        <a:rPr lang="zh-CN" sz="1200" b="1" dirty="0">
                          <a:effectLst/>
                          <a:latin typeface="微软雅黑" panose="020B0503020204020204" pitchFamily="34" charset="-122"/>
                          <a:ea typeface="微软雅黑" panose="020B0503020204020204" pitchFamily="34" charset="-122"/>
                        </a:rPr>
                        <a:t>传输速率超过</a:t>
                      </a:r>
                      <a:r>
                        <a:rPr lang="en-US" altLang="zh-CN" sz="1200" b="1" dirty="0">
                          <a:effectLst/>
                          <a:latin typeface="微软雅黑" panose="020B0503020204020204" pitchFamily="34" charset="-122"/>
                          <a:ea typeface="微软雅黑" panose="020B0503020204020204" pitchFamily="34" charset="-122"/>
                        </a:rPr>
                        <a:t> </a:t>
                      </a:r>
                      <a:r>
                        <a:rPr lang="en-US" sz="1200" b="1" dirty="0">
                          <a:effectLst/>
                          <a:latin typeface="微软雅黑" panose="020B0503020204020204" pitchFamily="34" charset="-122"/>
                          <a:ea typeface="微软雅黑" panose="020B0503020204020204" pitchFamily="34" charset="-122"/>
                        </a:rPr>
                        <a:t>10 </a:t>
                      </a:r>
                      <a:r>
                        <a:rPr lang="en-US" sz="1200" b="1" dirty="0" err="1">
                          <a:effectLst/>
                          <a:latin typeface="微软雅黑" panose="020B0503020204020204" pitchFamily="34" charset="-122"/>
                          <a:ea typeface="微软雅黑" panose="020B0503020204020204" pitchFamily="34" charset="-122"/>
                        </a:rPr>
                        <a:t>Gbit</a:t>
                      </a:r>
                      <a:r>
                        <a:rPr lang="en-US" sz="1200" b="1" dirty="0">
                          <a:effectLst/>
                          <a:latin typeface="微软雅黑" panose="020B0503020204020204" pitchFamily="34" charset="-122"/>
                          <a:ea typeface="微软雅黑" panose="020B0503020204020204" pitchFamily="34" charset="-122"/>
                        </a:rPr>
                        <a:t>/s</a:t>
                      </a:r>
                      <a:r>
                        <a:rPr lang="zh-CN" sz="1200" b="1" dirty="0">
                          <a:effectLst/>
                          <a:latin typeface="微软雅黑" panose="020B0503020204020204" pitchFamily="34" charset="-122"/>
                          <a:ea typeface="微软雅黑" panose="020B0503020204020204" pitchFamily="34" charset="-122"/>
                        </a:rPr>
                        <a:t>，距离</a:t>
                      </a:r>
                      <a:r>
                        <a:rPr lang="en-US" altLang="zh-CN" sz="1200" b="1" dirty="0">
                          <a:effectLst/>
                          <a:latin typeface="微软雅黑" panose="020B0503020204020204" pitchFamily="34" charset="-122"/>
                          <a:ea typeface="微软雅黑" panose="020B0503020204020204" pitchFamily="34" charset="-122"/>
                        </a:rPr>
                        <a:t> </a:t>
                      </a:r>
                      <a:r>
                        <a:rPr lang="en-US" sz="1200" b="1" dirty="0">
                          <a:effectLst/>
                          <a:latin typeface="微软雅黑" panose="020B0503020204020204" pitchFamily="34" charset="-122"/>
                          <a:ea typeface="微软雅黑" panose="020B0503020204020204" pitchFamily="34" charset="-122"/>
                        </a:rPr>
                        <a:t>100 m</a:t>
                      </a:r>
                      <a:endParaRPr lang="zh-CN" sz="1200" b="1" dirty="0">
                        <a:effectLst/>
                        <a:latin typeface="微软雅黑" panose="020B0503020204020204" pitchFamily="34" charset="-122"/>
                        <a:ea typeface="微软雅黑" panose="020B0503020204020204" pitchFamily="34" charset="-122"/>
                      </a:endParaRPr>
                    </a:p>
                  </a:txBody>
                  <a:tcPr marL="68580" marR="68580" marT="0" marB="0" anchor="ctr"/>
                </a:tc>
                <a:extLst>
                  <a:ext uri="{0D108BD9-81ED-4DB2-BD59-A6C34878D82A}">
                    <a16:rowId xmlns:a16="http://schemas.microsoft.com/office/drawing/2014/main" val="10006"/>
                  </a:ext>
                </a:extLst>
              </a:tr>
              <a:tr h="374590">
                <a:tc>
                  <a:txBody>
                    <a:bodyPr/>
                    <a:lstStyle/>
                    <a:p>
                      <a:pPr algn="ctr">
                        <a:lnSpc>
                          <a:spcPct val="100000"/>
                        </a:lnSpc>
                        <a:spcAft>
                          <a:spcPts val="0"/>
                        </a:spcAft>
                      </a:pPr>
                      <a:r>
                        <a:rPr lang="en-US" sz="1200" b="1">
                          <a:effectLst/>
                          <a:latin typeface="微软雅黑" panose="020B0503020204020204" pitchFamily="34" charset="-122"/>
                          <a:ea typeface="微软雅黑" panose="020B0503020204020204" pitchFamily="34" charset="-122"/>
                        </a:rPr>
                        <a:t>8</a:t>
                      </a:r>
                      <a:endParaRPr lang="zh-CN" sz="1200" b="1">
                        <a:effectLst/>
                        <a:latin typeface="微软雅黑" panose="020B0503020204020204" pitchFamily="34" charset="-122"/>
                        <a:ea typeface="微软雅黑" panose="020B0503020204020204" pitchFamily="34" charset="-122"/>
                      </a:endParaRPr>
                    </a:p>
                  </a:txBody>
                  <a:tcPr marL="68580" marR="68580" marT="0" marB="0" anchor="ctr"/>
                </a:tc>
                <a:tc>
                  <a:txBody>
                    <a:bodyPr/>
                    <a:lstStyle/>
                    <a:p>
                      <a:pPr algn="ctr">
                        <a:lnSpc>
                          <a:spcPct val="100000"/>
                        </a:lnSpc>
                        <a:spcAft>
                          <a:spcPts val="0"/>
                        </a:spcAft>
                      </a:pPr>
                      <a:r>
                        <a:rPr lang="en-US" sz="1200" b="1">
                          <a:effectLst/>
                          <a:latin typeface="微软雅黑" panose="020B0503020204020204" pitchFamily="34" charset="-122"/>
                          <a:ea typeface="微软雅黑" panose="020B0503020204020204" pitchFamily="34" charset="-122"/>
                        </a:rPr>
                        <a:t>2000 MHz</a:t>
                      </a:r>
                      <a:endParaRPr lang="zh-CN" sz="1200" b="1">
                        <a:effectLst/>
                        <a:latin typeface="微软雅黑" panose="020B0503020204020204" pitchFamily="34" charset="-122"/>
                        <a:ea typeface="微软雅黑" panose="020B0503020204020204" pitchFamily="34" charset="-122"/>
                      </a:endParaRPr>
                    </a:p>
                  </a:txBody>
                  <a:tcPr marL="68580" marR="68580" marT="0" marB="0" anchor="ctr"/>
                </a:tc>
                <a:tc>
                  <a:txBody>
                    <a:bodyPr/>
                    <a:lstStyle/>
                    <a:p>
                      <a:pPr algn="l">
                        <a:lnSpc>
                          <a:spcPct val="100000"/>
                        </a:lnSpc>
                        <a:spcAft>
                          <a:spcPts val="0"/>
                        </a:spcAft>
                      </a:pPr>
                      <a:r>
                        <a:rPr lang="zh-CN" sz="1200" b="1" dirty="0">
                          <a:effectLst/>
                          <a:latin typeface="微软雅黑" panose="020B0503020204020204" pitchFamily="34" charset="-122"/>
                          <a:ea typeface="微软雅黑" panose="020B0503020204020204" pitchFamily="34" charset="-122"/>
                        </a:rPr>
                        <a:t>必须使用屏蔽双绞线</a:t>
                      </a:r>
                    </a:p>
                  </a:txBody>
                  <a:tcPr marL="68580" marR="68580" marT="0" marB="0" anchor="ctr"/>
                </a:tc>
                <a:tc>
                  <a:txBody>
                    <a:bodyPr/>
                    <a:lstStyle/>
                    <a:p>
                      <a:pPr algn="l">
                        <a:lnSpc>
                          <a:spcPct val="100000"/>
                        </a:lnSpc>
                        <a:spcAft>
                          <a:spcPts val="0"/>
                        </a:spcAft>
                      </a:pPr>
                      <a:r>
                        <a:rPr lang="zh-CN" sz="1200" b="1" dirty="0">
                          <a:effectLst/>
                          <a:latin typeface="微软雅黑" panose="020B0503020204020204" pitchFamily="34" charset="-122"/>
                          <a:ea typeface="微软雅黑" panose="020B0503020204020204" pitchFamily="34" charset="-122"/>
                        </a:rPr>
                        <a:t>传输速率</a:t>
                      </a:r>
                      <a:r>
                        <a:rPr lang="en-US" altLang="zh-CN" sz="1200" b="1" dirty="0">
                          <a:effectLst/>
                          <a:latin typeface="微软雅黑" panose="020B0503020204020204" pitchFamily="34" charset="-122"/>
                          <a:ea typeface="微软雅黑" panose="020B0503020204020204" pitchFamily="34" charset="-122"/>
                        </a:rPr>
                        <a:t> </a:t>
                      </a:r>
                      <a:r>
                        <a:rPr lang="en-US" sz="1200" b="1" dirty="0">
                          <a:effectLst/>
                          <a:latin typeface="微软雅黑" panose="020B0503020204020204" pitchFamily="34" charset="-122"/>
                          <a:ea typeface="微软雅黑" panose="020B0503020204020204" pitchFamily="34" charset="-122"/>
                        </a:rPr>
                        <a:t>25 </a:t>
                      </a:r>
                      <a:r>
                        <a:rPr lang="en-US" sz="1200" b="1" dirty="0" err="1">
                          <a:effectLst/>
                          <a:latin typeface="微软雅黑" panose="020B0503020204020204" pitchFamily="34" charset="-122"/>
                          <a:ea typeface="微软雅黑" panose="020B0503020204020204" pitchFamily="34" charset="-122"/>
                        </a:rPr>
                        <a:t>Gbit</a:t>
                      </a:r>
                      <a:r>
                        <a:rPr lang="en-US" sz="1200" b="1" dirty="0">
                          <a:effectLst/>
                          <a:latin typeface="微软雅黑" panose="020B0503020204020204" pitchFamily="34" charset="-122"/>
                          <a:ea typeface="微软雅黑" panose="020B0503020204020204" pitchFamily="34" charset="-122"/>
                        </a:rPr>
                        <a:t>/s </a:t>
                      </a:r>
                      <a:r>
                        <a:rPr lang="zh-CN" sz="1200" b="1" dirty="0">
                          <a:effectLst/>
                          <a:latin typeface="微软雅黑" panose="020B0503020204020204" pitchFamily="34" charset="-122"/>
                          <a:ea typeface="微软雅黑" panose="020B0503020204020204" pitchFamily="34" charset="-122"/>
                        </a:rPr>
                        <a:t>或</a:t>
                      </a:r>
                      <a:r>
                        <a:rPr lang="en-US" altLang="zh-CN" sz="1200" b="1" dirty="0">
                          <a:effectLst/>
                          <a:latin typeface="微软雅黑" panose="020B0503020204020204" pitchFamily="34" charset="-122"/>
                          <a:ea typeface="微软雅黑" panose="020B0503020204020204" pitchFamily="34" charset="-122"/>
                        </a:rPr>
                        <a:t> </a:t>
                      </a:r>
                      <a:r>
                        <a:rPr lang="en-US" sz="1200" b="1" dirty="0">
                          <a:effectLst/>
                          <a:latin typeface="微软雅黑" panose="020B0503020204020204" pitchFamily="34" charset="-122"/>
                          <a:ea typeface="微软雅黑" panose="020B0503020204020204" pitchFamily="34" charset="-122"/>
                        </a:rPr>
                        <a:t>40 </a:t>
                      </a:r>
                      <a:r>
                        <a:rPr lang="en-US" sz="1200" b="1" dirty="0" err="1">
                          <a:effectLst/>
                          <a:latin typeface="微软雅黑" panose="020B0503020204020204" pitchFamily="34" charset="-122"/>
                          <a:ea typeface="微软雅黑" panose="020B0503020204020204" pitchFamily="34" charset="-122"/>
                        </a:rPr>
                        <a:t>Gbit</a:t>
                      </a:r>
                      <a:r>
                        <a:rPr lang="en-US" sz="1200" b="1" dirty="0">
                          <a:effectLst/>
                          <a:latin typeface="微软雅黑" panose="020B0503020204020204" pitchFamily="34" charset="-122"/>
                          <a:ea typeface="微软雅黑" panose="020B0503020204020204" pitchFamily="34" charset="-122"/>
                        </a:rPr>
                        <a:t>/s</a:t>
                      </a:r>
                      <a:r>
                        <a:rPr lang="zh-CN" sz="1200" b="1" dirty="0">
                          <a:effectLst/>
                          <a:latin typeface="微软雅黑" panose="020B0503020204020204" pitchFamily="34" charset="-122"/>
                          <a:ea typeface="微软雅黑" panose="020B0503020204020204" pitchFamily="34" charset="-122"/>
                        </a:rPr>
                        <a:t>，距离</a:t>
                      </a:r>
                      <a:r>
                        <a:rPr lang="en-US" altLang="zh-CN" sz="1200" b="1" dirty="0">
                          <a:effectLst/>
                          <a:latin typeface="微软雅黑" panose="020B0503020204020204" pitchFamily="34" charset="-122"/>
                          <a:ea typeface="微软雅黑" panose="020B0503020204020204" pitchFamily="34" charset="-122"/>
                        </a:rPr>
                        <a:t> </a:t>
                      </a:r>
                      <a:r>
                        <a:rPr lang="en-US" sz="1200" b="1" dirty="0">
                          <a:effectLst/>
                          <a:latin typeface="微软雅黑" panose="020B0503020204020204" pitchFamily="34" charset="-122"/>
                          <a:ea typeface="微软雅黑" panose="020B0503020204020204" pitchFamily="34" charset="-122"/>
                        </a:rPr>
                        <a:t>30 m</a:t>
                      </a:r>
                      <a:endParaRPr lang="zh-CN" sz="1200" b="1" dirty="0">
                        <a:effectLst/>
                        <a:latin typeface="微软雅黑" panose="020B0503020204020204" pitchFamily="34" charset="-122"/>
                        <a:ea typeface="微软雅黑" panose="020B0503020204020204" pitchFamily="34" charset="-122"/>
                      </a:endParaRPr>
                    </a:p>
                  </a:txBody>
                  <a:tcPr marL="68580" marR="68580" marT="0" marB="0" anchor="ctr"/>
                </a:tc>
                <a:extLst>
                  <a:ext uri="{0D108BD9-81ED-4DB2-BD59-A6C34878D82A}">
                    <a16:rowId xmlns:a16="http://schemas.microsoft.com/office/drawing/2014/main" val="10007"/>
                  </a:ext>
                </a:extLst>
              </a:tr>
            </a:tbl>
          </a:graphicData>
        </a:graphic>
      </p:graphicFrame>
      <p:sp>
        <p:nvSpPr>
          <p:cNvPr id="4" name="矩形 3"/>
          <p:cNvSpPr/>
          <p:nvPr/>
        </p:nvSpPr>
        <p:spPr>
          <a:xfrm>
            <a:off x="2703317" y="1051949"/>
            <a:ext cx="3877986" cy="369332"/>
          </a:xfrm>
          <a:prstGeom prst="rect">
            <a:avLst/>
          </a:prstGeom>
        </p:spPr>
        <p:txBody>
          <a:bodyPr wrap="none">
            <a:spAutoFit/>
          </a:bodyPr>
          <a:lstStyle/>
          <a:p>
            <a:pPr algn="ctr"/>
            <a:r>
              <a:rPr lang="zh-CN" altLang="zh-CN" b="1" dirty="0">
                <a:latin typeface="微软雅黑" panose="020B0503020204020204" pitchFamily="34" charset="-122"/>
                <a:ea typeface="微软雅黑" panose="020B0503020204020204" pitchFamily="34" charset="-122"/>
              </a:rPr>
              <a:t>常用绞合线的类别、带宽和典型应用</a:t>
            </a:r>
            <a:endParaRPr lang="zh-CN" altLang="en-US" b="1" dirty="0">
              <a:latin typeface="微软雅黑" panose="020B0503020204020204" pitchFamily="34" charset="-122"/>
              <a:ea typeface="微软雅黑" panose="020B0503020204020204" pitchFamily="34" charset="-122"/>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zh-CN" altLang="en-US" dirty="0"/>
              <a:t>双绞线标准 </a:t>
            </a:r>
            <a:r>
              <a:rPr lang="en-US" altLang="zh-CN" dirty="0"/>
              <a:t>EIA/TIA-568</a:t>
            </a:r>
            <a:endParaRPr lang="zh-CN" altLang="en-US" dirty="0"/>
          </a:p>
        </p:txBody>
      </p:sp>
      <p:graphicFrame>
        <p:nvGraphicFramePr>
          <p:cNvPr id="3" name="表格 2"/>
          <p:cNvGraphicFramePr>
            <a:graphicFrameLocks noGrp="1"/>
          </p:cNvGraphicFramePr>
          <p:nvPr/>
        </p:nvGraphicFramePr>
        <p:xfrm>
          <a:off x="513807" y="1370370"/>
          <a:ext cx="8046720" cy="2968905"/>
        </p:xfrm>
        <a:graphic>
          <a:graphicData uri="http://schemas.openxmlformats.org/drawingml/2006/table">
            <a:tbl>
              <a:tblPr firstRow="1" firstCol="1" bandRow="1">
                <a:tableStyleId>{5C22544A-7EE6-4342-B048-85BDC9FD1C3A}</a:tableStyleId>
              </a:tblPr>
              <a:tblGrid>
                <a:gridCol w="940524">
                  <a:extLst>
                    <a:ext uri="{9D8B030D-6E8A-4147-A177-3AD203B41FA5}">
                      <a16:colId xmlns:a16="http://schemas.microsoft.com/office/drawing/2014/main" val="20000"/>
                    </a:ext>
                  </a:extLst>
                </a:gridCol>
                <a:gridCol w="940526">
                  <a:extLst>
                    <a:ext uri="{9D8B030D-6E8A-4147-A177-3AD203B41FA5}">
                      <a16:colId xmlns:a16="http://schemas.microsoft.com/office/drawing/2014/main" val="20001"/>
                    </a:ext>
                  </a:extLst>
                </a:gridCol>
                <a:gridCol w="2786743">
                  <a:extLst>
                    <a:ext uri="{9D8B030D-6E8A-4147-A177-3AD203B41FA5}">
                      <a16:colId xmlns:a16="http://schemas.microsoft.com/office/drawing/2014/main" val="20002"/>
                    </a:ext>
                  </a:extLst>
                </a:gridCol>
                <a:gridCol w="3378927">
                  <a:extLst>
                    <a:ext uri="{9D8B030D-6E8A-4147-A177-3AD203B41FA5}">
                      <a16:colId xmlns:a16="http://schemas.microsoft.com/office/drawing/2014/main" val="20003"/>
                    </a:ext>
                  </a:extLst>
                </a:gridCol>
              </a:tblGrid>
              <a:tr h="353926">
                <a:tc>
                  <a:txBody>
                    <a:bodyPr/>
                    <a:lstStyle/>
                    <a:p>
                      <a:pPr algn="ctr">
                        <a:lnSpc>
                          <a:spcPct val="100000"/>
                        </a:lnSpc>
                        <a:spcAft>
                          <a:spcPts val="0"/>
                        </a:spcAft>
                      </a:pPr>
                      <a:r>
                        <a:rPr lang="zh-CN" sz="1200" b="1" dirty="0">
                          <a:effectLst/>
                          <a:latin typeface="微软雅黑" panose="020B0503020204020204" pitchFamily="34" charset="-122"/>
                          <a:ea typeface="微软雅黑" panose="020B0503020204020204" pitchFamily="34" charset="-122"/>
                        </a:rPr>
                        <a:t>绞合线类别</a:t>
                      </a:r>
                    </a:p>
                  </a:txBody>
                  <a:tcPr marL="68580" marR="68580" marT="0" marB="0" anchor="ctr"/>
                </a:tc>
                <a:tc>
                  <a:txBody>
                    <a:bodyPr/>
                    <a:lstStyle/>
                    <a:p>
                      <a:pPr algn="ctr">
                        <a:lnSpc>
                          <a:spcPct val="100000"/>
                        </a:lnSpc>
                        <a:spcAft>
                          <a:spcPts val="0"/>
                        </a:spcAft>
                      </a:pPr>
                      <a:r>
                        <a:rPr lang="zh-CN" sz="1200" b="1" dirty="0">
                          <a:effectLst/>
                          <a:latin typeface="微软雅黑" panose="020B0503020204020204" pitchFamily="34" charset="-122"/>
                          <a:ea typeface="微软雅黑" panose="020B0503020204020204" pitchFamily="34" charset="-122"/>
                        </a:rPr>
                        <a:t>带 宽</a:t>
                      </a:r>
                    </a:p>
                  </a:txBody>
                  <a:tcPr marL="68580" marR="68580" marT="0" marB="0" anchor="ctr"/>
                </a:tc>
                <a:tc>
                  <a:txBody>
                    <a:bodyPr/>
                    <a:lstStyle/>
                    <a:p>
                      <a:pPr algn="ctr">
                        <a:lnSpc>
                          <a:spcPct val="100000"/>
                        </a:lnSpc>
                        <a:spcAft>
                          <a:spcPts val="0"/>
                        </a:spcAft>
                      </a:pPr>
                      <a:r>
                        <a:rPr lang="zh-CN" sz="1200" b="1" dirty="0">
                          <a:effectLst/>
                          <a:latin typeface="微软雅黑" panose="020B0503020204020204" pitchFamily="34" charset="-122"/>
                          <a:ea typeface="微软雅黑" panose="020B0503020204020204" pitchFamily="34" charset="-122"/>
                        </a:rPr>
                        <a:t>线 缆 特 点</a:t>
                      </a:r>
                    </a:p>
                  </a:txBody>
                  <a:tcPr marL="68580" marR="68580" marT="0" marB="0" anchor="ctr"/>
                </a:tc>
                <a:tc>
                  <a:txBody>
                    <a:bodyPr/>
                    <a:lstStyle/>
                    <a:p>
                      <a:pPr algn="ctr">
                        <a:lnSpc>
                          <a:spcPct val="100000"/>
                        </a:lnSpc>
                        <a:spcAft>
                          <a:spcPts val="0"/>
                        </a:spcAft>
                      </a:pPr>
                      <a:r>
                        <a:rPr lang="zh-CN" sz="1200" b="1" dirty="0">
                          <a:effectLst/>
                          <a:latin typeface="微软雅黑" panose="020B0503020204020204" pitchFamily="34" charset="-122"/>
                          <a:ea typeface="微软雅黑" panose="020B0503020204020204" pitchFamily="34" charset="-122"/>
                        </a:rPr>
                        <a:t>典 型 应 用</a:t>
                      </a:r>
                    </a:p>
                  </a:txBody>
                  <a:tcPr marL="68580" marR="68580" marT="0" marB="0" anchor="ctr"/>
                </a:tc>
                <a:extLst>
                  <a:ext uri="{0D108BD9-81ED-4DB2-BD59-A6C34878D82A}">
                    <a16:rowId xmlns:a16="http://schemas.microsoft.com/office/drawing/2014/main" val="10000"/>
                  </a:ext>
                </a:extLst>
              </a:tr>
              <a:tr h="367439">
                <a:tc>
                  <a:txBody>
                    <a:bodyPr/>
                    <a:lstStyle/>
                    <a:p>
                      <a:pPr algn="ctr">
                        <a:lnSpc>
                          <a:spcPct val="100000"/>
                        </a:lnSpc>
                        <a:spcAft>
                          <a:spcPts val="0"/>
                        </a:spcAft>
                      </a:pPr>
                      <a:r>
                        <a:rPr lang="en-US" sz="1200" b="1">
                          <a:effectLst/>
                          <a:latin typeface="微软雅黑" panose="020B0503020204020204" pitchFamily="34" charset="-122"/>
                          <a:ea typeface="微软雅黑" panose="020B0503020204020204" pitchFamily="34" charset="-122"/>
                        </a:rPr>
                        <a:t>3</a:t>
                      </a:r>
                      <a:endParaRPr lang="zh-CN" sz="1200" b="1">
                        <a:effectLst/>
                        <a:latin typeface="微软雅黑" panose="020B0503020204020204" pitchFamily="34" charset="-122"/>
                        <a:ea typeface="微软雅黑" panose="020B0503020204020204" pitchFamily="34" charset="-122"/>
                      </a:endParaRPr>
                    </a:p>
                  </a:txBody>
                  <a:tcPr marL="68580" marR="68580" marT="0" marB="0" anchor="ctr"/>
                </a:tc>
                <a:tc>
                  <a:txBody>
                    <a:bodyPr/>
                    <a:lstStyle/>
                    <a:p>
                      <a:pPr algn="ctr">
                        <a:lnSpc>
                          <a:spcPct val="100000"/>
                        </a:lnSpc>
                        <a:spcAft>
                          <a:spcPts val="0"/>
                        </a:spcAft>
                      </a:pPr>
                      <a:r>
                        <a:rPr lang="en-US" sz="1200" b="1">
                          <a:effectLst/>
                          <a:latin typeface="微软雅黑" panose="020B0503020204020204" pitchFamily="34" charset="-122"/>
                          <a:ea typeface="微软雅黑" panose="020B0503020204020204" pitchFamily="34" charset="-122"/>
                        </a:rPr>
                        <a:t>16 MHz</a:t>
                      </a:r>
                      <a:endParaRPr lang="zh-CN" sz="1200" b="1">
                        <a:effectLst/>
                        <a:latin typeface="微软雅黑" panose="020B0503020204020204" pitchFamily="34" charset="-122"/>
                        <a:ea typeface="微软雅黑" panose="020B0503020204020204" pitchFamily="34" charset="-122"/>
                      </a:endParaRPr>
                    </a:p>
                  </a:txBody>
                  <a:tcPr marL="68580" marR="68580" marT="0" marB="0" anchor="ctr"/>
                </a:tc>
                <a:tc>
                  <a:txBody>
                    <a:bodyPr/>
                    <a:lstStyle/>
                    <a:p>
                      <a:pPr algn="l">
                        <a:lnSpc>
                          <a:spcPct val="100000"/>
                        </a:lnSpc>
                        <a:spcAft>
                          <a:spcPts val="0"/>
                        </a:spcAft>
                      </a:pPr>
                      <a:r>
                        <a:rPr lang="en-US" sz="1200" b="1" dirty="0">
                          <a:effectLst/>
                          <a:latin typeface="微软雅黑" panose="020B0503020204020204" pitchFamily="34" charset="-122"/>
                          <a:ea typeface="微软雅黑" panose="020B0503020204020204" pitchFamily="34" charset="-122"/>
                        </a:rPr>
                        <a:t>2 </a:t>
                      </a:r>
                      <a:r>
                        <a:rPr lang="zh-CN" sz="1200" b="1" dirty="0">
                          <a:effectLst/>
                          <a:latin typeface="微软雅黑" panose="020B0503020204020204" pitchFamily="34" charset="-122"/>
                          <a:ea typeface="微软雅黑" panose="020B0503020204020204" pitchFamily="34" charset="-122"/>
                        </a:rPr>
                        <a:t>对</a:t>
                      </a:r>
                      <a:r>
                        <a:rPr lang="en-US" altLang="zh-CN" sz="1200" b="1" dirty="0">
                          <a:effectLst/>
                          <a:latin typeface="微软雅黑" panose="020B0503020204020204" pitchFamily="34" charset="-122"/>
                          <a:ea typeface="微软雅黑" panose="020B0503020204020204" pitchFamily="34" charset="-122"/>
                        </a:rPr>
                        <a:t> </a:t>
                      </a:r>
                      <a:r>
                        <a:rPr lang="en-US" sz="1200" b="1" dirty="0">
                          <a:effectLst/>
                          <a:latin typeface="微软雅黑" panose="020B0503020204020204" pitchFamily="34" charset="-122"/>
                          <a:ea typeface="微软雅黑" panose="020B0503020204020204" pitchFamily="34" charset="-122"/>
                        </a:rPr>
                        <a:t>4 </a:t>
                      </a:r>
                      <a:r>
                        <a:rPr lang="zh-CN" sz="1200" b="1" dirty="0">
                          <a:effectLst/>
                          <a:latin typeface="微软雅黑" panose="020B0503020204020204" pitchFamily="34" charset="-122"/>
                          <a:ea typeface="微软雅黑" panose="020B0503020204020204" pitchFamily="34" charset="-122"/>
                        </a:rPr>
                        <a:t>芯双绞线</a:t>
                      </a:r>
                    </a:p>
                  </a:txBody>
                  <a:tcPr marL="68580" marR="68580" marT="0" marB="0" anchor="ctr"/>
                </a:tc>
                <a:tc>
                  <a:txBody>
                    <a:bodyPr/>
                    <a:lstStyle/>
                    <a:p>
                      <a:pPr algn="l">
                        <a:lnSpc>
                          <a:spcPct val="100000"/>
                        </a:lnSpc>
                        <a:spcAft>
                          <a:spcPts val="0"/>
                        </a:spcAft>
                      </a:pPr>
                      <a:r>
                        <a:rPr lang="zh-CN" sz="1200" b="1">
                          <a:effectLst/>
                          <a:latin typeface="微软雅黑" panose="020B0503020204020204" pitchFamily="34" charset="-122"/>
                          <a:ea typeface="微软雅黑" panose="020B0503020204020204" pitchFamily="34" charset="-122"/>
                        </a:rPr>
                        <a:t>模拟电话；传统以太网（</a:t>
                      </a:r>
                      <a:r>
                        <a:rPr lang="en-US" sz="1200" b="1">
                          <a:effectLst/>
                          <a:latin typeface="微软雅黑" panose="020B0503020204020204" pitchFamily="34" charset="-122"/>
                          <a:ea typeface="微软雅黑" panose="020B0503020204020204" pitchFamily="34" charset="-122"/>
                        </a:rPr>
                        <a:t>10 Mbit/s</a:t>
                      </a:r>
                      <a:r>
                        <a:rPr lang="zh-CN" sz="1200" b="1">
                          <a:effectLst/>
                          <a:latin typeface="微软雅黑" panose="020B0503020204020204" pitchFamily="34" charset="-122"/>
                          <a:ea typeface="微软雅黑" panose="020B0503020204020204" pitchFamily="34" charset="-122"/>
                        </a:rPr>
                        <a:t>）</a:t>
                      </a:r>
                    </a:p>
                  </a:txBody>
                  <a:tcPr marL="68580" marR="68580" marT="0" marB="0" anchor="ctr"/>
                </a:tc>
                <a:extLst>
                  <a:ext uri="{0D108BD9-81ED-4DB2-BD59-A6C34878D82A}">
                    <a16:rowId xmlns:a16="http://schemas.microsoft.com/office/drawing/2014/main" val="10001"/>
                  </a:ext>
                </a:extLst>
              </a:tr>
              <a:tr h="374590">
                <a:tc>
                  <a:txBody>
                    <a:bodyPr/>
                    <a:lstStyle/>
                    <a:p>
                      <a:pPr algn="ctr">
                        <a:lnSpc>
                          <a:spcPct val="100000"/>
                        </a:lnSpc>
                        <a:spcAft>
                          <a:spcPts val="0"/>
                        </a:spcAft>
                      </a:pPr>
                      <a:r>
                        <a:rPr lang="en-US" sz="1200" b="1">
                          <a:effectLst/>
                          <a:latin typeface="微软雅黑" panose="020B0503020204020204" pitchFamily="34" charset="-122"/>
                          <a:ea typeface="微软雅黑" panose="020B0503020204020204" pitchFamily="34" charset="-122"/>
                        </a:rPr>
                        <a:t>5</a:t>
                      </a:r>
                      <a:endParaRPr lang="zh-CN" sz="1200" b="1">
                        <a:effectLst/>
                        <a:latin typeface="微软雅黑" panose="020B0503020204020204" pitchFamily="34" charset="-122"/>
                        <a:ea typeface="微软雅黑" panose="020B0503020204020204" pitchFamily="34" charset="-122"/>
                      </a:endParaRPr>
                    </a:p>
                  </a:txBody>
                  <a:tcPr marL="68580" marR="68580" marT="0" marB="0" anchor="ctr"/>
                </a:tc>
                <a:tc>
                  <a:txBody>
                    <a:bodyPr/>
                    <a:lstStyle/>
                    <a:p>
                      <a:pPr algn="ctr">
                        <a:lnSpc>
                          <a:spcPct val="100000"/>
                        </a:lnSpc>
                        <a:spcAft>
                          <a:spcPts val="0"/>
                        </a:spcAft>
                      </a:pPr>
                      <a:r>
                        <a:rPr lang="en-US" sz="1200" b="1">
                          <a:effectLst/>
                          <a:latin typeface="微软雅黑" panose="020B0503020204020204" pitchFamily="34" charset="-122"/>
                          <a:ea typeface="微软雅黑" panose="020B0503020204020204" pitchFamily="34" charset="-122"/>
                        </a:rPr>
                        <a:t>100 MHz</a:t>
                      </a:r>
                      <a:endParaRPr lang="zh-CN" sz="1200" b="1">
                        <a:effectLst/>
                        <a:latin typeface="微软雅黑" panose="020B0503020204020204" pitchFamily="34" charset="-122"/>
                        <a:ea typeface="微软雅黑" panose="020B0503020204020204" pitchFamily="34" charset="-122"/>
                      </a:endParaRPr>
                    </a:p>
                  </a:txBody>
                  <a:tcPr marL="68580" marR="68580" marT="0" marB="0" anchor="ctr"/>
                </a:tc>
                <a:tc>
                  <a:txBody>
                    <a:bodyPr/>
                    <a:lstStyle/>
                    <a:p>
                      <a:pPr algn="l">
                        <a:lnSpc>
                          <a:spcPct val="100000"/>
                        </a:lnSpc>
                        <a:spcAft>
                          <a:spcPts val="0"/>
                        </a:spcAft>
                      </a:pPr>
                      <a:r>
                        <a:rPr lang="zh-CN" sz="1200" b="1" dirty="0">
                          <a:effectLst/>
                          <a:latin typeface="微软雅黑" panose="020B0503020204020204" pitchFamily="34" charset="-122"/>
                          <a:ea typeface="微软雅黑" panose="020B0503020204020204" pitchFamily="34" charset="-122"/>
                        </a:rPr>
                        <a:t>与</a:t>
                      </a:r>
                      <a:r>
                        <a:rPr lang="en-US" altLang="zh-CN" sz="1200" b="1" dirty="0">
                          <a:effectLst/>
                          <a:latin typeface="微软雅黑" panose="020B0503020204020204" pitchFamily="34" charset="-122"/>
                          <a:ea typeface="微软雅黑" panose="020B0503020204020204" pitchFamily="34" charset="-122"/>
                        </a:rPr>
                        <a:t> </a:t>
                      </a:r>
                      <a:r>
                        <a:rPr lang="en-US" sz="1200" b="1" dirty="0">
                          <a:effectLst/>
                          <a:latin typeface="微软雅黑" panose="020B0503020204020204" pitchFamily="34" charset="-122"/>
                          <a:ea typeface="微软雅黑" panose="020B0503020204020204" pitchFamily="34" charset="-122"/>
                        </a:rPr>
                        <a:t>3 </a:t>
                      </a:r>
                      <a:r>
                        <a:rPr lang="zh-CN" sz="1200" b="1" dirty="0">
                          <a:effectLst/>
                          <a:latin typeface="微软雅黑" panose="020B0503020204020204" pitchFamily="34" charset="-122"/>
                          <a:ea typeface="微软雅黑" panose="020B0503020204020204" pitchFamily="34" charset="-122"/>
                        </a:rPr>
                        <a:t>类相比增加了绞合度</a:t>
                      </a:r>
                    </a:p>
                  </a:txBody>
                  <a:tcPr marL="68580" marR="68580" marT="0" marB="0" anchor="ctr"/>
                </a:tc>
                <a:tc>
                  <a:txBody>
                    <a:bodyPr/>
                    <a:lstStyle/>
                    <a:p>
                      <a:pPr algn="l">
                        <a:lnSpc>
                          <a:spcPct val="100000"/>
                        </a:lnSpc>
                        <a:spcAft>
                          <a:spcPts val="0"/>
                        </a:spcAft>
                      </a:pPr>
                      <a:r>
                        <a:rPr lang="zh-CN" sz="1200" b="1" dirty="0">
                          <a:effectLst/>
                          <a:latin typeface="微软雅黑" panose="020B0503020204020204" pitchFamily="34" charset="-122"/>
                          <a:ea typeface="微软雅黑" panose="020B0503020204020204" pitchFamily="34" charset="-122"/>
                        </a:rPr>
                        <a:t>传输速率</a:t>
                      </a:r>
                      <a:r>
                        <a:rPr lang="en-US" altLang="zh-CN" sz="1200" b="1" dirty="0">
                          <a:effectLst/>
                          <a:latin typeface="微软雅黑" panose="020B0503020204020204" pitchFamily="34" charset="-122"/>
                          <a:ea typeface="微软雅黑" panose="020B0503020204020204" pitchFamily="34" charset="-122"/>
                        </a:rPr>
                        <a:t> </a:t>
                      </a:r>
                      <a:r>
                        <a:rPr lang="en-US" sz="1200" b="1" dirty="0">
                          <a:effectLst/>
                          <a:latin typeface="微软雅黑" panose="020B0503020204020204" pitchFamily="34" charset="-122"/>
                          <a:ea typeface="微软雅黑" panose="020B0503020204020204" pitchFamily="34" charset="-122"/>
                        </a:rPr>
                        <a:t>100 Mbit/s </a:t>
                      </a:r>
                      <a:r>
                        <a:rPr lang="zh-CN" sz="1200" b="1" dirty="0">
                          <a:effectLst/>
                          <a:latin typeface="微软雅黑" panose="020B0503020204020204" pitchFamily="34" charset="-122"/>
                          <a:ea typeface="微软雅黑" panose="020B0503020204020204" pitchFamily="34" charset="-122"/>
                        </a:rPr>
                        <a:t>（距离</a:t>
                      </a:r>
                      <a:r>
                        <a:rPr lang="en-US" altLang="zh-CN" sz="1200" b="1" dirty="0">
                          <a:effectLst/>
                          <a:latin typeface="微软雅黑" panose="020B0503020204020204" pitchFamily="34" charset="-122"/>
                          <a:ea typeface="微软雅黑" panose="020B0503020204020204" pitchFamily="34" charset="-122"/>
                        </a:rPr>
                        <a:t> </a:t>
                      </a:r>
                      <a:r>
                        <a:rPr lang="en-US" sz="1200" b="1" dirty="0">
                          <a:effectLst/>
                          <a:latin typeface="微软雅黑" panose="020B0503020204020204" pitchFamily="34" charset="-122"/>
                          <a:ea typeface="微软雅黑" panose="020B0503020204020204" pitchFamily="34" charset="-122"/>
                        </a:rPr>
                        <a:t>100 m</a:t>
                      </a:r>
                      <a:r>
                        <a:rPr lang="zh-CN" sz="1200" b="1" dirty="0">
                          <a:effectLst/>
                          <a:latin typeface="微软雅黑" panose="020B0503020204020204" pitchFamily="34" charset="-122"/>
                          <a:ea typeface="微软雅黑" panose="020B0503020204020204" pitchFamily="34" charset="-122"/>
                        </a:rPr>
                        <a:t>）</a:t>
                      </a:r>
                    </a:p>
                  </a:txBody>
                  <a:tcPr marL="68580" marR="68580" marT="0" marB="0" anchor="ctr"/>
                </a:tc>
                <a:extLst>
                  <a:ext uri="{0D108BD9-81ED-4DB2-BD59-A6C34878D82A}">
                    <a16:rowId xmlns:a16="http://schemas.microsoft.com/office/drawing/2014/main" val="10002"/>
                  </a:ext>
                </a:extLst>
              </a:tr>
              <a:tr h="374590">
                <a:tc>
                  <a:txBody>
                    <a:bodyPr/>
                    <a:lstStyle/>
                    <a:p>
                      <a:pPr algn="ctr">
                        <a:lnSpc>
                          <a:spcPct val="100000"/>
                        </a:lnSpc>
                        <a:spcAft>
                          <a:spcPts val="0"/>
                        </a:spcAft>
                      </a:pPr>
                      <a:r>
                        <a:rPr lang="en-US" sz="1200" b="1">
                          <a:effectLst/>
                          <a:latin typeface="微软雅黑" panose="020B0503020204020204" pitchFamily="34" charset="-122"/>
                          <a:ea typeface="微软雅黑" panose="020B0503020204020204" pitchFamily="34" charset="-122"/>
                        </a:rPr>
                        <a:t>5E(</a:t>
                      </a:r>
                      <a:r>
                        <a:rPr lang="zh-CN" sz="1200" b="1">
                          <a:effectLst/>
                          <a:latin typeface="微软雅黑" panose="020B0503020204020204" pitchFamily="34" charset="-122"/>
                          <a:ea typeface="微软雅黑" panose="020B0503020204020204" pitchFamily="34" charset="-122"/>
                        </a:rPr>
                        <a:t>超</a:t>
                      </a:r>
                      <a:r>
                        <a:rPr lang="en-US" sz="1200" b="1">
                          <a:effectLst/>
                          <a:latin typeface="微软雅黑" panose="020B0503020204020204" pitchFamily="34" charset="-122"/>
                          <a:ea typeface="微软雅黑" panose="020B0503020204020204" pitchFamily="34" charset="-122"/>
                        </a:rPr>
                        <a:t>5</a:t>
                      </a:r>
                      <a:r>
                        <a:rPr lang="zh-CN" sz="1200" b="1">
                          <a:effectLst/>
                          <a:latin typeface="微软雅黑" panose="020B0503020204020204" pitchFamily="34" charset="-122"/>
                          <a:ea typeface="微软雅黑" panose="020B0503020204020204" pitchFamily="34" charset="-122"/>
                        </a:rPr>
                        <a:t>类</a:t>
                      </a:r>
                      <a:r>
                        <a:rPr lang="en-US" sz="1200" b="1">
                          <a:effectLst/>
                          <a:latin typeface="微软雅黑" panose="020B0503020204020204" pitchFamily="34" charset="-122"/>
                          <a:ea typeface="微软雅黑" panose="020B0503020204020204" pitchFamily="34" charset="-122"/>
                        </a:rPr>
                        <a:t>)</a:t>
                      </a:r>
                      <a:endParaRPr lang="zh-CN" sz="1200" b="1">
                        <a:effectLst/>
                        <a:latin typeface="微软雅黑" panose="020B0503020204020204" pitchFamily="34" charset="-122"/>
                        <a:ea typeface="微软雅黑" panose="020B0503020204020204" pitchFamily="34" charset="-122"/>
                      </a:endParaRPr>
                    </a:p>
                  </a:txBody>
                  <a:tcPr marL="68580" marR="68580" marT="0" marB="0" anchor="ctr"/>
                </a:tc>
                <a:tc>
                  <a:txBody>
                    <a:bodyPr/>
                    <a:lstStyle/>
                    <a:p>
                      <a:pPr algn="ctr">
                        <a:lnSpc>
                          <a:spcPct val="100000"/>
                        </a:lnSpc>
                        <a:spcAft>
                          <a:spcPts val="0"/>
                        </a:spcAft>
                      </a:pPr>
                      <a:r>
                        <a:rPr lang="en-US" sz="1200" b="1" dirty="0">
                          <a:effectLst/>
                          <a:latin typeface="微软雅黑" panose="020B0503020204020204" pitchFamily="34" charset="-122"/>
                          <a:ea typeface="微软雅黑" panose="020B0503020204020204" pitchFamily="34" charset="-122"/>
                        </a:rPr>
                        <a:t>125 MHz</a:t>
                      </a:r>
                      <a:endParaRPr lang="zh-CN" sz="1200" b="1" dirty="0">
                        <a:effectLst/>
                        <a:latin typeface="微软雅黑" panose="020B0503020204020204" pitchFamily="34" charset="-122"/>
                        <a:ea typeface="微软雅黑" panose="020B0503020204020204" pitchFamily="34" charset="-122"/>
                      </a:endParaRPr>
                    </a:p>
                  </a:txBody>
                  <a:tcPr marL="68580" marR="68580" marT="0" marB="0" anchor="ctr"/>
                </a:tc>
                <a:tc>
                  <a:txBody>
                    <a:bodyPr/>
                    <a:lstStyle/>
                    <a:p>
                      <a:pPr algn="l">
                        <a:lnSpc>
                          <a:spcPct val="100000"/>
                        </a:lnSpc>
                        <a:spcAft>
                          <a:spcPts val="0"/>
                        </a:spcAft>
                      </a:pPr>
                      <a:r>
                        <a:rPr lang="zh-CN" sz="1200" b="1" dirty="0">
                          <a:effectLst/>
                          <a:latin typeface="微软雅黑" panose="020B0503020204020204" pitchFamily="34" charset="-122"/>
                          <a:ea typeface="微软雅黑" panose="020B0503020204020204" pitchFamily="34" charset="-122"/>
                        </a:rPr>
                        <a:t>与</a:t>
                      </a:r>
                      <a:r>
                        <a:rPr lang="en-US" altLang="zh-CN" sz="1200" b="1" dirty="0">
                          <a:effectLst/>
                          <a:latin typeface="微软雅黑" panose="020B0503020204020204" pitchFamily="34" charset="-122"/>
                          <a:ea typeface="微软雅黑" panose="020B0503020204020204" pitchFamily="34" charset="-122"/>
                        </a:rPr>
                        <a:t> </a:t>
                      </a:r>
                      <a:r>
                        <a:rPr lang="en-US" sz="1200" b="1" dirty="0">
                          <a:effectLst/>
                          <a:latin typeface="微软雅黑" panose="020B0503020204020204" pitchFamily="34" charset="-122"/>
                          <a:ea typeface="微软雅黑" panose="020B0503020204020204" pitchFamily="34" charset="-122"/>
                        </a:rPr>
                        <a:t>5 </a:t>
                      </a:r>
                      <a:r>
                        <a:rPr lang="zh-CN" sz="1200" b="1" dirty="0">
                          <a:effectLst/>
                          <a:latin typeface="微软雅黑" panose="020B0503020204020204" pitchFamily="34" charset="-122"/>
                          <a:ea typeface="微软雅黑" panose="020B0503020204020204" pitchFamily="34" charset="-122"/>
                        </a:rPr>
                        <a:t>类相比衰减更小</a:t>
                      </a:r>
                    </a:p>
                  </a:txBody>
                  <a:tcPr marL="68580" marR="68580" marT="0" marB="0" anchor="ctr"/>
                </a:tc>
                <a:tc>
                  <a:txBody>
                    <a:bodyPr/>
                    <a:lstStyle/>
                    <a:p>
                      <a:pPr algn="l">
                        <a:lnSpc>
                          <a:spcPct val="100000"/>
                        </a:lnSpc>
                        <a:spcAft>
                          <a:spcPts val="0"/>
                        </a:spcAft>
                      </a:pPr>
                      <a:r>
                        <a:rPr lang="zh-CN" sz="1200" b="1" dirty="0">
                          <a:effectLst/>
                          <a:latin typeface="微软雅黑" panose="020B0503020204020204" pitchFamily="34" charset="-122"/>
                          <a:ea typeface="微软雅黑" panose="020B0503020204020204" pitchFamily="34" charset="-122"/>
                        </a:rPr>
                        <a:t>传输速率</a:t>
                      </a:r>
                      <a:r>
                        <a:rPr lang="en-US" altLang="zh-CN" sz="1200" b="1" dirty="0">
                          <a:effectLst/>
                          <a:latin typeface="微软雅黑" panose="020B0503020204020204" pitchFamily="34" charset="-122"/>
                          <a:ea typeface="微软雅黑" panose="020B0503020204020204" pitchFamily="34" charset="-122"/>
                        </a:rPr>
                        <a:t> </a:t>
                      </a:r>
                      <a:r>
                        <a:rPr lang="en-US" sz="1200" b="1" dirty="0">
                          <a:effectLst/>
                          <a:latin typeface="微软雅黑" panose="020B0503020204020204" pitchFamily="34" charset="-122"/>
                          <a:ea typeface="微软雅黑" panose="020B0503020204020204" pitchFamily="34" charset="-122"/>
                        </a:rPr>
                        <a:t>1 </a:t>
                      </a:r>
                      <a:r>
                        <a:rPr lang="en-US" sz="1200" b="1" dirty="0" err="1">
                          <a:effectLst/>
                          <a:latin typeface="微软雅黑" panose="020B0503020204020204" pitchFamily="34" charset="-122"/>
                          <a:ea typeface="微软雅黑" panose="020B0503020204020204" pitchFamily="34" charset="-122"/>
                        </a:rPr>
                        <a:t>Gbit</a:t>
                      </a:r>
                      <a:r>
                        <a:rPr lang="en-US" sz="1200" b="1" dirty="0">
                          <a:effectLst/>
                          <a:latin typeface="微软雅黑" panose="020B0503020204020204" pitchFamily="34" charset="-122"/>
                          <a:ea typeface="微软雅黑" panose="020B0503020204020204" pitchFamily="34" charset="-122"/>
                        </a:rPr>
                        <a:t>/s </a:t>
                      </a:r>
                      <a:r>
                        <a:rPr lang="zh-CN" sz="1200" b="1" dirty="0">
                          <a:effectLst/>
                          <a:latin typeface="微软雅黑" panose="020B0503020204020204" pitchFamily="34" charset="-122"/>
                          <a:ea typeface="微软雅黑" panose="020B0503020204020204" pitchFamily="34" charset="-122"/>
                        </a:rPr>
                        <a:t>（距离</a:t>
                      </a:r>
                      <a:r>
                        <a:rPr lang="en-US" altLang="zh-CN" sz="1200" b="1" dirty="0">
                          <a:effectLst/>
                          <a:latin typeface="微软雅黑" panose="020B0503020204020204" pitchFamily="34" charset="-122"/>
                          <a:ea typeface="微软雅黑" panose="020B0503020204020204" pitchFamily="34" charset="-122"/>
                        </a:rPr>
                        <a:t> </a:t>
                      </a:r>
                      <a:r>
                        <a:rPr lang="en-US" sz="1200" b="1" dirty="0">
                          <a:effectLst/>
                          <a:latin typeface="微软雅黑" panose="020B0503020204020204" pitchFamily="34" charset="-122"/>
                          <a:ea typeface="微软雅黑" panose="020B0503020204020204" pitchFamily="34" charset="-122"/>
                        </a:rPr>
                        <a:t>100 m</a:t>
                      </a:r>
                      <a:r>
                        <a:rPr lang="zh-CN" sz="1200" b="1" dirty="0">
                          <a:effectLst/>
                          <a:latin typeface="微软雅黑" panose="020B0503020204020204" pitchFamily="34" charset="-122"/>
                          <a:ea typeface="微软雅黑" panose="020B0503020204020204" pitchFamily="34" charset="-122"/>
                        </a:rPr>
                        <a:t>）</a:t>
                      </a:r>
                    </a:p>
                  </a:txBody>
                  <a:tcPr marL="68580" marR="68580" marT="0" marB="0" anchor="ctr"/>
                </a:tc>
                <a:extLst>
                  <a:ext uri="{0D108BD9-81ED-4DB2-BD59-A6C34878D82A}">
                    <a16:rowId xmlns:a16="http://schemas.microsoft.com/office/drawing/2014/main" val="10003"/>
                  </a:ext>
                </a:extLst>
              </a:tr>
              <a:tr h="374590">
                <a:tc>
                  <a:txBody>
                    <a:bodyPr/>
                    <a:lstStyle/>
                    <a:p>
                      <a:pPr algn="ctr">
                        <a:lnSpc>
                          <a:spcPct val="100000"/>
                        </a:lnSpc>
                        <a:spcAft>
                          <a:spcPts val="0"/>
                        </a:spcAft>
                      </a:pPr>
                      <a:r>
                        <a:rPr lang="en-US" sz="1200" b="1">
                          <a:effectLst/>
                          <a:latin typeface="微软雅黑" panose="020B0503020204020204" pitchFamily="34" charset="-122"/>
                          <a:ea typeface="微软雅黑" panose="020B0503020204020204" pitchFamily="34" charset="-122"/>
                        </a:rPr>
                        <a:t>6</a:t>
                      </a:r>
                      <a:endParaRPr lang="zh-CN" sz="1200" b="1">
                        <a:effectLst/>
                        <a:latin typeface="微软雅黑" panose="020B0503020204020204" pitchFamily="34" charset="-122"/>
                        <a:ea typeface="微软雅黑" panose="020B0503020204020204" pitchFamily="34" charset="-122"/>
                      </a:endParaRPr>
                    </a:p>
                  </a:txBody>
                  <a:tcPr marL="68580" marR="68580" marT="0" marB="0" anchor="ctr"/>
                </a:tc>
                <a:tc>
                  <a:txBody>
                    <a:bodyPr/>
                    <a:lstStyle/>
                    <a:p>
                      <a:pPr algn="ctr">
                        <a:lnSpc>
                          <a:spcPct val="100000"/>
                        </a:lnSpc>
                        <a:spcAft>
                          <a:spcPts val="0"/>
                        </a:spcAft>
                      </a:pPr>
                      <a:r>
                        <a:rPr lang="en-US" sz="1200" b="1">
                          <a:effectLst/>
                          <a:latin typeface="微软雅黑" panose="020B0503020204020204" pitchFamily="34" charset="-122"/>
                          <a:ea typeface="微软雅黑" panose="020B0503020204020204" pitchFamily="34" charset="-122"/>
                        </a:rPr>
                        <a:t>250 MHz</a:t>
                      </a:r>
                      <a:endParaRPr lang="zh-CN" sz="1200" b="1">
                        <a:effectLst/>
                        <a:latin typeface="微软雅黑" panose="020B0503020204020204" pitchFamily="34" charset="-122"/>
                        <a:ea typeface="微软雅黑" panose="020B0503020204020204" pitchFamily="34" charset="-122"/>
                      </a:endParaRPr>
                    </a:p>
                  </a:txBody>
                  <a:tcPr marL="68580" marR="68580" marT="0" marB="0" anchor="ctr"/>
                </a:tc>
                <a:tc>
                  <a:txBody>
                    <a:bodyPr/>
                    <a:lstStyle/>
                    <a:p>
                      <a:pPr algn="l">
                        <a:lnSpc>
                          <a:spcPct val="100000"/>
                        </a:lnSpc>
                        <a:spcAft>
                          <a:spcPts val="0"/>
                        </a:spcAft>
                      </a:pPr>
                      <a:r>
                        <a:rPr lang="zh-CN" sz="1200" b="1" dirty="0">
                          <a:effectLst/>
                          <a:latin typeface="微软雅黑" panose="020B0503020204020204" pitchFamily="34" charset="-122"/>
                          <a:ea typeface="微软雅黑" panose="020B0503020204020204" pitchFamily="34" charset="-122"/>
                        </a:rPr>
                        <a:t>改善了串扰等性能，可使用屏蔽双绞线</a:t>
                      </a:r>
                    </a:p>
                  </a:txBody>
                  <a:tcPr marL="68580" marR="68580" marT="0" marB="0" anchor="ctr"/>
                </a:tc>
                <a:tc>
                  <a:txBody>
                    <a:bodyPr/>
                    <a:lstStyle/>
                    <a:p>
                      <a:pPr algn="l">
                        <a:lnSpc>
                          <a:spcPct val="100000"/>
                        </a:lnSpc>
                        <a:spcAft>
                          <a:spcPts val="0"/>
                        </a:spcAft>
                      </a:pPr>
                      <a:r>
                        <a:rPr lang="zh-CN" sz="1200" b="1" dirty="0">
                          <a:effectLst/>
                          <a:latin typeface="微软雅黑" panose="020B0503020204020204" pitchFamily="34" charset="-122"/>
                          <a:ea typeface="微软雅黑" panose="020B0503020204020204" pitchFamily="34" charset="-122"/>
                        </a:rPr>
                        <a:t>传输速率</a:t>
                      </a:r>
                      <a:r>
                        <a:rPr lang="en-US" altLang="zh-CN" sz="1200" b="1" dirty="0">
                          <a:effectLst/>
                          <a:latin typeface="微软雅黑" panose="020B0503020204020204" pitchFamily="34" charset="-122"/>
                          <a:ea typeface="微软雅黑" panose="020B0503020204020204" pitchFamily="34" charset="-122"/>
                        </a:rPr>
                        <a:t> </a:t>
                      </a:r>
                      <a:r>
                        <a:rPr lang="en-US" sz="1200" b="1" dirty="0">
                          <a:effectLst/>
                          <a:latin typeface="微软雅黑" panose="020B0503020204020204" pitchFamily="34" charset="-122"/>
                          <a:ea typeface="微软雅黑" panose="020B0503020204020204" pitchFamily="34" charset="-122"/>
                        </a:rPr>
                        <a:t>10 </a:t>
                      </a:r>
                      <a:r>
                        <a:rPr lang="en-US" sz="1200" b="1" dirty="0" err="1">
                          <a:effectLst/>
                          <a:latin typeface="微软雅黑" panose="020B0503020204020204" pitchFamily="34" charset="-122"/>
                          <a:ea typeface="微软雅黑" panose="020B0503020204020204" pitchFamily="34" charset="-122"/>
                        </a:rPr>
                        <a:t>Gbit</a:t>
                      </a:r>
                      <a:r>
                        <a:rPr lang="en-US" sz="1200" b="1" dirty="0">
                          <a:effectLst/>
                          <a:latin typeface="微软雅黑" panose="020B0503020204020204" pitchFamily="34" charset="-122"/>
                          <a:ea typeface="微软雅黑" panose="020B0503020204020204" pitchFamily="34" charset="-122"/>
                        </a:rPr>
                        <a:t>/s</a:t>
                      </a:r>
                      <a:r>
                        <a:rPr lang="zh-CN" sz="1200" b="1" dirty="0">
                          <a:effectLst/>
                          <a:latin typeface="微软雅黑" panose="020B0503020204020204" pitchFamily="34" charset="-122"/>
                          <a:ea typeface="微软雅黑" panose="020B0503020204020204" pitchFamily="34" charset="-122"/>
                        </a:rPr>
                        <a:t>（距离</a:t>
                      </a:r>
                      <a:r>
                        <a:rPr lang="en-US" altLang="zh-CN" sz="1200" b="1" dirty="0">
                          <a:effectLst/>
                          <a:latin typeface="微软雅黑" panose="020B0503020204020204" pitchFamily="34" charset="-122"/>
                          <a:ea typeface="微软雅黑" panose="020B0503020204020204" pitchFamily="34" charset="-122"/>
                        </a:rPr>
                        <a:t> </a:t>
                      </a:r>
                      <a:r>
                        <a:rPr lang="en-US" sz="1200" b="1" dirty="0">
                          <a:effectLst/>
                          <a:latin typeface="微软雅黑" panose="020B0503020204020204" pitchFamily="34" charset="-122"/>
                          <a:ea typeface="微软雅黑" panose="020B0503020204020204" pitchFamily="34" charset="-122"/>
                        </a:rPr>
                        <a:t>35 ~ 55 m</a:t>
                      </a:r>
                      <a:r>
                        <a:rPr lang="zh-CN" sz="1200" b="1" dirty="0">
                          <a:effectLst/>
                          <a:latin typeface="微软雅黑" panose="020B0503020204020204" pitchFamily="34" charset="-122"/>
                          <a:ea typeface="微软雅黑" panose="020B0503020204020204" pitchFamily="34" charset="-122"/>
                        </a:rPr>
                        <a:t>）</a:t>
                      </a:r>
                    </a:p>
                  </a:txBody>
                  <a:tcPr marL="68580" marR="68580" marT="0" marB="0" anchor="ctr"/>
                </a:tc>
                <a:extLst>
                  <a:ext uri="{0D108BD9-81ED-4DB2-BD59-A6C34878D82A}">
                    <a16:rowId xmlns:a16="http://schemas.microsoft.com/office/drawing/2014/main" val="10004"/>
                  </a:ext>
                </a:extLst>
              </a:tr>
              <a:tr h="374590">
                <a:tc>
                  <a:txBody>
                    <a:bodyPr/>
                    <a:lstStyle/>
                    <a:p>
                      <a:pPr algn="ctr">
                        <a:lnSpc>
                          <a:spcPct val="100000"/>
                        </a:lnSpc>
                        <a:spcAft>
                          <a:spcPts val="0"/>
                        </a:spcAft>
                      </a:pPr>
                      <a:r>
                        <a:rPr lang="en-US" sz="1200" b="1">
                          <a:effectLst/>
                          <a:latin typeface="微软雅黑" panose="020B0503020204020204" pitchFamily="34" charset="-122"/>
                          <a:ea typeface="微软雅黑" panose="020B0503020204020204" pitchFamily="34" charset="-122"/>
                        </a:rPr>
                        <a:t>6A</a:t>
                      </a:r>
                      <a:endParaRPr lang="zh-CN" sz="1200" b="1">
                        <a:effectLst/>
                        <a:latin typeface="微软雅黑" panose="020B0503020204020204" pitchFamily="34" charset="-122"/>
                        <a:ea typeface="微软雅黑" panose="020B0503020204020204" pitchFamily="34" charset="-122"/>
                      </a:endParaRPr>
                    </a:p>
                  </a:txBody>
                  <a:tcPr marL="68580" marR="68580" marT="0" marB="0" anchor="ctr"/>
                </a:tc>
                <a:tc>
                  <a:txBody>
                    <a:bodyPr/>
                    <a:lstStyle/>
                    <a:p>
                      <a:pPr algn="ctr">
                        <a:lnSpc>
                          <a:spcPct val="100000"/>
                        </a:lnSpc>
                        <a:spcAft>
                          <a:spcPts val="0"/>
                        </a:spcAft>
                      </a:pPr>
                      <a:r>
                        <a:rPr lang="en-US" sz="1200" b="1">
                          <a:effectLst/>
                          <a:latin typeface="微软雅黑" panose="020B0503020204020204" pitchFamily="34" charset="-122"/>
                          <a:ea typeface="微软雅黑" panose="020B0503020204020204" pitchFamily="34" charset="-122"/>
                        </a:rPr>
                        <a:t>500 MHz</a:t>
                      </a:r>
                      <a:endParaRPr lang="zh-CN" sz="1200" b="1">
                        <a:effectLst/>
                        <a:latin typeface="微软雅黑" panose="020B0503020204020204" pitchFamily="34" charset="-122"/>
                        <a:ea typeface="微软雅黑" panose="020B0503020204020204" pitchFamily="34" charset="-122"/>
                      </a:endParaRPr>
                    </a:p>
                  </a:txBody>
                  <a:tcPr marL="68580" marR="68580" marT="0" marB="0" anchor="ctr"/>
                </a:tc>
                <a:tc>
                  <a:txBody>
                    <a:bodyPr/>
                    <a:lstStyle/>
                    <a:p>
                      <a:pPr algn="l">
                        <a:lnSpc>
                          <a:spcPct val="100000"/>
                        </a:lnSpc>
                        <a:spcAft>
                          <a:spcPts val="0"/>
                        </a:spcAft>
                      </a:pPr>
                      <a:r>
                        <a:rPr lang="zh-CN" sz="1200" b="1" dirty="0">
                          <a:effectLst/>
                          <a:latin typeface="微软雅黑" panose="020B0503020204020204" pitchFamily="34" charset="-122"/>
                          <a:ea typeface="微软雅黑" panose="020B0503020204020204" pitchFamily="34" charset="-122"/>
                        </a:rPr>
                        <a:t>改善了串扰等性能，可使用屏蔽双绞线</a:t>
                      </a:r>
                    </a:p>
                  </a:txBody>
                  <a:tcPr marL="68580" marR="68580" marT="0" marB="0" anchor="ctr"/>
                </a:tc>
                <a:tc>
                  <a:txBody>
                    <a:bodyPr/>
                    <a:lstStyle/>
                    <a:p>
                      <a:pPr algn="l">
                        <a:lnSpc>
                          <a:spcPct val="100000"/>
                        </a:lnSpc>
                        <a:spcAft>
                          <a:spcPts val="0"/>
                        </a:spcAft>
                      </a:pPr>
                      <a:r>
                        <a:rPr lang="zh-CN" sz="1200" b="1" dirty="0">
                          <a:effectLst/>
                          <a:latin typeface="微软雅黑" panose="020B0503020204020204" pitchFamily="34" charset="-122"/>
                          <a:ea typeface="微软雅黑" panose="020B0503020204020204" pitchFamily="34" charset="-122"/>
                        </a:rPr>
                        <a:t>传输速率</a:t>
                      </a:r>
                      <a:r>
                        <a:rPr lang="en-US" altLang="zh-CN" sz="1200" b="1" dirty="0">
                          <a:effectLst/>
                          <a:latin typeface="微软雅黑" panose="020B0503020204020204" pitchFamily="34" charset="-122"/>
                          <a:ea typeface="微软雅黑" panose="020B0503020204020204" pitchFamily="34" charset="-122"/>
                        </a:rPr>
                        <a:t> </a:t>
                      </a:r>
                      <a:r>
                        <a:rPr lang="en-US" sz="1200" b="1" dirty="0">
                          <a:effectLst/>
                          <a:latin typeface="微软雅黑" panose="020B0503020204020204" pitchFamily="34" charset="-122"/>
                          <a:ea typeface="微软雅黑" panose="020B0503020204020204" pitchFamily="34" charset="-122"/>
                        </a:rPr>
                        <a:t>10 </a:t>
                      </a:r>
                      <a:r>
                        <a:rPr lang="en-US" sz="1200" b="1" dirty="0" err="1">
                          <a:effectLst/>
                          <a:latin typeface="微软雅黑" panose="020B0503020204020204" pitchFamily="34" charset="-122"/>
                          <a:ea typeface="微软雅黑" panose="020B0503020204020204" pitchFamily="34" charset="-122"/>
                        </a:rPr>
                        <a:t>Gbit</a:t>
                      </a:r>
                      <a:r>
                        <a:rPr lang="en-US" sz="1200" b="1" dirty="0">
                          <a:effectLst/>
                          <a:latin typeface="微软雅黑" panose="020B0503020204020204" pitchFamily="34" charset="-122"/>
                          <a:ea typeface="微软雅黑" panose="020B0503020204020204" pitchFamily="34" charset="-122"/>
                        </a:rPr>
                        <a:t>/s</a:t>
                      </a:r>
                      <a:r>
                        <a:rPr lang="zh-CN" sz="1200" b="1" dirty="0">
                          <a:effectLst/>
                          <a:latin typeface="微软雅黑" panose="020B0503020204020204" pitchFamily="34" charset="-122"/>
                          <a:ea typeface="微软雅黑" panose="020B0503020204020204" pitchFamily="34" charset="-122"/>
                        </a:rPr>
                        <a:t>（距离</a:t>
                      </a:r>
                      <a:r>
                        <a:rPr lang="en-US" sz="1200" b="1" dirty="0">
                          <a:effectLst/>
                          <a:latin typeface="微软雅黑" panose="020B0503020204020204" pitchFamily="34" charset="-122"/>
                          <a:ea typeface="微软雅黑" panose="020B0503020204020204" pitchFamily="34" charset="-122"/>
                        </a:rPr>
                        <a:t>100 m</a:t>
                      </a:r>
                      <a:r>
                        <a:rPr lang="zh-CN" sz="1200" b="1" dirty="0">
                          <a:effectLst/>
                          <a:latin typeface="微软雅黑" panose="020B0503020204020204" pitchFamily="34" charset="-122"/>
                          <a:ea typeface="微软雅黑" panose="020B0503020204020204" pitchFamily="34" charset="-122"/>
                        </a:rPr>
                        <a:t>）</a:t>
                      </a:r>
                    </a:p>
                  </a:txBody>
                  <a:tcPr marL="68580" marR="68580" marT="0" marB="0" anchor="ctr"/>
                </a:tc>
                <a:extLst>
                  <a:ext uri="{0D108BD9-81ED-4DB2-BD59-A6C34878D82A}">
                    <a16:rowId xmlns:a16="http://schemas.microsoft.com/office/drawing/2014/main" val="10005"/>
                  </a:ext>
                </a:extLst>
              </a:tr>
              <a:tr h="374590">
                <a:tc>
                  <a:txBody>
                    <a:bodyPr/>
                    <a:lstStyle/>
                    <a:p>
                      <a:pPr algn="ctr">
                        <a:lnSpc>
                          <a:spcPct val="100000"/>
                        </a:lnSpc>
                        <a:spcAft>
                          <a:spcPts val="0"/>
                        </a:spcAft>
                      </a:pPr>
                      <a:r>
                        <a:rPr lang="en-US" sz="1200" b="1">
                          <a:effectLst/>
                          <a:latin typeface="微软雅黑" panose="020B0503020204020204" pitchFamily="34" charset="-122"/>
                          <a:ea typeface="微软雅黑" panose="020B0503020204020204" pitchFamily="34" charset="-122"/>
                        </a:rPr>
                        <a:t>7</a:t>
                      </a:r>
                      <a:endParaRPr lang="zh-CN" sz="1200" b="1">
                        <a:effectLst/>
                        <a:latin typeface="微软雅黑" panose="020B0503020204020204" pitchFamily="34" charset="-122"/>
                        <a:ea typeface="微软雅黑" panose="020B0503020204020204" pitchFamily="34" charset="-122"/>
                      </a:endParaRPr>
                    </a:p>
                  </a:txBody>
                  <a:tcPr marL="68580" marR="68580" marT="0" marB="0" anchor="ctr"/>
                </a:tc>
                <a:tc>
                  <a:txBody>
                    <a:bodyPr/>
                    <a:lstStyle/>
                    <a:p>
                      <a:pPr algn="ctr">
                        <a:lnSpc>
                          <a:spcPct val="100000"/>
                        </a:lnSpc>
                        <a:spcAft>
                          <a:spcPts val="0"/>
                        </a:spcAft>
                      </a:pPr>
                      <a:r>
                        <a:rPr lang="en-US" sz="1200" b="1">
                          <a:effectLst/>
                          <a:latin typeface="微软雅黑" panose="020B0503020204020204" pitchFamily="34" charset="-122"/>
                          <a:ea typeface="微软雅黑" panose="020B0503020204020204" pitchFamily="34" charset="-122"/>
                        </a:rPr>
                        <a:t>600 MHz</a:t>
                      </a:r>
                      <a:endParaRPr lang="zh-CN" sz="1200" b="1">
                        <a:effectLst/>
                        <a:latin typeface="微软雅黑" panose="020B0503020204020204" pitchFamily="34" charset="-122"/>
                        <a:ea typeface="微软雅黑" panose="020B0503020204020204" pitchFamily="34" charset="-122"/>
                      </a:endParaRPr>
                    </a:p>
                  </a:txBody>
                  <a:tcPr marL="68580" marR="68580" marT="0" marB="0" anchor="ctr"/>
                </a:tc>
                <a:tc>
                  <a:txBody>
                    <a:bodyPr/>
                    <a:lstStyle/>
                    <a:p>
                      <a:pPr algn="l">
                        <a:lnSpc>
                          <a:spcPct val="100000"/>
                        </a:lnSpc>
                        <a:spcAft>
                          <a:spcPts val="0"/>
                        </a:spcAft>
                      </a:pPr>
                      <a:r>
                        <a:rPr lang="zh-CN" sz="1200" b="1" dirty="0">
                          <a:effectLst/>
                          <a:latin typeface="微软雅黑" panose="020B0503020204020204" pitchFamily="34" charset="-122"/>
                          <a:ea typeface="微软雅黑" panose="020B0503020204020204" pitchFamily="34" charset="-122"/>
                        </a:rPr>
                        <a:t>必须使用屏蔽双绞线</a:t>
                      </a:r>
                    </a:p>
                  </a:txBody>
                  <a:tcPr marL="68580" marR="68580" marT="0" marB="0" anchor="ctr"/>
                </a:tc>
                <a:tc>
                  <a:txBody>
                    <a:bodyPr/>
                    <a:lstStyle/>
                    <a:p>
                      <a:pPr algn="l">
                        <a:lnSpc>
                          <a:spcPct val="100000"/>
                        </a:lnSpc>
                        <a:spcAft>
                          <a:spcPts val="0"/>
                        </a:spcAft>
                      </a:pPr>
                      <a:r>
                        <a:rPr lang="zh-CN" sz="1200" b="1" dirty="0">
                          <a:effectLst/>
                          <a:latin typeface="微软雅黑" panose="020B0503020204020204" pitchFamily="34" charset="-122"/>
                          <a:ea typeface="微软雅黑" panose="020B0503020204020204" pitchFamily="34" charset="-122"/>
                        </a:rPr>
                        <a:t>传输速率超过</a:t>
                      </a:r>
                      <a:r>
                        <a:rPr lang="en-US" altLang="zh-CN" sz="1200" b="1" dirty="0">
                          <a:effectLst/>
                          <a:latin typeface="微软雅黑" panose="020B0503020204020204" pitchFamily="34" charset="-122"/>
                          <a:ea typeface="微软雅黑" panose="020B0503020204020204" pitchFamily="34" charset="-122"/>
                        </a:rPr>
                        <a:t> </a:t>
                      </a:r>
                      <a:r>
                        <a:rPr lang="en-US" sz="1200" b="1" dirty="0">
                          <a:effectLst/>
                          <a:latin typeface="微软雅黑" panose="020B0503020204020204" pitchFamily="34" charset="-122"/>
                          <a:ea typeface="微软雅黑" panose="020B0503020204020204" pitchFamily="34" charset="-122"/>
                        </a:rPr>
                        <a:t>10 </a:t>
                      </a:r>
                      <a:r>
                        <a:rPr lang="en-US" sz="1200" b="1" dirty="0" err="1">
                          <a:effectLst/>
                          <a:latin typeface="微软雅黑" panose="020B0503020204020204" pitchFamily="34" charset="-122"/>
                          <a:ea typeface="微软雅黑" panose="020B0503020204020204" pitchFamily="34" charset="-122"/>
                        </a:rPr>
                        <a:t>Gbit</a:t>
                      </a:r>
                      <a:r>
                        <a:rPr lang="en-US" sz="1200" b="1" dirty="0">
                          <a:effectLst/>
                          <a:latin typeface="微软雅黑" panose="020B0503020204020204" pitchFamily="34" charset="-122"/>
                          <a:ea typeface="微软雅黑" panose="020B0503020204020204" pitchFamily="34" charset="-122"/>
                        </a:rPr>
                        <a:t>/s</a:t>
                      </a:r>
                      <a:r>
                        <a:rPr lang="zh-CN" sz="1200" b="1" dirty="0">
                          <a:effectLst/>
                          <a:latin typeface="微软雅黑" panose="020B0503020204020204" pitchFamily="34" charset="-122"/>
                          <a:ea typeface="微软雅黑" panose="020B0503020204020204" pitchFamily="34" charset="-122"/>
                        </a:rPr>
                        <a:t>，距离</a:t>
                      </a:r>
                      <a:r>
                        <a:rPr lang="en-US" altLang="zh-CN" sz="1200" b="1" dirty="0">
                          <a:effectLst/>
                          <a:latin typeface="微软雅黑" panose="020B0503020204020204" pitchFamily="34" charset="-122"/>
                          <a:ea typeface="微软雅黑" panose="020B0503020204020204" pitchFamily="34" charset="-122"/>
                        </a:rPr>
                        <a:t> </a:t>
                      </a:r>
                      <a:r>
                        <a:rPr lang="en-US" sz="1200" b="1" dirty="0">
                          <a:effectLst/>
                          <a:latin typeface="微软雅黑" panose="020B0503020204020204" pitchFamily="34" charset="-122"/>
                          <a:ea typeface="微软雅黑" panose="020B0503020204020204" pitchFamily="34" charset="-122"/>
                        </a:rPr>
                        <a:t>100 m</a:t>
                      </a:r>
                      <a:endParaRPr lang="zh-CN" sz="1200" b="1" dirty="0">
                        <a:effectLst/>
                        <a:latin typeface="微软雅黑" panose="020B0503020204020204" pitchFamily="34" charset="-122"/>
                        <a:ea typeface="微软雅黑" panose="020B0503020204020204" pitchFamily="34" charset="-122"/>
                      </a:endParaRPr>
                    </a:p>
                  </a:txBody>
                  <a:tcPr marL="68580" marR="68580" marT="0" marB="0" anchor="ctr"/>
                </a:tc>
                <a:extLst>
                  <a:ext uri="{0D108BD9-81ED-4DB2-BD59-A6C34878D82A}">
                    <a16:rowId xmlns:a16="http://schemas.microsoft.com/office/drawing/2014/main" val="10006"/>
                  </a:ext>
                </a:extLst>
              </a:tr>
              <a:tr h="374590">
                <a:tc>
                  <a:txBody>
                    <a:bodyPr/>
                    <a:lstStyle/>
                    <a:p>
                      <a:pPr algn="ctr">
                        <a:lnSpc>
                          <a:spcPct val="100000"/>
                        </a:lnSpc>
                        <a:spcAft>
                          <a:spcPts val="0"/>
                        </a:spcAft>
                      </a:pPr>
                      <a:r>
                        <a:rPr lang="en-US" sz="1200" b="1">
                          <a:effectLst/>
                          <a:latin typeface="微软雅黑" panose="020B0503020204020204" pitchFamily="34" charset="-122"/>
                          <a:ea typeface="微软雅黑" panose="020B0503020204020204" pitchFamily="34" charset="-122"/>
                        </a:rPr>
                        <a:t>8</a:t>
                      </a:r>
                      <a:endParaRPr lang="zh-CN" sz="1200" b="1">
                        <a:effectLst/>
                        <a:latin typeface="微软雅黑" panose="020B0503020204020204" pitchFamily="34" charset="-122"/>
                        <a:ea typeface="微软雅黑" panose="020B0503020204020204" pitchFamily="34" charset="-122"/>
                      </a:endParaRPr>
                    </a:p>
                  </a:txBody>
                  <a:tcPr marL="68580" marR="68580" marT="0" marB="0" anchor="ctr"/>
                </a:tc>
                <a:tc>
                  <a:txBody>
                    <a:bodyPr/>
                    <a:lstStyle/>
                    <a:p>
                      <a:pPr algn="ctr">
                        <a:lnSpc>
                          <a:spcPct val="100000"/>
                        </a:lnSpc>
                        <a:spcAft>
                          <a:spcPts val="0"/>
                        </a:spcAft>
                      </a:pPr>
                      <a:r>
                        <a:rPr lang="en-US" sz="1200" b="1">
                          <a:effectLst/>
                          <a:latin typeface="微软雅黑" panose="020B0503020204020204" pitchFamily="34" charset="-122"/>
                          <a:ea typeface="微软雅黑" panose="020B0503020204020204" pitchFamily="34" charset="-122"/>
                        </a:rPr>
                        <a:t>2000 MHz</a:t>
                      </a:r>
                      <a:endParaRPr lang="zh-CN" sz="1200" b="1">
                        <a:effectLst/>
                        <a:latin typeface="微软雅黑" panose="020B0503020204020204" pitchFamily="34" charset="-122"/>
                        <a:ea typeface="微软雅黑" panose="020B0503020204020204" pitchFamily="34" charset="-122"/>
                      </a:endParaRPr>
                    </a:p>
                  </a:txBody>
                  <a:tcPr marL="68580" marR="68580" marT="0" marB="0" anchor="ctr"/>
                </a:tc>
                <a:tc>
                  <a:txBody>
                    <a:bodyPr/>
                    <a:lstStyle/>
                    <a:p>
                      <a:pPr algn="l">
                        <a:lnSpc>
                          <a:spcPct val="100000"/>
                        </a:lnSpc>
                        <a:spcAft>
                          <a:spcPts val="0"/>
                        </a:spcAft>
                      </a:pPr>
                      <a:r>
                        <a:rPr lang="zh-CN" sz="1200" b="1" dirty="0">
                          <a:effectLst/>
                          <a:latin typeface="微软雅黑" panose="020B0503020204020204" pitchFamily="34" charset="-122"/>
                          <a:ea typeface="微软雅黑" panose="020B0503020204020204" pitchFamily="34" charset="-122"/>
                        </a:rPr>
                        <a:t>必须使用屏蔽双绞线</a:t>
                      </a:r>
                    </a:p>
                  </a:txBody>
                  <a:tcPr marL="68580" marR="68580" marT="0" marB="0" anchor="ctr"/>
                </a:tc>
                <a:tc>
                  <a:txBody>
                    <a:bodyPr/>
                    <a:lstStyle/>
                    <a:p>
                      <a:pPr algn="l">
                        <a:lnSpc>
                          <a:spcPct val="100000"/>
                        </a:lnSpc>
                        <a:spcAft>
                          <a:spcPts val="0"/>
                        </a:spcAft>
                      </a:pPr>
                      <a:r>
                        <a:rPr lang="zh-CN" sz="1200" b="1" dirty="0">
                          <a:effectLst/>
                          <a:latin typeface="微软雅黑" panose="020B0503020204020204" pitchFamily="34" charset="-122"/>
                          <a:ea typeface="微软雅黑" panose="020B0503020204020204" pitchFamily="34" charset="-122"/>
                        </a:rPr>
                        <a:t>传输速率</a:t>
                      </a:r>
                      <a:r>
                        <a:rPr lang="en-US" altLang="zh-CN" sz="1200" b="1" dirty="0">
                          <a:effectLst/>
                          <a:latin typeface="微软雅黑" panose="020B0503020204020204" pitchFamily="34" charset="-122"/>
                          <a:ea typeface="微软雅黑" panose="020B0503020204020204" pitchFamily="34" charset="-122"/>
                        </a:rPr>
                        <a:t> </a:t>
                      </a:r>
                      <a:r>
                        <a:rPr lang="en-US" sz="1200" b="1" dirty="0">
                          <a:effectLst/>
                          <a:latin typeface="微软雅黑" panose="020B0503020204020204" pitchFamily="34" charset="-122"/>
                          <a:ea typeface="微软雅黑" panose="020B0503020204020204" pitchFamily="34" charset="-122"/>
                        </a:rPr>
                        <a:t>25 </a:t>
                      </a:r>
                      <a:r>
                        <a:rPr lang="en-US" sz="1200" b="1" dirty="0" err="1">
                          <a:effectLst/>
                          <a:latin typeface="微软雅黑" panose="020B0503020204020204" pitchFamily="34" charset="-122"/>
                          <a:ea typeface="微软雅黑" panose="020B0503020204020204" pitchFamily="34" charset="-122"/>
                        </a:rPr>
                        <a:t>Gbit</a:t>
                      </a:r>
                      <a:r>
                        <a:rPr lang="en-US" sz="1200" b="1" dirty="0">
                          <a:effectLst/>
                          <a:latin typeface="微软雅黑" panose="020B0503020204020204" pitchFamily="34" charset="-122"/>
                          <a:ea typeface="微软雅黑" panose="020B0503020204020204" pitchFamily="34" charset="-122"/>
                        </a:rPr>
                        <a:t>/s </a:t>
                      </a:r>
                      <a:r>
                        <a:rPr lang="zh-CN" sz="1200" b="1" dirty="0">
                          <a:effectLst/>
                          <a:latin typeface="微软雅黑" panose="020B0503020204020204" pitchFamily="34" charset="-122"/>
                          <a:ea typeface="微软雅黑" panose="020B0503020204020204" pitchFamily="34" charset="-122"/>
                        </a:rPr>
                        <a:t>或</a:t>
                      </a:r>
                      <a:r>
                        <a:rPr lang="en-US" altLang="zh-CN" sz="1200" b="1" dirty="0">
                          <a:effectLst/>
                          <a:latin typeface="微软雅黑" panose="020B0503020204020204" pitchFamily="34" charset="-122"/>
                          <a:ea typeface="微软雅黑" panose="020B0503020204020204" pitchFamily="34" charset="-122"/>
                        </a:rPr>
                        <a:t> </a:t>
                      </a:r>
                      <a:r>
                        <a:rPr lang="en-US" sz="1200" b="1" dirty="0">
                          <a:effectLst/>
                          <a:latin typeface="微软雅黑" panose="020B0503020204020204" pitchFamily="34" charset="-122"/>
                          <a:ea typeface="微软雅黑" panose="020B0503020204020204" pitchFamily="34" charset="-122"/>
                        </a:rPr>
                        <a:t>40 </a:t>
                      </a:r>
                      <a:r>
                        <a:rPr lang="en-US" sz="1200" b="1" dirty="0" err="1">
                          <a:effectLst/>
                          <a:latin typeface="微软雅黑" panose="020B0503020204020204" pitchFamily="34" charset="-122"/>
                          <a:ea typeface="微软雅黑" panose="020B0503020204020204" pitchFamily="34" charset="-122"/>
                        </a:rPr>
                        <a:t>Gbit</a:t>
                      </a:r>
                      <a:r>
                        <a:rPr lang="en-US" sz="1200" b="1" dirty="0">
                          <a:effectLst/>
                          <a:latin typeface="微软雅黑" panose="020B0503020204020204" pitchFamily="34" charset="-122"/>
                          <a:ea typeface="微软雅黑" panose="020B0503020204020204" pitchFamily="34" charset="-122"/>
                        </a:rPr>
                        <a:t>/s</a:t>
                      </a:r>
                      <a:r>
                        <a:rPr lang="zh-CN" sz="1200" b="1" dirty="0">
                          <a:effectLst/>
                          <a:latin typeface="微软雅黑" panose="020B0503020204020204" pitchFamily="34" charset="-122"/>
                          <a:ea typeface="微软雅黑" panose="020B0503020204020204" pitchFamily="34" charset="-122"/>
                        </a:rPr>
                        <a:t>，距离</a:t>
                      </a:r>
                      <a:r>
                        <a:rPr lang="en-US" altLang="zh-CN" sz="1200" b="1" dirty="0">
                          <a:effectLst/>
                          <a:latin typeface="微软雅黑" panose="020B0503020204020204" pitchFamily="34" charset="-122"/>
                          <a:ea typeface="微软雅黑" panose="020B0503020204020204" pitchFamily="34" charset="-122"/>
                        </a:rPr>
                        <a:t> </a:t>
                      </a:r>
                      <a:r>
                        <a:rPr lang="en-US" sz="1200" b="1" dirty="0">
                          <a:effectLst/>
                          <a:latin typeface="微软雅黑" panose="020B0503020204020204" pitchFamily="34" charset="-122"/>
                          <a:ea typeface="微软雅黑" panose="020B0503020204020204" pitchFamily="34" charset="-122"/>
                        </a:rPr>
                        <a:t>30 m</a:t>
                      </a:r>
                      <a:endParaRPr lang="zh-CN" sz="1200" b="1" dirty="0">
                        <a:effectLst/>
                        <a:latin typeface="微软雅黑" panose="020B0503020204020204" pitchFamily="34" charset="-122"/>
                        <a:ea typeface="微软雅黑" panose="020B0503020204020204" pitchFamily="34" charset="-122"/>
                      </a:endParaRPr>
                    </a:p>
                  </a:txBody>
                  <a:tcPr marL="68580" marR="68580" marT="0" marB="0" anchor="ctr"/>
                </a:tc>
                <a:extLst>
                  <a:ext uri="{0D108BD9-81ED-4DB2-BD59-A6C34878D82A}">
                    <a16:rowId xmlns:a16="http://schemas.microsoft.com/office/drawing/2014/main" val="10007"/>
                  </a:ext>
                </a:extLst>
              </a:tr>
            </a:tbl>
          </a:graphicData>
        </a:graphic>
      </p:graphicFrame>
      <p:sp>
        <p:nvSpPr>
          <p:cNvPr id="4" name="矩形 3"/>
          <p:cNvSpPr/>
          <p:nvPr/>
        </p:nvSpPr>
        <p:spPr>
          <a:xfrm>
            <a:off x="2703317" y="1051949"/>
            <a:ext cx="3877986" cy="369332"/>
          </a:xfrm>
          <a:prstGeom prst="rect">
            <a:avLst/>
          </a:prstGeom>
        </p:spPr>
        <p:txBody>
          <a:bodyPr wrap="none">
            <a:spAutoFit/>
          </a:bodyPr>
          <a:lstStyle/>
          <a:p>
            <a:pPr algn="ctr"/>
            <a:r>
              <a:rPr lang="zh-CN" altLang="zh-CN" b="1" dirty="0">
                <a:latin typeface="微软雅黑" panose="020B0503020204020204" pitchFamily="34" charset="-122"/>
                <a:ea typeface="微软雅黑" panose="020B0503020204020204" pitchFamily="34" charset="-122"/>
              </a:rPr>
              <a:t>常用绞合线的类别、带宽和典型应用</a:t>
            </a:r>
            <a:endParaRPr lang="zh-CN" altLang="en-US" b="1" dirty="0">
              <a:latin typeface="微软雅黑" panose="020B0503020204020204" pitchFamily="34" charset="-122"/>
              <a:ea typeface="微软雅黑" panose="020B0503020204020204" pitchFamily="34" charset="-122"/>
            </a:endParaRPr>
          </a:p>
        </p:txBody>
      </p:sp>
      <p:sp>
        <p:nvSpPr>
          <p:cNvPr id="5" name="矩形 4"/>
          <p:cNvSpPr/>
          <p:nvPr/>
        </p:nvSpPr>
        <p:spPr>
          <a:xfrm>
            <a:off x="1581247" y="2165445"/>
            <a:ext cx="6414130" cy="861774"/>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pPr marL="285750" indent="-285750">
              <a:lnSpc>
                <a:spcPts val="3000"/>
              </a:lnSpc>
              <a:buFont typeface="Wingdings" panose="05000000000000000000" pitchFamily="2" charset="2"/>
              <a:buChar char="l"/>
            </a:pPr>
            <a:r>
              <a:rPr lang="zh-CN" altLang="en-US" b="1" dirty="0">
                <a:solidFill>
                  <a:srgbClr val="000099"/>
                </a:solidFill>
                <a:latin typeface="微软雅黑" panose="020B0503020204020204" pitchFamily="34" charset="-122"/>
                <a:ea typeface="微软雅黑" panose="020B0503020204020204" pitchFamily="34" charset="-122"/>
              </a:rPr>
              <a:t>无论是哪种类别的双绞线，衰减都随频率的升高而增大。</a:t>
            </a:r>
          </a:p>
          <a:p>
            <a:pPr marL="285750" indent="-285750">
              <a:lnSpc>
                <a:spcPts val="3000"/>
              </a:lnSpc>
              <a:buFont typeface="Wingdings" panose="05000000000000000000" pitchFamily="2" charset="2"/>
              <a:buChar char="l"/>
            </a:pPr>
            <a:r>
              <a:rPr lang="zh-CN" altLang="en-US" b="1" dirty="0">
                <a:solidFill>
                  <a:srgbClr val="000099"/>
                </a:solidFill>
                <a:latin typeface="微软雅黑" panose="020B0503020204020204" pitchFamily="34" charset="-122"/>
                <a:ea typeface="微软雅黑" panose="020B0503020204020204" pitchFamily="34" charset="-122"/>
              </a:rPr>
              <a:t>双绞线的最高速率还与数字信号的编码方法有很大的关系。</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0"/>
          </p:nvPr>
        </p:nvSpPr>
        <p:spPr/>
        <p:txBody>
          <a:bodyPr/>
          <a:lstStyle/>
          <a:p>
            <a:r>
              <a:rPr lang="zh-CN" altLang="en-US" dirty="0"/>
              <a:t>由内导体铜质芯线（单股实心线或多股绞合线）、绝缘层、网状编织的外导体屏蔽层（也可以是单股的）以及保护塑料外层所组成。</a:t>
            </a:r>
            <a:endParaRPr lang="en-US" altLang="zh-CN" dirty="0"/>
          </a:p>
          <a:p>
            <a:endParaRPr lang="en-US" altLang="zh-CN" dirty="0"/>
          </a:p>
          <a:p>
            <a:endParaRPr lang="en-US" altLang="zh-CN" dirty="0"/>
          </a:p>
          <a:p>
            <a:endParaRPr lang="en-US" altLang="zh-CN" dirty="0"/>
          </a:p>
          <a:p>
            <a:endParaRPr lang="en-US" altLang="zh-CN" dirty="0"/>
          </a:p>
          <a:p>
            <a:r>
              <a:rPr lang="zh-CN" altLang="en-US" dirty="0"/>
              <a:t>具有很好的抗干扰特性，被广泛用于传输较高速率的数据。</a:t>
            </a:r>
          </a:p>
        </p:txBody>
      </p:sp>
      <p:sp>
        <p:nvSpPr>
          <p:cNvPr id="2" name="文本占位符 1"/>
          <p:cNvSpPr>
            <a:spLocks noGrp="1"/>
          </p:cNvSpPr>
          <p:nvPr>
            <p:ph type="body" sz="quarter" idx="11"/>
          </p:nvPr>
        </p:nvSpPr>
        <p:spPr/>
        <p:txBody>
          <a:bodyPr/>
          <a:lstStyle/>
          <a:p>
            <a:r>
              <a:rPr lang="en-US" altLang="zh-CN" dirty="0"/>
              <a:t>2. </a:t>
            </a:r>
            <a:r>
              <a:rPr lang="zh-CN" altLang="en-US" dirty="0"/>
              <a:t>同轴电缆</a:t>
            </a:r>
          </a:p>
        </p:txBody>
      </p:sp>
      <p:grpSp>
        <p:nvGrpSpPr>
          <p:cNvPr id="12" name="组合 11"/>
          <p:cNvGrpSpPr/>
          <p:nvPr/>
        </p:nvGrpSpPr>
        <p:grpSpPr>
          <a:xfrm>
            <a:off x="2404018" y="1935298"/>
            <a:ext cx="4553426" cy="1077868"/>
            <a:chOff x="2421436" y="2074635"/>
            <a:chExt cx="4553426" cy="1077868"/>
          </a:xfrm>
        </p:grpSpPr>
        <p:pic>
          <p:nvPicPr>
            <p:cNvPr id="5" name="Picture 3" descr="D:\1xxr\1paper\Cable\222.gif"/>
            <p:cNvPicPr>
              <a:picLocks noChangeAspect="1" noChangeArrowheads="1"/>
            </p:cNvPicPr>
            <p:nvPr/>
          </p:nvPicPr>
          <p:blipFill>
            <a:blip r:embed="rId2">
              <a:extLst>
                <a:ext uri="{28A0092B-C50C-407E-A947-70E740481C1C}">
                  <a14:useLocalDpi xmlns:a14="http://schemas.microsoft.com/office/drawing/2010/main" val="0"/>
                </a:ext>
              </a:extLst>
            </a:blip>
            <a:srcRect t="37741" r="21053" b="25261"/>
            <a:stretch>
              <a:fillRect/>
            </a:stretch>
          </p:blipFill>
          <p:spPr bwMode="auto">
            <a:xfrm>
              <a:off x="2421436" y="2397517"/>
              <a:ext cx="3768353" cy="754986"/>
            </a:xfrm>
            <a:prstGeom prst="rect">
              <a:avLst/>
            </a:prstGeom>
            <a:noFill/>
            <a:ln w="19050">
              <a:solidFill>
                <a:srgbClr val="00B050"/>
              </a:solidFill>
            </a:ln>
            <a:extLst>
              <a:ext uri="{909E8E84-426E-40DD-AFC4-6F175D3DCCD1}">
                <a14:hiddenFill xmlns:a14="http://schemas.microsoft.com/office/drawing/2010/main">
                  <a:solidFill>
                    <a:srgbClr val="FFFFFF"/>
                  </a:solidFill>
                </a14:hiddenFill>
              </a:ext>
            </a:extLst>
          </p:spPr>
        </p:pic>
        <p:sp>
          <p:nvSpPr>
            <p:cNvPr id="6" name="Text Box 4"/>
            <p:cNvSpPr txBox="1">
              <a:spLocks noChangeArrowheads="1"/>
            </p:cNvSpPr>
            <p:nvPr/>
          </p:nvSpPr>
          <p:spPr bwMode="auto">
            <a:xfrm>
              <a:off x="6213050" y="2627074"/>
              <a:ext cx="761812" cy="30777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zh-CN" altLang="en-US" sz="1400" b="1" dirty="0">
                  <a:solidFill>
                    <a:srgbClr val="0000FF"/>
                  </a:solidFill>
                  <a:latin typeface="微软雅黑" panose="020B0503020204020204" pitchFamily="34" charset="-122"/>
                  <a:ea typeface="微软雅黑" panose="020B0503020204020204" pitchFamily="34" charset="-122"/>
                </a:rPr>
                <a:t>内导体</a:t>
              </a:r>
            </a:p>
          </p:txBody>
        </p:sp>
        <p:sp>
          <p:nvSpPr>
            <p:cNvPr id="7" name="Text Box 5"/>
            <p:cNvSpPr txBox="1">
              <a:spLocks noChangeArrowheads="1"/>
            </p:cNvSpPr>
            <p:nvPr/>
          </p:nvSpPr>
          <p:spPr bwMode="auto">
            <a:xfrm>
              <a:off x="4231467" y="2093421"/>
              <a:ext cx="1584686" cy="307777"/>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zh-CN" altLang="en-US" sz="1400" b="1" dirty="0">
                  <a:solidFill>
                    <a:srgbClr val="0000FF"/>
                  </a:solidFill>
                  <a:latin typeface="微软雅黑" panose="020B0503020204020204" pitchFamily="34" charset="-122"/>
                  <a:ea typeface="微软雅黑" panose="020B0503020204020204" pitchFamily="34" charset="-122"/>
                </a:rPr>
                <a:t>外导体屏蔽层</a:t>
              </a:r>
            </a:p>
          </p:txBody>
        </p:sp>
        <p:sp>
          <p:nvSpPr>
            <p:cNvPr id="8" name="Text Box 6"/>
            <p:cNvSpPr txBox="1">
              <a:spLocks noChangeArrowheads="1"/>
            </p:cNvSpPr>
            <p:nvPr/>
          </p:nvSpPr>
          <p:spPr bwMode="auto">
            <a:xfrm>
              <a:off x="5883029" y="2074635"/>
              <a:ext cx="882480" cy="307777"/>
            </a:xfrm>
            <a:prstGeom prst="rect">
              <a:avLst/>
            </a:prstGeom>
            <a:noFill/>
            <a:ln>
              <a:noFill/>
            </a:ln>
            <a:effectLst/>
            <a:extLst>
              <a:ext uri="{909E8E84-426E-40DD-AFC4-6F175D3DCCD1}">
                <a14:hiddenFill xmlns:a14="http://schemas.microsoft.com/office/drawing/2010/main">
                  <a:solidFill>
                    <a:srgbClr val="CCEC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1400" b="1" dirty="0">
                  <a:solidFill>
                    <a:srgbClr val="0000FF"/>
                  </a:solidFill>
                  <a:latin typeface="微软雅黑" panose="020B0503020204020204" pitchFamily="34" charset="-122"/>
                  <a:ea typeface="微软雅黑" panose="020B0503020204020204" pitchFamily="34" charset="-122"/>
                </a:rPr>
                <a:t>绝缘层</a:t>
              </a:r>
            </a:p>
          </p:txBody>
        </p:sp>
        <p:sp>
          <p:nvSpPr>
            <p:cNvPr id="9" name="Text Box 7"/>
            <p:cNvSpPr txBox="1">
              <a:spLocks noChangeArrowheads="1"/>
            </p:cNvSpPr>
            <p:nvPr/>
          </p:nvSpPr>
          <p:spPr bwMode="auto">
            <a:xfrm>
              <a:off x="2715113" y="2100558"/>
              <a:ext cx="1516354" cy="307777"/>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zh-CN" altLang="en-US" sz="1400" b="1" dirty="0">
                  <a:solidFill>
                    <a:srgbClr val="0000FF"/>
                  </a:solidFill>
                  <a:latin typeface="微软雅黑" panose="020B0503020204020204" pitchFamily="34" charset="-122"/>
                  <a:ea typeface="微软雅黑" panose="020B0503020204020204" pitchFamily="34" charset="-122"/>
                </a:rPr>
                <a:t>绝缘保护套层</a:t>
              </a:r>
            </a:p>
          </p:txBody>
        </p:sp>
        <p:sp>
          <p:nvSpPr>
            <p:cNvPr id="10" name="Rectangle 9"/>
            <p:cNvSpPr>
              <a:spLocks noChangeArrowheads="1"/>
            </p:cNvSpPr>
            <p:nvPr/>
          </p:nvSpPr>
          <p:spPr bwMode="auto">
            <a:xfrm>
              <a:off x="5875759" y="2868559"/>
              <a:ext cx="314030" cy="217913"/>
            </a:xfrm>
            <a:prstGeom prst="rect">
              <a:avLst/>
            </a:prstGeom>
            <a:solidFill>
              <a:schemeClr val="bg1"/>
            </a:solidFill>
            <a:ln>
              <a:noFill/>
            </a:ln>
            <a:effectLst/>
          </p:spPr>
          <p:txBody>
            <a:bodyPr wrap="none" anchor="ctr"/>
            <a:lstStyle/>
            <a:p>
              <a:endParaRPr lang="zh-CN" altLang="en-US" sz="2400" b="1">
                <a:solidFill>
                  <a:srgbClr val="000099"/>
                </a:solidFill>
                <a:latin typeface="+mn-lt"/>
                <a:ea typeface="黑体" panose="02010609060101010101" pitchFamily="2" charset="-122"/>
              </a:endParaRPr>
            </a:p>
          </p:txBody>
        </p:sp>
      </p:gr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0"/>
          </p:nvPr>
        </p:nvSpPr>
        <p:spPr/>
        <p:txBody>
          <a:bodyPr/>
          <a:lstStyle/>
          <a:p>
            <a:r>
              <a:rPr lang="zh-CN" altLang="en-US" dirty="0"/>
              <a:t>同轴电缆可分为两种基本类型</a:t>
            </a:r>
            <a:r>
              <a:rPr lang="en-US" altLang="zh-CN" dirty="0"/>
              <a:t>: </a:t>
            </a:r>
          </a:p>
          <a:p>
            <a:pPr lvl="1"/>
            <a:r>
              <a:rPr lang="zh-CN" altLang="en-US" dirty="0"/>
              <a:t>基带同轴电缆</a:t>
            </a:r>
          </a:p>
          <a:p>
            <a:pPr lvl="1"/>
            <a:r>
              <a:rPr lang="zh-CN" altLang="en-US" dirty="0"/>
              <a:t>宽带同轴电缆</a:t>
            </a:r>
          </a:p>
          <a:p>
            <a:endParaRPr lang="en-US" altLang="zh-CN" dirty="0"/>
          </a:p>
          <a:p>
            <a:endParaRPr lang="en-US" altLang="zh-CN" dirty="0"/>
          </a:p>
          <a:p>
            <a:endParaRPr lang="en-US" altLang="zh-CN" dirty="0"/>
          </a:p>
          <a:p>
            <a:r>
              <a:rPr lang="en-US" altLang="zh-CN" dirty="0"/>
              <a:t>同轴电缆可用于模拟信号和数字信号的传输，适用于各种各样的应用，其中最重要的有电视传播、长途电话传输、计算机系统之间的短距离连接以及局域网等。今天，它面临着来自光纤、地面微波和卫星的日益激烈的竞争</a:t>
            </a:r>
            <a:r>
              <a:rPr altLang="zh-CN" dirty="0"/>
              <a:t>。</a:t>
            </a:r>
            <a:endParaRPr lang="en-US" altLang="zh-CN" dirty="0"/>
          </a:p>
          <a:p>
            <a:endParaRPr lang="en-US" altLang="zh-CN" dirty="0"/>
          </a:p>
          <a:p>
            <a:endParaRPr lang="en-US" altLang="zh-CN" dirty="0"/>
          </a:p>
          <a:p>
            <a:pPr marL="0" indent="0">
              <a:buNone/>
            </a:pPr>
            <a:endParaRPr lang="zh-CN" altLang="en-US" dirty="0"/>
          </a:p>
        </p:txBody>
      </p:sp>
      <p:sp>
        <p:nvSpPr>
          <p:cNvPr id="2" name="文本占位符 1"/>
          <p:cNvSpPr>
            <a:spLocks noGrp="1"/>
          </p:cNvSpPr>
          <p:nvPr>
            <p:ph type="body" sz="quarter" idx="11"/>
          </p:nvPr>
        </p:nvSpPr>
        <p:spPr/>
        <p:txBody>
          <a:bodyPr/>
          <a:lstStyle/>
          <a:p>
            <a:r>
              <a:rPr lang="en-US" altLang="zh-CN" dirty="0"/>
              <a:t>2. </a:t>
            </a:r>
            <a:r>
              <a:rPr lang="zh-CN" altLang="en-US" dirty="0"/>
              <a:t>同轴电缆</a:t>
            </a:r>
          </a:p>
        </p:txBody>
      </p:sp>
      <p:pic>
        <p:nvPicPr>
          <p:cNvPr id="11" name="图片 10"/>
          <p:cNvPicPr>
            <a:picLocks noChangeAspect="1"/>
          </p:cNvPicPr>
          <p:nvPr/>
        </p:nvPicPr>
        <p:blipFill>
          <a:blip r:embed="rId2"/>
          <a:stretch>
            <a:fillRect/>
          </a:stretch>
        </p:blipFill>
        <p:spPr>
          <a:xfrm>
            <a:off x="3899535" y="1304925"/>
            <a:ext cx="2373630" cy="175704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lang="en-US" altLang="zh-CN" dirty="0">
                <a:solidFill>
                  <a:srgbClr val="FFFF00"/>
                </a:solidFill>
              </a:rPr>
              <a:t>2.1</a:t>
            </a:r>
            <a:r>
              <a:rPr lang="en-US" altLang="zh-CN" dirty="0"/>
              <a:t>  </a:t>
            </a:r>
            <a:r>
              <a:rPr lang="zh-CN" altLang="en-US" dirty="0"/>
              <a:t>物理层的基本概念</a:t>
            </a:r>
          </a:p>
        </p:txBody>
      </p:sp>
      <p:sp>
        <p:nvSpPr>
          <p:cNvPr id="5" name="内容占位符 4"/>
          <p:cNvSpPr>
            <a:spLocks noGrp="1"/>
          </p:cNvSpPr>
          <p:nvPr>
            <p:ph sz="quarter" idx="11"/>
          </p:nvPr>
        </p:nvSpPr>
        <p:spPr/>
        <p:txBody>
          <a:bodyPr/>
          <a:lstStyle/>
          <a:p>
            <a:pPr marL="285750" indent="-285750">
              <a:lnSpc>
                <a:spcPts val="3300"/>
              </a:lnSpc>
              <a:buClr>
                <a:srgbClr val="0070C0"/>
              </a:buClr>
            </a:pPr>
            <a:r>
              <a:rPr lang="zh-CN" altLang="en-US" dirty="0"/>
              <a:t>物理层考虑的是怎样才能在连接各种计算机的传输媒体上</a:t>
            </a:r>
            <a:r>
              <a:rPr lang="zh-CN" altLang="en-US" dirty="0">
                <a:solidFill>
                  <a:srgbClr val="0000FF"/>
                </a:solidFill>
              </a:rPr>
              <a:t>传输数据比特流</a:t>
            </a:r>
            <a:r>
              <a:rPr lang="zh-CN" altLang="en-US" dirty="0"/>
              <a:t>，而</a:t>
            </a:r>
            <a:r>
              <a:rPr lang="zh-CN" altLang="en-US" dirty="0">
                <a:solidFill>
                  <a:srgbClr val="C00000"/>
                </a:solidFill>
              </a:rPr>
              <a:t>不是</a:t>
            </a:r>
            <a:r>
              <a:rPr lang="zh-CN" altLang="en-US" dirty="0"/>
              <a:t>指具体的传输媒体。</a:t>
            </a:r>
          </a:p>
          <a:p>
            <a:pPr marL="285750" indent="-285750">
              <a:lnSpc>
                <a:spcPts val="3300"/>
              </a:lnSpc>
              <a:buClr>
                <a:srgbClr val="0070C0"/>
              </a:buClr>
            </a:pPr>
            <a:r>
              <a:rPr lang="zh-CN" altLang="en-US" dirty="0">
                <a:solidFill>
                  <a:srgbClr val="C00000"/>
                </a:solidFill>
              </a:rPr>
              <a:t>作用：</a:t>
            </a:r>
            <a:r>
              <a:rPr lang="zh-CN" altLang="en-US" dirty="0"/>
              <a:t>尽可能</a:t>
            </a:r>
            <a:r>
              <a:rPr lang="zh-CN" altLang="en-US" dirty="0">
                <a:solidFill>
                  <a:srgbClr val="0000FF"/>
                </a:solidFill>
              </a:rPr>
              <a:t>屏蔽</a:t>
            </a:r>
            <a:r>
              <a:rPr lang="zh-CN" altLang="en-US" dirty="0"/>
              <a:t>掉不同传输媒体和通信手段的差异。</a:t>
            </a:r>
          </a:p>
          <a:p>
            <a:pPr marL="285750" indent="-285750">
              <a:lnSpc>
                <a:spcPts val="3300"/>
              </a:lnSpc>
              <a:buClr>
                <a:srgbClr val="0070C0"/>
              </a:buClr>
            </a:pPr>
            <a:r>
              <a:rPr lang="zh-CN" altLang="en-US" dirty="0"/>
              <a:t>用于物理层的协议也常称为物理层</a:t>
            </a:r>
            <a:r>
              <a:rPr lang="zh-CN" altLang="en-US" dirty="0">
                <a:solidFill>
                  <a:srgbClr val="0000FF"/>
                </a:solidFill>
              </a:rPr>
              <a:t>规程</a:t>
            </a:r>
            <a:r>
              <a:rPr lang="zh-CN" altLang="en-US" dirty="0"/>
              <a:t> </a:t>
            </a:r>
            <a:r>
              <a:rPr lang="en-US" altLang="zh-CN" dirty="0"/>
              <a:t>(procedure)</a:t>
            </a:r>
            <a:r>
              <a:rPr lang="zh-CN" altLang="en-US" dirty="0"/>
              <a:t>。</a:t>
            </a:r>
          </a:p>
          <a:p>
            <a:endParaRPr lang="zh-CN" altLang="en-US"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0"/>
          </p:nvPr>
        </p:nvSpPr>
        <p:spPr/>
        <p:txBody>
          <a:bodyPr/>
          <a:lstStyle/>
          <a:p>
            <a:r>
              <a:rPr dirty="0"/>
              <a:t>基带同轴电缆</a:t>
            </a:r>
          </a:p>
          <a:p>
            <a:pPr lvl="1"/>
            <a:r>
              <a:rPr dirty="0"/>
              <a:t>特征阻抗为50Ω。该电缆用于传输</a:t>
            </a:r>
            <a:r>
              <a:rPr dirty="0">
                <a:solidFill>
                  <a:srgbClr val="FF0000"/>
                </a:solidFill>
              </a:rPr>
              <a:t>数字信号</a:t>
            </a:r>
            <a:r>
              <a:rPr dirty="0"/>
              <a:t>。</a:t>
            </a:r>
          </a:p>
          <a:p>
            <a:pPr lvl="1"/>
            <a:r>
              <a:rPr dirty="0"/>
              <a:t>常用的型号一般有RG-8(粗缆)和RG-58(细缆)。粗缆与细缆最直观的区别在于电缆直径不同。粗缆适用于比较大型的局部网络，它的标准距离长，可靠性高；但是粗缆网络必须安装收发器和收发器电缆，安装难度也大，因此总体造价高。相反，细缆则比较简单，造价较低；但由于安装过程中要切断电缆，因而当接头较多时容易产生接触不良的隐患  。</a:t>
            </a:r>
          </a:p>
          <a:p>
            <a:pPr lvl="1"/>
            <a:r>
              <a:rPr dirty="0"/>
              <a:t>无论是使用粗缆还是细缆连接的网络，故障点往往会影响到整根电缆上的所有机器，故障的诊断和修复都很麻烦。因此，基带同轴电缆已逐步被非屏蔽双绞线或光缆所取代</a:t>
            </a:r>
          </a:p>
          <a:p>
            <a:pPr lvl="1"/>
            <a:endParaRPr lang="en-US" altLang="zh-CN" dirty="0"/>
          </a:p>
          <a:p>
            <a:pPr marL="457200" lvl="1" indent="0">
              <a:buNone/>
            </a:pPr>
            <a:endParaRPr lang="zh-CN" altLang="en-US" dirty="0"/>
          </a:p>
        </p:txBody>
      </p:sp>
      <p:sp>
        <p:nvSpPr>
          <p:cNvPr id="2" name="文本占位符 1"/>
          <p:cNvSpPr>
            <a:spLocks noGrp="1"/>
          </p:cNvSpPr>
          <p:nvPr>
            <p:ph type="body" sz="quarter" idx="11"/>
          </p:nvPr>
        </p:nvSpPr>
        <p:spPr/>
        <p:txBody>
          <a:bodyPr/>
          <a:lstStyle/>
          <a:p>
            <a:r>
              <a:rPr lang="en-US" altLang="zh-CN" dirty="0"/>
              <a:t>2. </a:t>
            </a:r>
            <a:r>
              <a:rPr lang="zh-CN" altLang="en-US" dirty="0"/>
              <a:t>同轴电缆</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0"/>
          </p:nvPr>
        </p:nvSpPr>
        <p:spPr/>
        <p:txBody>
          <a:bodyPr/>
          <a:lstStyle/>
          <a:p>
            <a:r>
              <a:rPr dirty="0"/>
              <a:t>宽带同轴电缆</a:t>
            </a:r>
          </a:p>
          <a:p>
            <a:pPr lvl="1"/>
            <a:r>
              <a:rPr dirty="0"/>
              <a:t>特征阻抗为75Ω。通常用于</a:t>
            </a:r>
            <a:r>
              <a:rPr dirty="0">
                <a:solidFill>
                  <a:srgbClr val="FF0000"/>
                </a:solidFill>
              </a:rPr>
              <a:t>传输模拟信号</a:t>
            </a:r>
            <a:r>
              <a:rPr dirty="0"/>
              <a:t>，常用型号为RG-59，是有线电视网中使用的标准传输线缆，可以在一根电缆中同时传输多路电视信号。</a:t>
            </a:r>
          </a:p>
          <a:p>
            <a:pPr lvl="1"/>
            <a:r>
              <a:rPr dirty="0"/>
              <a:t>宽带同轴电缆也可用作某些计算机网络的传输介质。</a:t>
            </a:r>
          </a:p>
          <a:p>
            <a:pPr marL="457200" lvl="1" indent="0">
              <a:buNone/>
            </a:pPr>
            <a:endParaRPr lang="zh-CN" altLang="en-US" dirty="0"/>
          </a:p>
        </p:txBody>
      </p:sp>
      <p:sp>
        <p:nvSpPr>
          <p:cNvPr id="2" name="文本占位符 1"/>
          <p:cNvSpPr>
            <a:spLocks noGrp="1"/>
          </p:cNvSpPr>
          <p:nvPr>
            <p:ph type="body" sz="quarter" idx="11"/>
          </p:nvPr>
        </p:nvSpPr>
        <p:spPr/>
        <p:txBody>
          <a:bodyPr/>
          <a:lstStyle/>
          <a:p>
            <a:r>
              <a:rPr lang="en-US" altLang="zh-CN" dirty="0"/>
              <a:t>2. </a:t>
            </a:r>
            <a:r>
              <a:rPr lang="zh-CN" altLang="en-US" dirty="0"/>
              <a:t>同轴电缆</a:t>
            </a:r>
          </a:p>
        </p:txBody>
      </p:sp>
      <p:pic>
        <p:nvPicPr>
          <p:cNvPr id="4" name="图片 3"/>
          <p:cNvPicPr>
            <a:picLocks noChangeAspect="1"/>
          </p:cNvPicPr>
          <p:nvPr/>
        </p:nvPicPr>
        <p:blipFill>
          <a:blip r:embed="rId2"/>
          <a:stretch>
            <a:fillRect/>
          </a:stretch>
        </p:blipFill>
        <p:spPr>
          <a:xfrm>
            <a:off x="6286500" y="2991485"/>
            <a:ext cx="2569845" cy="1831340"/>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0"/>
          </p:nvPr>
        </p:nvSpPr>
        <p:spPr/>
        <p:txBody>
          <a:bodyPr/>
          <a:lstStyle/>
          <a:p>
            <a:r>
              <a:rPr lang="zh-CN" altLang="en-US" dirty="0"/>
              <a:t>光纤是光纤通信的传输媒体。通过传递光脉冲来进行通信。</a:t>
            </a:r>
            <a:endParaRPr lang="en-US" altLang="zh-CN" dirty="0"/>
          </a:p>
          <a:p>
            <a:r>
              <a:rPr lang="zh-CN" altLang="en-US" dirty="0"/>
              <a:t>其</a:t>
            </a:r>
            <a:r>
              <a:rPr lang="zh-CN" altLang="zh-CN" dirty="0"/>
              <a:t>传输带宽远远大于目前其他各种传输媒体的带宽。</a:t>
            </a:r>
            <a:endParaRPr lang="en-US" altLang="zh-CN" dirty="0"/>
          </a:p>
        </p:txBody>
      </p:sp>
      <p:sp>
        <p:nvSpPr>
          <p:cNvPr id="2" name="文本占位符 1"/>
          <p:cNvSpPr>
            <a:spLocks noGrp="1"/>
          </p:cNvSpPr>
          <p:nvPr>
            <p:ph type="body" sz="quarter" idx="11"/>
          </p:nvPr>
        </p:nvSpPr>
        <p:spPr/>
        <p:txBody>
          <a:bodyPr/>
          <a:lstStyle/>
          <a:p>
            <a:r>
              <a:rPr lang="en-US" altLang="zh-CN" dirty="0"/>
              <a:t>3. </a:t>
            </a:r>
            <a:r>
              <a:rPr lang="zh-CN" altLang="en-US" dirty="0"/>
              <a:t>光缆</a:t>
            </a:r>
          </a:p>
        </p:txBody>
      </p:sp>
      <p:sp>
        <p:nvSpPr>
          <p:cNvPr id="13" name="内容占位符 2"/>
          <p:cNvSpPr txBox="1"/>
          <p:nvPr/>
        </p:nvSpPr>
        <p:spPr>
          <a:xfrm>
            <a:off x="466344" y="1864029"/>
            <a:ext cx="4662889" cy="2423754"/>
          </a:xfrm>
          <a:prstGeom prst="rect">
            <a:avLst/>
          </a:prstGeom>
        </p:spPr>
        <p:txBody>
          <a:bodyPr/>
          <a:lstStyle>
            <a:lvl1pPr marL="342900" indent="-342900" algn="l" rtl="0" fontAlgn="base">
              <a:lnSpc>
                <a:spcPts val="3000"/>
              </a:lnSpc>
              <a:spcBef>
                <a:spcPts val="0"/>
              </a:spcBef>
              <a:spcAft>
                <a:spcPct val="0"/>
              </a:spcAft>
              <a:buClr>
                <a:srgbClr val="0066CC"/>
              </a:buClr>
              <a:buFont typeface="Wingdings" panose="05000000000000000000" pitchFamily="2" charset="2"/>
              <a:buChar char="l"/>
              <a:defRPr lang="zh-CN" altLang="en-US" sz="2000" b="1" kern="1200" dirty="0" smtClean="0">
                <a:solidFill>
                  <a:schemeClr val="tx1"/>
                </a:solidFill>
                <a:latin typeface="微软雅黑" panose="020B0503020204020204" pitchFamily="34" charset="-122"/>
                <a:ea typeface="微软雅黑" panose="020B0503020204020204" pitchFamily="34" charset="-122"/>
                <a:cs typeface="+mn-cs"/>
              </a:defRPr>
            </a:lvl1pPr>
            <a:lvl2pPr marL="742950" indent="-285750" algn="l" rtl="0" fontAlgn="base">
              <a:lnSpc>
                <a:spcPts val="3000"/>
              </a:lnSpc>
              <a:spcBef>
                <a:spcPts val="0"/>
              </a:spcBef>
              <a:spcAft>
                <a:spcPct val="0"/>
              </a:spcAft>
              <a:buClr>
                <a:schemeClr val="accent6">
                  <a:lumMod val="50000"/>
                </a:schemeClr>
              </a:buClr>
              <a:buFont typeface="Wingdings" panose="05000000000000000000" pitchFamily="2" charset="2"/>
              <a:buChar char="u"/>
              <a:defRPr sz="1800" b="1"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rtl="0" fontAlgn="base">
              <a:lnSpc>
                <a:spcPts val="3000"/>
              </a:lnSpc>
              <a:spcBef>
                <a:spcPts val="0"/>
              </a:spcBef>
              <a:spcAft>
                <a:spcPct val="0"/>
              </a:spcAft>
              <a:buClr>
                <a:srgbClr val="006600"/>
              </a:buClr>
              <a:buFont typeface="Wingdings" panose="05000000000000000000" pitchFamily="2" charset="2"/>
              <a:buChar char="Ø"/>
              <a:defRPr sz="1600" b="1"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rtl="0" fontAlgn="base">
              <a:lnSpc>
                <a:spcPts val="3000"/>
              </a:lnSpc>
              <a:spcBef>
                <a:spcPts val="0"/>
              </a:spcBef>
              <a:spcAft>
                <a:spcPct val="0"/>
              </a:spcAft>
              <a:buFont typeface="Arial" panose="020B0604020202020204" pitchFamily="34" charset="0"/>
              <a:buChar char="–"/>
              <a:defRPr sz="1400" b="1"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rtl="0" fontAlgn="base">
              <a:lnSpc>
                <a:spcPts val="3000"/>
              </a:lnSpc>
              <a:spcBef>
                <a:spcPts val="0"/>
              </a:spcBef>
              <a:spcAft>
                <a:spcPct val="0"/>
              </a:spcAft>
              <a:buFont typeface="Arial" panose="020B0604020202020204" pitchFamily="34" charset="0"/>
              <a:buChar char="»"/>
              <a:defRPr sz="1400" b="1"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zh-CN" altLang="en-US" dirty="0">
                <a:solidFill>
                  <a:srgbClr val="C00000"/>
                </a:solidFill>
              </a:rPr>
              <a:t>发送端：</a:t>
            </a:r>
            <a:r>
              <a:rPr lang="zh-CN" altLang="en-US" dirty="0"/>
              <a:t>要有</a:t>
            </a:r>
            <a:r>
              <a:rPr lang="zh-CN" altLang="en-US" dirty="0">
                <a:solidFill>
                  <a:srgbClr val="0000FF"/>
                </a:solidFill>
              </a:rPr>
              <a:t>光源，</a:t>
            </a:r>
            <a:r>
              <a:rPr lang="zh-CN" altLang="en-US" dirty="0"/>
              <a:t>在电脉冲的作用下能产生出光脉冲。</a:t>
            </a:r>
          </a:p>
          <a:p>
            <a:pPr lvl="1"/>
            <a:r>
              <a:rPr lang="zh-CN" altLang="en-US" dirty="0"/>
              <a:t>光源：发光二极管，半导体激光器等。</a:t>
            </a:r>
          </a:p>
          <a:p>
            <a:r>
              <a:rPr lang="zh-CN" altLang="en-US" dirty="0">
                <a:solidFill>
                  <a:srgbClr val="C00000"/>
                </a:solidFill>
              </a:rPr>
              <a:t>接收端：</a:t>
            </a:r>
            <a:r>
              <a:rPr lang="zh-CN" altLang="en-US" dirty="0"/>
              <a:t>要有</a:t>
            </a:r>
            <a:r>
              <a:rPr lang="zh-CN" altLang="en-US" dirty="0">
                <a:solidFill>
                  <a:srgbClr val="0000FF"/>
                </a:solidFill>
              </a:rPr>
              <a:t>光检测器，</a:t>
            </a:r>
            <a:r>
              <a:rPr lang="zh-CN" altLang="en-US" dirty="0"/>
              <a:t>利用光电二极管做成，在检测到光脉冲时还原出电脉冲。</a:t>
            </a:r>
          </a:p>
        </p:txBody>
      </p:sp>
      <p:grpSp>
        <p:nvGrpSpPr>
          <p:cNvPr id="4" name="组合 3"/>
          <p:cNvGrpSpPr/>
          <p:nvPr/>
        </p:nvGrpSpPr>
        <p:grpSpPr>
          <a:xfrm>
            <a:off x="5479781" y="2374100"/>
            <a:ext cx="2921787" cy="1860366"/>
            <a:chOff x="5401403" y="2321848"/>
            <a:chExt cx="2921787" cy="1860366"/>
          </a:xfrm>
        </p:grpSpPr>
        <p:grpSp>
          <p:nvGrpSpPr>
            <p:cNvPr id="14" name="组合 13"/>
            <p:cNvGrpSpPr/>
            <p:nvPr/>
          </p:nvGrpSpPr>
          <p:grpSpPr>
            <a:xfrm>
              <a:off x="5401403" y="2321848"/>
              <a:ext cx="2921787" cy="1577787"/>
              <a:chOff x="4437102" y="2182216"/>
              <a:chExt cx="2921787" cy="1577787"/>
            </a:xfrm>
          </p:grpSpPr>
          <p:grpSp>
            <p:nvGrpSpPr>
              <p:cNvPr id="15" name="Group 105"/>
              <p:cNvGrpSpPr/>
              <p:nvPr/>
            </p:nvGrpSpPr>
            <p:grpSpPr bwMode="auto">
              <a:xfrm>
                <a:off x="5201085" y="2190370"/>
                <a:ext cx="617224" cy="447587"/>
                <a:chOff x="1210" y="2931"/>
                <a:chExt cx="583" cy="458"/>
              </a:xfrm>
              <a:solidFill>
                <a:srgbClr val="0070C0"/>
              </a:solidFill>
            </p:grpSpPr>
            <p:sp>
              <p:nvSpPr>
                <p:cNvPr id="33" name="AutoShape 12"/>
                <p:cNvSpPr>
                  <a:spLocks noChangeArrowheads="1"/>
                </p:cNvSpPr>
                <p:nvPr/>
              </p:nvSpPr>
              <p:spPr bwMode="auto">
                <a:xfrm>
                  <a:off x="1256" y="2931"/>
                  <a:ext cx="537" cy="458"/>
                </a:xfrm>
                <a:prstGeom prst="cube">
                  <a:avLst>
                    <a:gd name="adj" fmla="val 13069"/>
                  </a:avLst>
                </a:prstGeom>
                <a:grp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CC"/>
                    </a:solidFill>
                    <a:latin typeface="微软雅黑" panose="020B0503020204020204" pitchFamily="34" charset="-122"/>
                    <a:ea typeface="微软雅黑" panose="020B0503020204020204" pitchFamily="34" charset="-122"/>
                  </a:endParaRPr>
                </a:p>
              </p:txBody>
            </p:sp>
            <p:sp>
              <p:nvSpPr>
                <p:cNvPr id="34" name="Rectangle 24"/>
                <p:cNvSpPr>
                  <a:spLocks noChangeArrowheads="1"/>
                </p:cNvSpPr>
                <p:nvPr/>
              </p:nvSpPr>
              <p:spPr bwMode="auto">
                <a:xfrm>
                  <a:off x="1210" y="3068"/>
                  <a:ext cx="581" cy="265"/>
                </a:xfrm>
                <a:prstGeom prst="rect">
                  <a:avLst/>
                </a:prstGeom>
                <a:no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l" defTabSz="762000" eaLnBrk="0" hangingPunct="0"/>
                  <a:r>
                    <a:rPr kumimoji="1" lang="zh-CN" altLang="en-US" sz="1100" b="1" dirty="0">
                      <a:solidFill>
                        <a:schemeClr val="bg1"/>
                      </a:solidFill>
                      <a:latin typeface="微软雅黑" panose="020B0503020204020204" pitchFamily="34" charset="-122"/>
                      <a:ea typeface="微软雅黑" panose="020B0503020204020204" pitchFamily="34" charset="-122"/>
                    </a:rPr>
                    <a:t>发送器</a:t>
                  </a:r>
                </a:p>
              </p:txBody>
            </p:sp>
          </p:grpSp>
          <p:grpSp>
            <p:nvGrpSpPr>
              <p:cNvPr id="16" name="Group 109"/>
              <p:cNvGrpSpPr/>
              <p:nvPr/>
            </p:nvGrpSpPr>
            <p:grpSpPr bwMode="auto">
              <a:xfrm>
                <a:off x="5927477" y="3191724"/>
                <a:ext cx="615107" cy="447587"/>
                <a:chOff x="3760" y="2931"/>
                <a:chExt cx="581" cy="458"/>
              </a:xfrm>
              <a:solidFill>
                <a:srgbClr val="008000"/>
              </a:solidFill>
            </p:grpSpPr>
            <p:sp>
              <p:nvSpPr>
                <p:cNvPr id="31" name="AutoShape 14"/>
                <p:cNvSpPr>
                  <a:spLocks noChangeArrowheads="1"/>
                </p:cNvSpPr>
                <p:nvPr/>
              </p:nvSpPr>
              <p:spPr bwMode="auto">
                <a:xfrm>
                  <a:off x="3805" y="2931"/>
                  <a:ext cx="535" cy="458"/>
                </a:xfrm>
                <a:prstGeom prst="cube">
                  <a:avLst>
                    <a:gd name="adj" fmla="val 13069"/>
                  </a:avLst>
                </a:prstGeom>
                <a:grp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CC"/>
                    </a:solidFill>
                    <a:latin typeface="微软雅黑" panose="020B0503020204020204" pitchFamily="34" charset="-122"/>
                    <a:ea typeface="微软雅黑" panose="020B0503020204020204" pitchFamily="34" charset="-122"/>
                  </a:endParaRPr>
                </a:p>
              </p:txBody>
            </p:sp>
            <p:sp>
              <p:nvSpPr>
                <p:cNvPr id="32" name="Rectangle 25"/>
                <p:cNvSpPr>
                  <a:spLocks noChangeArrowheads="1"/>
                </p:cNvSpPr>
                <p:nvPr/>
              </p:nvSpPr>
              <p:spPr bwMode="auto">
                <a:xfrm>
                  <a:off x="3760" y="3059"/>
                  <a:ext cx="581" cy="265"/>
                </a:xfrm>
                <a:prstGeom prst="rect">
                  <a:avLst/>
                </a:prstGeom>
                <a:no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l" defTabSz="762000" eaLnBrk="0" hangingPunct="0"/>
                  <a:r>
                    <a:rPr kumimoji="1" lang="zh-CN" altLang="en-US" sz="1100" b="1" dirty="0">
                      <a:solidFill>
                        <a:schemeClr val="bg1"/>
                      </a:solidFill>
                      <a:latin typeface="微软雅黑" panose="020B0503020204020204" pitchFamily="34" charset="-122"/>
                      <a:ea typeface="微软雅黑" panose="020B0503020204020204" pitchFamily="34" charset="-122"/>
                    </a:rPr>
                    <a:t>接收器</a:t>
                  </a:r>
                </a:p>
              </p:txBody>
            </p:sp>
          </p:grpSp>
          <p:sp>
            <p:nvSpPr>
              <p:cNvPr id="17" name="Freeform 52"/>
              <p:cNvSpPr/>
              <p:nvPr/>
            </p:nvSpPr>
            <p:spPr bwMode="auto">
              <a:xfrm>
                <a:off x="4437102" y="2182216"/>
                <a:ext cx="696159" cy="161226"/>
              </a:xfrm>
              <a:custGeom>
                <a:avLst/>
                <a:gdLst>
                  <a:gd name="T0" fmla="*/ 0 w 672"/>
                  <a:gd name="T1" fmla="*/ 288 h 288"/>
                  <a:gd name="T2" fmla="*/ 96 w 672"/>
                  <a:gd name="T3" fmla="*/ 288 h 288"/>
                  <a:gd name="T4" fmla="*/ 96 w 672"/>
                  <a:gd name="T5" fmla="*/ 0 h 288"/>
                  <a:gd name="T6" fmla="*/ 192 w 672"/>
                  <a:gd name="T7" fmla="*/ 0 h 288"/>
                  <a:gd name="T8" fmla="*/ 192 w 672"/>
                  <a:gd name="T9" fmla="*/ 288 h 288"/>
                  <a:gd name="T10" fmla="*/ 288 w 672"/>
                  <a:gd name="T11" fmla="*/ 288 h 288"/>
                  <a:gd name="T12" fmla="*/ 288 w 672"/>
                  <a:gd name="T13" fmla="*/ 0 h 288"/>
                  <a:gd name="T14" fmla="*/ 384 w 672"/>
                  <a:gd name="T15" fmla="*/ 0 h 288"/>
                  <a:gd name="T16" fmla="*/ 384 w 672"/>
                  <a:gd name="T17" fmla="*/ 288 h 288"/>
                  <a:gd name="T18" fmla="*/ 480 w 672"/>
                  <a:gd name="T19" fmla="*/ 288 h 288"/>
                  <a:gd name="T20" fmla="*/ 480 w 672"/>
                  <a:gd name="T21" fmla="*/ 0 h 288"/>
                  <a:gd name="T22" fmla="*/ 576 w 672"/>
                  <a:gd name="T23" fmla="*/ 0 h 288"/>
                  <a:gd name="T24" fmla="*/ 576 w 672"/>
                  <a:gd name="T25" fmla="*/ 288 h 288"/>
                  <a:gd name="T26" fmla="*/ 672 w 672"/>
                  <a:gd name="T27" fmla="*/ 288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72" h="288">
                    <a:moveTo>
                      <a:pt x="0" y="288"/>
                    </a:moveTo>
                    <a:lnTo>
                      <a:pt x="96" y="288"/>
                    </a:lnTo>
                    <a:lnTo>
                      <a:pt x="96" y="0"/>
                    </a:lnTo>
                    <a:lnTo>
                      <a:pt x="192" y="0"/>
                    </a:lnTo>
                    <a:lnTo>
                      <a:pt x="192" y="288"/>
                    </a:lnTo>
                    <a:lnTo>
                      <a:pt x="288" y="288"/>
                    </a:lnTo>
                    <a:lnTo>
                      <a:pt x="288" y="0"/>
                    </a:lnTo>
                    <a:lnTo>
                      <a:pt x="384" y="0"/>
                    </a:lnTo>
                    <a:lnTo>
                      <a:pt x="384" y="288"/>
                    </a:lnTo>
                    <a:lnTo>
                      <a:pt x="480" y="288"/>
                    </a:lnTo>
                    <a:lnTo>
                      <a:pt x="480" y="0"/>
                    </a:lnTo>
                    <a:lnTo>
                      <a:pt x="576" y="0"/>
                    </a:lnTo>
                    <a:lnTo>
                      <a:pt x="576" y="288"/>
                    </a:lnTo>
                    <a:lnTo>
                      <a:pt x="672" y="288"/>
                    </a:lnTo>
                  </a:path>
                </a:pathLst>
              </a:custGeom>
              <a:noFill/>
              <a:ln w="19050" cmpd="sng">
                <a:solidFill>
                  <a:srgbClr val="0000FF"/>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100" b="1">
                  <a:solidFill>
                    <a:srgbClr val="0000CC"/>
                  </a:solidFill>
                  <a:latin typeface="微软雅黑" panose="020B0503020204020204" pitchFamily="34" charset="-122"/>
                  <a:ea typeface="微软雅黑" panose="020B0503020204020204" pitchFamily="34" charset="-122"/>
                </a:endParaRPr>
              </a:p>
            </p:txBody>
          </p:sp>
          <p:sp>
            <p:nvSpPr>
              <p:cNvPr id="18" name="Line 18"/>
              <p:cNvSpPr>
                <a:spLocks noChangeShapeType="1"/>
              </p:cNvSpPr>
              <p:nvPr/>
            </p:nvSpPr>
            <p:spPr bwMode="auto">
              <a:xfrm>
                <a:off x="4437102" y="2424506"/>
                <a:ext cx="812683" cy="0"/>
              </a:xfrm>
              <a:prstGeom prst="line">
                <a:avLst/>
              </a:prstGeom>
              <a:noFill/>
              <a:ln w="38100">
                <a:solidFill>
                  <a:srgbClr val="0070C0"/>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sz="1000" b="1">
                  <a:latin typeface="微软雅黑" panose="020B0503020204020204" pitchFamily="34" charset="-122"/>
                  <a:ea typeface="微软雅黑" panose="020B0503020204020204" pitchFamily="34" charset="-122"/>
                </a:endParaRPr>
              </a:p>
            </p:txBody>
          </p:sp>
          <p:grpSp>
            <p:nvGrpSpPr>
              <p:cNvPr id="19" name="Group 105"/>
              <p:cNvGrpSpPr/>
              <p:nvPr/>
            </p:nvGrpSpPr>
            <p:grpSpPr bwMode="auto">
              <a:xfrm>
                <a:off x="6308084" y="2190370"/>
                <a:ext cx="852568" cy="447587"/>
                <a:chOff x="1210" y="2931"/>
                <a:chExt cx="583" cy="458"/>
              </a:xfrm>
              <a:solidFill>
                <a:srgbClr val="0070C0"/>
              </a:solidFill>
            </p:grpSpPr>
            <p:sp>
              <p:nvSpPr>
                <p:cNvPr id="29" name="AutoShape 12"/>
                <p:cNvSpPr>
                  <a:spLocks noChangeArrowheads="1"/>
                </p:cNvSpPr>
                <p:nvPr/>
              </p:nvSpPr>
              <p:spPr bwMode="auto">
                <a:xfrm>
                  <a:off x="1256" y="2931"/>
                  <a:ext cx="537" cy="458"/>
                </a:xfrm>
                <a:prstGeom prst="cube">
                  <a:avLst>
                    <a:gd name="adj" fmla="val 13069"/>
                  </a:avLst>
                </a:prstGeom>
                <a:solidFill>
                  <a:srgbClr val="FFC000"/>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latin typeface="微软雅黑" panose="020B0503020204020204" pitchFamily="34" charset="-122"/>
                    <a:ea typeface="微软雅黑" panose="020B0503020204020204" pitchFamily="34" charset="-122"/>
                  </a:endParaRPr>
                </a:p>
              </p:txBody>
            </p:sp>
            <p:sp>
              <p:nvSpPr>
                <p:cNvPr id="30" name="Rectangle 24"/>
                <p:cNvSpPr>
                  <a:spLocks noChangeArrowheads="1"/>
                </p:cNvSpPr>
                <p:nvPr/>
              </p:nvSpPr>
              <p:spPr bwMode="auto">
                <a:xfrm>
                  <a:off x="1210" y="3068"/>
                  <a:ext cx="581" cy="265"/>
                </a:xfrm>
                <a:prstGeom prst="rect">
                  <a:avLst/>
                </a:prstGeom>
                <a:no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ctr" defTabSz="762000" eaLnBrk="0" hangingPunct="0"/>
                  <a:r>
                    <a:rPr kumimoji="1" lang="zh-CN" altLang="en-US" sz="1100" b="1" dirty="0">
                      <a:latin typeface="微软雅黑" panose="020B0503020204020204" pitchFamily="34" charset="-122"/>
                      <a:ea typeface="微软雅黑" panose="020B0503020204020204" pitchFamily="34" charset="-122"/>
                    </a:rPr>
                    <a:t>光源</a:t>
                  </a:r>
                </a:p>
              </p:txBody>
            </p:sp>
          </p:grpSp>
          <p:sp>
            <p:nvSpPr>
              <p:cNvPr id="20" name="Line 18"/>
              <p:cNvSpPr>
                <a:spLocks noChangeShapeType="1"/>
              </p:cNvSpPr>
              <p:nvPr/>
            </p:nvSpPr>
            <p:spPr bwMode="auto">
              <a:xfrm>
                <a:off x="5833610" y="2424506"/>
                <a:ext cx="540592" cy="0"/>
              </a:xfrm>
              <a:prstGeom prst="line">
                <a:avLst/>
              </a:prstGeom>
              <a:noFill/>
              <a:ln w="38100">
                <a:solidFill>
                  <a:srgbClr val="0070C0"/>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sz="1000" b="1">
                  <a:latin typeface="微软雅黑" panose="020B0503020204020204" pitchFamily="34" charset="-122"/>
                  <a:ea typeface="微软雅黑" panose="020B0503020204020204" pitchFamily="34" charset="-122"/>
                </a:endParaRPr>
              </a:p>
            </p:txBody>
          </p:sp>
          <p:grpSp>
            <p:nvGrpSpPr>
              <p:cNvPr id="21" name="Group 105"/>
              <p:cNvGrpSpPr/>
              <p:nvPr/>
            </p:nvGrpSpPr>
            <p:grpSpPr bwMode="auto">
              <a:xfrm>
                <a:off x="4565878" y="3198076"/>
                <a:ext cx="857819" cy="561927"/>
                <a:chOff x="1210" y="2931"/>
                <a:chExt cx="583" cy="575"/>
              </a:xfrm>
              <a:solidFill>
                <a:srgbClr val="0070C0"/>
              </a:solidFill>
            </p:grpSpPr>
            <p:sp>
              <p:nvSpPr>
                <p:cNvPr id="27" name="AutoShape 12"/>
                <p:cNvSpPr>
                  <a:spLocks noChangeArrowheads="1"/>
                </p:cNvSpPr>
                <p:nvPr/>
              </p:nvSpPr>
              <p:spPr bwMode="auto">
                <a:xfrm>
                  <a:off x="1256" y="2931"/>
                  <a:ext cx="537" cy="458"/>
                </a:xfrm>
                <a:prstGeom prst="cube">
                  <a:avLst>
                    <a:gd name="adj" fmla="val 13069"/>
                  </a:avLst>
                </a:prstGeom>
                <a:solidFill>
                  <a:srgbClr val="FFC000"/>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latin typeface="微软雅黑" panose="020B0503020204020204" pitchFamily="34" charset="-122"/>
                    <a:ea typeface="微软雅黑" panose="020B0503020204020204" pitchFamily="34" charset="-122"/>
                  </a:endParaRPr>
                </a:p>
              </p:txBody>
            </p:sp>
            <p:sp>
              <p:nvSpPr>
                <p:cNvPr id="28" name="Rectangle 24"/>
                <p:cNvSpPr>
                  <a:spLocks noChangeArrowheads="1"/>
                </p:cNvSpPr>
                <p:nvPr/>
              </p:nvSpPr>
              <p:spPr bwMode="auto">
                <a:xfrm>
                  <a:off x="1210" y="3068"/>
                  <a:ext cx="581" cy="438"/>
                </a:xfrm>
                <a:prstGeom prst="rect">
                  <a:avLst/>
                </a:prstGeom>
                <a:no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ctr" defTabSz="762000" eaLnBrk="0" hangingPunct="0"/>
                  <a:r>
                    <a:rPr kumimoji="1" lang="zh-CN" altLang="en-US" sz="1100" b="1" dirty="0">
                      <a:latin typeface="微软雅黑" panose="020B0503020204020204" pitchFamily="34" charset="-122"/>
                      <a:ea typeface="微软雅黑" panose="020B0503020204020204" pitchFamily="34" charset="-122"/>
                    </a:rPr>
                    <a:t>光检测器</a:t>
                  </a:r>
                </a:p>
              </p:txBody>
            </p:sp>
          </p:grpSp>
          <p:sp>
            <p:nvSpPr>
              <p:cNvPr id="22" name="Line 18"/>
              <p:cNvSpPr>
                <a:spLocks noChangeShapeType="1"/>
              </p:cNvSpPr>
              <p:nvPr/>
            </p:nvSpPr>
            <p:spPr bwMode="auto">
              <a:xfrm>
                <a:off x="5445584" y="3421869"/>
                <a:ext cx="540592" cy="0"/>
              </a:xfrm>
              <a:prstGeom prst="line">
                <a:avLst/>
              </a:prstGeom>
              <a:noFill/>
              <a:ln w="38100">
                <a:solidFill>
                  <a:srgbClr val="0070C0"/>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sz="1000" b="1">
                  <a:latin typeface="微软雅黑" panose="020B0503020204020204" pitchFamily="34" charset="-122"/>
                  <a:ea typeface="微软雅黑" panose="020B0503020204020204" pitchFamily="34" charset="-122"/>
                </a:endParaRPr>
              </a:p>
            </p:txBody>
          </p:sp>
          <p:sp>
            <p:nvSpPr>
              <p:cNvPr id="23" name="Freeform 52"/>
              <p:cNvSpPr/>
              <p:nvPr/>
            </p:nvSpPr>
            <p:spPr bwMode="auto">
              <a:xfrm>
                <a:off x="6589751" y="3179579"/>
                <a:ext cx="696159" cy="161226"/>
              </a:xfrm>
              <a:custGeom>
                <a:avLst/>
                <a:gdLst>
                  <a:gd name="T0" fmla="*/ 0 w 672"/>
                  <a:gd name="T1" fmla="*/ 288 h 288"/>
                  <a:gd name="T2" fmla="*/ 96 w 672"/>
                  <a:gd name="T3" fmla="*/ 288 h 288"/>
                  <a:gd name="T4" fmla="*/ 96 w 672"/>
                  <a:gd name="T5" fmla="*/ 0 h 288"/>
                  <a:gd name="T6" fmla="*/ 192 w 672"/>
                  <a:gd name="T7" fmla="*/ 0 h 288"/>
                  <a:gd name="T8" fmla="*/ 192 w 672"/>
                  <a:gd name="T9" fmla="*/ 288 h 288"/>
                  <a:gd name="T10" fmla="*/ 288 w 672"/>
                  <a:gd name="T11" fmla="*/ 288 h 288"/>
                  <a:gd name="T12" fmla="*/ 288 w 672"/>
                  <a:gd name="T13" fmla="*/ 0 h 288"/>
                  <a:gd name="T14" fmla="*/ 384 w 672"/>
                  <a:gd name="T15" fmla="*/ 0 h 288"/>
                  <a:gd name="T16" fmla="*/ 384 w 672"/>
                  <a:gd name="T17" fmla="*/ 288 h 288"/>
                  <a:gd name="T18" fmla="*/ 480 w 672"/>
                  <a:gd name="T19" fmla="*/ 288 h 288"/>
                  <a:gd name="T20" fmla="*/ 480 w 672"/>
                  <a:gd name="T21" fmla="*/ 0 h 288"/>
                  <a:gd name="T22" fmla="*/ 576 w 672"/>
                  <a:gd name="T23" fmla="*/ 0 h 288"/>
                  <a:gd name="T24" fmla="*/ 576 w 672"/>
                  <a:gd name="T25" fmla="*/ 288 h 288"/>
                  <a:gd name="T26" fmla="*/ 672 w 672"/>
                  <a:gd name="T27" fmla="*/ 288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72" h="288">
                    <a:moveTo>
                      <a:pt x="0" y="288"/>
                    </a:moveTo>
                    <a:lnTo>
                      <a:pt x="96" y="288"/>
                    </a:lnTo>
                    <a:lnTo>
                      <a:pt x="96" y="0"/>
                    </a:lnTo>
                    <a:lnTo>
                      <a:pt x="192" y="0"/>
                    </a:lnTo>
                    <a:lnTo>
                      <a:pt x="192" y="288"/>
                    </a:lnTo>
                    <a:lnTo>
                      <a:pt x="288" y="288"/>
                    </a:lnTo>
                    <a:lnTo>
                      <a:pt x="288" y="0"/>
                    </a:lnTo>
                    <a:lnTo>
                      <a:pt x="384" y="0"/>
                    </a:lnTo>
                    <a:lnTo>
                      <a:pt x="384" y="288"/>
                    </a:lnTo>
                    <a:lnTo>
                      <a:pt x="480" y="288"/>
                    </a:lnTo>
                    <a:lnTo>
                      <a:pt x="480" y="0"/>
                    </a:lnTo>
                    <a:lnTo>
                      <a:pt x="576" y="0"/>
                    </a:lnTo>
                    <a:lnTo>
                      <a:pt x="576" y="288"/>
                    </a:lnTo>
                    <a:lnTo>
                      <a:pt x="672" y="288"/>
                    </a:lnTo>
                  </a:path>
                </a:pathLst>
              </a:custGeom>
              <a:noFill/>
              <a:ln w="19050" cmpd="sng">
                <a:solidFill>
                  <a:srgbClr val="0000FF"/>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100" b="1">
                  <a:solidFill>
                    <a:srgbClr val="0000CC"/>
                  </a:solidFill>
                  <a:latin typeface="微软雅黑" panose="020B0503020204020204" pitchFamily="34" charset="-122"/>
                  <a:ea typeface="微软雅黑" panose="020B0503020204020204" pitchFamily="34" charset="-122"/>
                </a:endParaRPr>
              </a:p>
            </p:txBody>
          </p:sp>
          <p:sp>
            <p:nvSpPr>
              <p:cNvPr id="24" name="Line 18"/>
              <p:cNvSpPr>
                <a:spLocks noChangeShapeType="1"/>
              </p:cNvSpPr>
              <p:nvPr/>
            </p:nvSpPr>
            <p:spPr bwMode="auto">
              <a:xfrm>
                <a:off x="6546206" y="3421869"/>
                <a:ext cx="812683" cy="0"/>
              </a:xfrm>
              <a:prstGeom prst="line">
                <a:avLst/>
              </a:prstGeom>
              <a:noFill/>
              <a:ln w="38100">
                <a:solidFill>
                  <a:srgbClr val="0070C0"/>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sz="1000" b="1">
                  <a:latin typeface="微软雅黑" panose="020B0503020204020204" pitchFamily="34" charset="-122"/>
                  <a:ea typeface="微软雅黑" panose="020B0503020204020204" pitchFamily="34" charset="-122"/>
                </a:endParaRPr>
              </a:p>
            </p:txBody>
          </p:sp>
          <p:cxnSp>
            <p:nvCxnSpPr>
              <p:cNvPr id="25" name="肘形连接符 24"/>
              <p:cNvCxnSpPr>
                <a:stCxn id="30" idx="3"/>
                <a:endCxn id="27" idx="2"/>
              </p:cNvCxnSpPr>
              <p:nvPr/>
            </p:nvCxnSpPr>
            <p:spPr>
              <a:xfrm flipH="1">
                <a:off x="4633562" y="2453743"/>
                <a:ext cx="2524165" cy="997374"/>
              </a:xfrm>
              <a:prstGeom prst="bentConnector5">
                <a:avLst>
                  <a:gd name="adj1" fmla="val -9056"/>
                  <a:gd name="adj2" fmla="val 51664"/>
                  <a:gd name="adj3" fmla="val 109056"/>
                </a:avLst>
              </a:prstGeom>
              <a:ln w="28575">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26" name="矩形 25"/>
              <p:cNvSpPr/>
              <p:nvPr/>
            </p:nvSpPr>
            <p:spPr>
              <a:xfrm>
                <a:off x="5689753" y="2693320"/>
                <a:ext cx="543739" cy="307777"/>
              </a:xfrm>
              <a:prstGeom prst="rect">
                <a:avLst/>
              </a:prstGeom>
            </p:spPr>
            <p:txBody>
              <a:bodyPr wrap="none">
                <a:spAutoFit/>
              </a:bodyPr>
              <a:lstStyle/>
              <a:p>
                <a:r>
                  <a:rPr lang="zh-CN" altLang="en-US" sz="1400" b="1" dirty="0">
                    <a:solidFill>
                      <a:srgbClr val="C00000"/>
                    </a:solidFill>
                    <a:latin typeface="微软雅黑" panose="020B0503020204020204" pitchFamily="34" charset="-122"/>
                    <a:ea typeface="微软雅黑" panose="020B0503020204020204" pitchFamily="34" charset="-122"/>
                  </a:rPr>
                  <a:t>光缆</a:t>
                </a:r>
              </a:p>
            </p:txBody>
          </p:sp>
        </p:grpSp>
        <p:sp>
          <p:nvSpPr>
            <p:cNvPr id="35" name="Text Box 24"/>
            <p:cNvSpPr txBox="1">
              <a:spLocks noChangeArrowheads="1"/>
            </p:cNvSpPr>
            <p:nvPr/>
          </p:nvSpPr>
          <p:spPr bwMode="auto">
            <a:xfrm>
              <a:off x="5479617" y="3874437"/>
              <a:ext cx="282432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1400" b="1" dirty="0">
                  <a:latin typeface="微软雅黑" panose="020B0503020204020204" pitchFamily="34" charset="-122"/>
                  <a:ea typeface="微软雅黑" panose="020B0503020204020204" pitchFamily="34" charset="-122"/>
                </a:rPr>
                <a:t>基本的光纤通信系统</a:t>
              </a:r>
              <a:endParaRPr lang="en-US" altLang="zh-CN" sz="1400" b="1" dirty="0">
                <a:latin typeface="微软雅黑" panose="020B0503020204020204" pitchFamily="34" charset="-122"/>
                <a:ea typeface="微软雅黑" panose="020B0503020204020204" pitchFamily="34" charset="-122"/>
              </a:endParaRPr>
            </a:p>
          </p:txBody>
        </p:sp>
      </p:grpSp>
      <p:pic>
        <p:nvPicPr>
          <p:cNvPr id="11268" name="Picture 4" descr="Fiber Optics"/>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70190" y="1283119"/>
            <a:ext cx="1246362" cy="876608"/>
          </a:xfrm>
          <a:prstGeom prst="rect">
            <a:avLst/>
          </a:prstGeom>
          <a:noFill/>
          <a:extLst>
            <a:ext uri="{909E8E84-426E-40DD-AFC4-6F175D3DCCD1}">
              <a14:hiddenFill xmlns:a14="http://schemas.microsoft.com/office/drawing/2010/main">
                <a:solidFill>
                  <a:srgbClr val="FFFFFF"/>
                </a:solidFill>
              </a14:hiddenFill>
            </a:ext>
          </a:extLst>
        </p:spPr>
      </p:pic>
      <p:pic>
        <p:nvPicPr>
          <p:cNvPr id="6" name="图片 5"/>
          <p:cNvPicPr>
            <a:picLocks noChangeAspect="1"/>
          </p:cNvPicPr>
          <p:nvPr/>
        </p:nvPicPr>
        <p:blipFill>
          <a:blip r:embed="rId3"/>
          <a:stretch>
            <a:fillRect/>
          </a:stretch>
        </p:blipFill>
        <p:spPr>
          <a:xfrm>
            <a:off x="2807970" y="3854450"/>
            <a:ext cx="1147445" cy="920750"/>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1"/>
          </p:nvPr>
        </p:nvSpPr>
        <p:spPr/>
        <p:txBody>
          <a:bodyPr/>
          <a:lstStyle/>
          <a:p>
            <a:r>
              <a:rPr lang="zh-CN" altLang="en-US" dirty="0"/>
              <a:t>光波在纤芯中的传播</a:t>
            </a:r>
          </a:p>
        </p:txBody>
      </p:sp>
      <p:sp>
        <p:nvSpPr>
          <p:cNvPr id="4" name="圆角矩形 3"/>
          <p:cNvSpPr/>
          <p:nvPr/>
        </p:nvSpPr>
        <p:spPr>
          <a:xfrm>
            <a:off x="556963" y="1079861"/>
            <a:ext cx="8048776" cy="2020388"/>
          </a:xfrm>
          <a:prstGeom prst="roundRect">
            <a:avLst/>
          </a:prstGeom>
          <a:solidFill>
            <a:schemeClr val="bg1"/>
          </a:solidFill>
          <a:ln>
            <a:solidFill>
              <a:srgbClr val="00B05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组合 4"/>
          <p:cNvGrpSpPr/>
          <p:nvPr/>
        </p:nvGrpSpPr>
        <p:grpSpPr>
          <a:xfrm>
            <a:off x="1706825" y="1159693"/>
            <a:ext cx="6827284" cy="1802278"/>
            <a:chOff x="-387650" y="1506188"/>
            <a:chExt cx="10707451" cy="2826571"/>
          </a:xfrm>
        </p:grpSpPr>
        <p:sp>
          <p:nvSpPr>
            <p:cNvPr id="6" name="Arc 84"/>
            <p:cNvSpPr/>
            <p:nvPr/>
          </p:nvSpPr>
          <p:spPr bwMode="auto">
            <a:xfrm rot="9720000">
              <a:off x="3682984" y="3278659"/>
              <a:ext cx="104908" cy="7937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9050" cap="rnd">
              <a:solidFill>
                <a:srgbClr val="000099"/>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FF"/>
                </a:solidFill>
                <a:latin typeface="微软雅黑" panose="020B0503020204020204" pitchFamily="34" charset="-122"/>
                <a:ea typeface="微软雅黑" panose="020B0503020204020204" pitchFamily="34" charset="-122"/>
              </a:endParaRPr>
            </a:p>
          </p:txBody>
        </p:sp>
        <p:grpSp>
          <p:nvGrpSpPr>
            <p:cNvPr id="7" name="Group 85"/>
            <p:cNvGrpSpPr/>
            <p:nvPr/>
          </p:nvGrpSpPr>
          <p:grpSpPr bwMode="auto">
            <a:xfrm>
              <a:off x="3167047" y="2459508"/>
              <a:ext cx="3190214" cy="488950"/>
              <a:chOff x="292" y="1032"/>
              <a:chExt cx="1732" cy="216"/>
            </a:xfrm>
          </p:grpSpPr>
          <p:grpSp>
            <p:nvGrpSpPr>
              <p:cNvPr id="44" name="Group 86"/>
              <p:cNvGrpSpPr/>
              <p:nvPr/>
            </p:nvGrpSpPr>
            <p:grpSpPr bwMode="auto">
              <a:xfrm>
                <a:off x="292" y="1032"/>
                <a:ext cx="1732" cy="216"/>
                <a:chOff x="292" y="1032"/>
                <a:chExt cx="1732" cy="216"/>
              </a:xfrm>
            </p:grpSpPr>
            <p:sp>
              <p:nvSpPr>
                <p:cNvPr id="46" name="Line 87"/>
                <p:cNvSpPr>
                  <a:spLocks noChangeShapeType="1"/>
                </p:cNvSpPr>
                <p:nvPr/>
              </p:nvSpPr>
              <p:spPr bwMode="auto">
                <a:xfrm>
                  <a:off x="292" y="1032"/>
                  <a:ext cx="1732" cy="0"/>
                </a:xfrm>
                <a:prstGeom prst="line">
                  <a:avLst/>
                </a:prstGeom>
                <a:noFill/>
                <a:ln w="1905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FF"/>
                    </a:solidFill>
                    <a:latin typeface="微软雅黑" panose="020B0503020204020204" pitchFamily="34" charset="-122"/>
                    <a:ea typeface="微软雅黑" panose="020B0503020204020204" pitchFamily="34" charset="-122"/>
                  </a:endParaRPr>
                </a:p>
              </p:txBody>
            </p:sp>
            <p:sp>
              <p:nvSpPr>
                <p:cNvPr id="47" name="Line 88"/>
                <p:cNvSpPr>
                  <a:spLocks noChangeShapeType="1"/>
                </p:cNvSpPr>
                <p:nvPr/>
              </p:nvSpPr>
              <p:spPr bwMode="auto">
                <a:xfrm>
                  <a:off x="292" y="1248"/>
                  <a:ext cx="1732" cy="0"/>
                </a:xfrm>
                <a:prstGeom prst="line">
                  <a:avLst/>
                </a:prstGeom>
                <a:noFill/>
                <a:ln w="1905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FF"/>
                    </a:solidFill>
                    <a:latin typeface="微软雅黑" panose="020B0503020204020204" pitchFamily="34" charset="-122"/>
                    <a:ea typeface="微软雅黑" panose="020B0503020204020204" pitchFamily="34" charset="-122"/>
                  </a:endParaRPr>
                </a:p>
              </p:txBody>
            </p:sp>
          </p:grpSp>
          <p:sp>
            <p:nvSpPr>
              <p:cNvPr id="45" name="Rectangle 89"/>
              <p:cNvSpPr>
                <a:spLocks noChangeArrowheads="1"/>
              </p:cNvSpPr>
              <p:nvPr/>
            </p:nvSpPr>
            <p:spPr bwMode="auto">
              <a:xfrm>
                <a:off x="296" y="1041"/>
                <a:ext cx="1716" cy="198"/>
              </a:xfrm>
              <a:prstGeom prst="rect">
                <a:avLst/>
              </a:prstGeom>
              <a:solidFill>
                <a:srgbClr val="66FFFF"/>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FF"/>
                  </a:solidFill>
                  <a:latin typeface="微软雅黑" panose="020B0503020204020204" pitchFamily="34" charset="-122"/>
                  <a:ea typeface="微软雅黑" panose="020B0503020204020204" pitchFamily="34" charset="-122"/>
                </a:endParaRPr>
              </a:p>
            </p:txBody>
          </p:sp>
        </p:grpSp>
        <p:grpSp>
          <p:nvGrpSpPr>
            <p:cNvPr id="8" name="Group 90"/>
            <p:cNvGrpSpPr/>
            <p:nvPr/>
          </p:nvGrpSpPr>
          <p:grpSpPr bwMode="auto">
            <a:xfrm>
              <a:off x="3153289" y="3881908"/>
              <a:ext cx="3167856" cy="436562"/>
              <a:chOff x="284" y="1656"/>
              <a:chExt cx="1720" cy="192"/>
            </a:xfrm>
          </p:grpSpPr>
          <p:grpSp>
            <p:nvGrpSpPr>
              <p:cNvPr id="40" name="Group 91"/>
              <p:cNvGrpSpPr/>
              <p:nvPr/>
            </p:nvGrpSpPr>
            <p:grpSpPr bwMode="auto">
              <a:xfrm>
                <a:off x="284" y="1656"/>
                <a:ext cx="1720" cy="192"/>
                <a:chOff x="284" y="1656"/>
                <a:chExt cx="1720" cy="192"/>
              </a:xfrm>
            </p:grpSpPr>
            <p:sp>
              <p:nvSpPr>
                <p:cNvPr id="42" name="Line 92"/>
                <p:cNvSpPr>
                  <a:spLocks noChangeShapeType="1"/>
                </p:cNvSpPr>
                <p:nvPr/>
              </p:nvSpPr>
              <p:spPr bwMode="auto">
                <a:xfrm>
                  <a:off x="284" y="1656"/>
                  <a:ext cx="1720" cy="0"/>
                </a:xfrm>
                <a:prstGeom prst="line">
                  <a:avLst/>
                </a:prstGeom>
                <a:noFill/>
                <a:ln w="1905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FF"/>
                    </a:solidFill>
                    <a:latin typeface="微软雅黑" panose="020B0503020204020204" pitchFamily="34" charset="-122"/>
                    <a:ea typeface="微软雅黑" panose="020B0503020204020204" pitchFamily="34" charset="-122"/>
                  </a:endParaRPr>
                </a:p>
              </p:txBody>
            </p:sp>
            <p:sp>
              <p:nvSpPr>
                <p:cNvPr id="43" name="Line 93"/>
                <p:cNvSpPr>
                  <a:spLocks noChangeShapeType="1"/>
                </p:cNvSpPr>
                <p:nvPr/>
              </p:nvSpPr>
              <p:spPr bwMode="auto">
                <a:xfrm>
                  <a:off x="284" y="1848"/>
                  <a:ext cx="1720" cy="0"/>
                </a:xfrm>
                <a:prstGeom prst="line">
                  <a:avLst/>
                </a:prstGeom>
                <a:noFill/>
                <a:ln w="1905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FF"/>
                    </a:solidFill>
                    <a:latin typeface="微软雅黑" panose="020B0503020204020204" pitchFamily="34" charset="-122"/>
                    <a:ea typeface="微软雅黑" panose="020B0503020204020204" pitchFamily="34" charset="-122"/>
                  </a:endParaRPr>
                </a:p>
              </p:txBody>
            </p:sp>
          </p:grpSp>
          <p:sp>
            <p:nvSpPr>
              <p:cNvPr id="41" name="Rectangle 94"/>
              <p:cNvSpPr>
                <a:spLocks noChangeArrowheads="1"/>
              </p:cNvSpPr>
              <p:nvPr/>
            </p:nvSpPr>
            <p:spPr bwMode="auto">
              <a:xfrm>
                <a:off x="288" y="1664"/>
                <a:ext cx="1704" cy="176"/>
              </a:xfrm>
              <a:prstGeom prst="rect">
                <a:avLst/>
              </a:prstGeom>
              <a:solidFill>
                <a:srgbClr val="66FFFF"/>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FF"/>
                  </a:solidFill>
                  <a:latin typeface="微软雅黑" panose="020B0503020204020204" pitchFamily="34" charset="-122"/>
                  <a:ea typeface="微软雅黑" panose="020B0503020204020204" pitchFamily="34" charset="-122"/>
                </a:endParaRPr>
              </a:p>
            </p:txBody>
          </p:sp>
        </p:grpSp>
        <p:sp>
          <p:nvSpPr>
            <p:cNvPr id="9" name="Line 95"/>
            <p:cNvSpPr>
              <a:spLocks noChangeShapeType="1"/>
            </p:cNvSpPr>
            <p:nvPr/>
          </p:nvSpPr>
          <p:spPr bwMode="auto">
            <a:xfrm>
              <a:off x="3808529" y="1930870"/>
              <a:ext cx="0" cy="1931988"/>
            </a:xfrm>
            <a:prstGeom prst="line">
              <a:avLst/>
            </a:prstGeom>
            <a:noFill/>
            <a:ln w="28575">
              <a:solidFill>
                <a:srgbClr val="008000"/>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FF"/>
                </a:solidFill>
                <a:latin typeface="微软雅黑" panose="020B0503020204020204" pitchFamily="34" charset="-122"/>
                <a:ea typeface="微软雅黑" panose="020B0503020204020204" pitchFamily="34" charset="-122"/>
              </a:endParaRPr>
            </a:p>
          </p:txBody>
        </p:sp>
        <p:sp>
          <p:nvSpPr>
            <p:cNvPr id="10" name="Line 97"/>
            <p:cNvSpPr>
              <a:spLocks noChangeShapeType="1"/>
            </p:cNvSpPr>
            <p:nvPr/>
          </p:nvSpPr>
          <p:spPr bwMode="auto">
            <a:xfrm flipV="1">
              <a:off x="3492087" y="2951633"/>
              <a:ext cx="316442" cy="749300"/>
            </a:xfrm>
            <a:prstGeom prst="line">
              <a:avLst/>
            </a:prstGeom>
            <a:noFill/>
            <a:ln w="38100">
              <a:solidFill>
                <a:srgbClr val="0000FF"/>
              </a:solidFill>
              <a:rou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FF"/>
                </a:solidFill>
                <a:latin typeface="微软雅黑" panose="020B0503020204020204" pitchFamily="34" charset="-122"/>
                <a:ea typeface="微软雅黑" panose="020B0503020204020204" pitchFamily="34" charset="-122"/>
              </a:endParaRPr>
            </a:p>
          </p:txBody>
        </p:sp>
        <p:sp>
          <p:nvSpPr>
            <p:cNvPr id="11" name="Arc 98"/>
            <p:cNvSpPr/>
            <p:nvPr/>
          </p:nvSpPr>
          <p:spPr bwMode="auto">
            <a:xfrm>
              <a:off x="3811970" y="2700809"/>
              <a:ext cx="154781" cy="12382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9050" cap="rnd">
              <a:solidFill>
                <a:srgbClr val="000099"/>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FF"/>
                </a:solidFill>
                <a:latin typeface="微软雅黑" panose="020B0503020204020204" pitchFamily="34" charset="-122"/>
                <a:ea typeface="微软雅黑" panose="020B0503020204020204" pitchFamily="34" charset="-122"/>
              </a:endParaRPr>
            </a:p>
          </p:txBody>
        </p:sp>
        <p:sp>
          <p:nvSpPr>
            <p:cNvPr id="12" name="Line 99"/>
            <p:cNvSpPr>
              <a:spLocks noChangeShapeType="1"/>
            </p:cNvSpPr>
            <p:nvPr/>
          </p:nvSpPr>
          <p:spPr bwMode="auto">
            <a:xfrm>
              <a:off x="5237676" y="1949920"/>
              <a:ext cx="0" cy="1931988"/>
            </a:xfrm>
            <a:prstGeom prst="line">
              <a:avLst/>
            </a:prstGeom>
            <a:noFill/>
            <a:ln w="28575">
              <a:solidFill>
                <a:srgbClr val="008000"/>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FF"/>
                </a:solidFill>
                <a:latin typeface="微软雅黑" panose="020B0503020204020204" pitchFamily="34" charset="-122"/>
                <a:ea typeface="微软雅黑" panose="020B0503020204020204" pitchFamily="34" charset="-122"/>
              </a:endParaRPr>
            </a:p>
          </p:txBody>
        </p:sp>
        <p:sp>
          <p:nvSpPr>
            <p:cNvPr id="13" name="Line 100"/>
            <p:cNvSpPr>
              <a:spLocks noChangeShapeType="1"/>
            </p:cNvSpPr>
            <p:nvPr/>
          </p:nvSpPr>
          <p:spPr bwMode="auto">
            <a:xfrm flipV="1">
              <a:off x="4405297" y="2951634"/>
              <a:ext cx="844418" cy="346075"/>
            </a:xfrm>
            <a:prstGeom prst="line">
              <a:avLst/>
            </a:prstGeom>
            <a:noFill/>
            <a:ln w="38100">
              <a:solidFill>
                <a:srgbClr val="0000FF"/>
              </a:solidFill>
              <a:rou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FF"/>
                </a:solidFill>
                <a:latin typeface="微软雅黑" panose="020B0503020204020204" pitchFamily="34" charset="-122"/>
                <a:ea typeface="微软雅黑" panose="020B0503020204020204" pitchFamily="34" charset="-122"/>
              </a:endParaRPr>
            </a:p>
          </p:txBody>
        </p:sp>
        <p:sp>
          <p:nvSpPr>
            <p:cNvPr id="14" name="Line 101"/>
            <p:cNvSpPr>
              <a:spLocks noChangeShapeType="1"/>
            </p:cNvSpPr>
            <p:nvPr/>
          </p:nvSpPr>
          <p:spPr bwMode="auto">
            <a:xfrm>
              <a:off x="5244555" y="2951633"/>
              <a:ext cx="966523" cy="355600"/>
            </a:xfrm>
            <a:prstGeom prst="line">
              <a:avLst/>
            </a:prstGeom>
            <a:noFill/>
            <a:ln w="38100">
              <a:solidFill>
                <a:srgbClr val="0000FF"/>
              </a:solidFill>
              <a:rou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FF"/>
                </a:solidFill>
                <a:latin typeface="微软雅黑" panose="020B0503020204020204" pitchFamily="34" charset="-122"/>
                <a:ea typeface="微软雅黑" panose="020B0503020204020204" pitchFamily="34" charset="-122"/>
              </a:endParaRPr>
            </a:p>
          </p:txBody>
        </p:sp>
        <p:sp>
          <p:nvSpPr>
            <p:cNvPr id="15" name="Arc 102"/>
            <p:cNvSpPr/>
            <p:nvPr/>
          </p:nvSpPr>
          <p:spPr bwMode="auto">
            <a:xfrm rot="9840000">
              <a:off x="4936713" y="3054821"/>
              <a:ext cx="256248" cy="328613"/>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9050" cap="rnd">
              <a:solidFill>
                <a:srgbClr val="333399"/>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FF"/>
                </a:solidFill>
                <a:latin typeface="微软雅黑" panose="020B0503020204020204" pitchFamily="34" charset="-122"/>
                <a:ea typeface="微软雅黑" panose="020B0503020204020204" pitchFamily="34" charset="-122"/>
              </a:endParaRPr>
            </a:p>
          </p:txBody>
        </p:sp>
        <p:sp>
          <p:nvSpPr>
            <p:cNvPr id="16" name="Freeform 103"/>
            <p:cNvSpPr/>
            <p:nvPr/>
          </p:nvSpPr>
          <p:spPr bwMode="auto">
            <a:xfrm>
              <a:off x="3027745" y="2500783"/>
              <a:ext cx="166819" cy="1820862"/>
            </a:xfrm>
            <a:custGeom>
              <a:avLst/>
              <a:gdLst>
                <a:gd name="T0" fmla="*/ 78 w 91"/>
                <a:gd name="T1" fmla="*/ 0 h 799"/>
                <a:gd name="T2" fmla="*/ 78 w 91"/>
                <a:gd name="T3" fmla="*/ 18 h 799"/>
                <a:gd name="T4" fmla="*/ 78 w 91"/>
                <a:gd name="T5" fmla="*/ 36 h 799"/>
                <a:gd name="T6" fmla="*/ 60 w 91"/>
                <a:gd name="T7" fmla="*/ 54 h 799"/>
                <a:gd name="T8" fmla="*/ 60 w 91"/>
                <a:gd name="T9" fmla="*/ 72 h 799"/>
                <a:gd name="T10" fmla="*/ 54 w 91"/>
                <a:gd name="T11" fmla="*/ 90 h 799"/>
                <a:gd name="T12" fmla="*/ 54 w 91"/>
                <a:gd name="T13" fmla="*/ 108 h 799"/>
                <a:gd name="T14" fmla="*/ 72 w 91"/>
                <a:gd name="T15" fmla="*/ 126 h 799"/>
                <a:gd name="T16" fmla="*/ 90 w 91"/>
                <a:gd name="T17" fmla="*/ 144 h 799"/>
                <a:gd name="T18" fmla="*/ 90 w 91"/>
                <a:gd name="T19" fmla="*/ 162 h 799"/>
                <a:gd name="T20" fmla="*/ 90 w 91"/>
                <a:gd name="T21" fmla="*/ 180 h 799"/>
                <a:gd name="T22" fmla="*/ 90 w 91"/>
                <a:gd name="T23" fmla="*/ 198 h 799"/>
                <a:gd name="T24" fmla="*/ 84 w 91"/>
                <a:gd name="T25" fmla="*/ 198 h 799"/>
                <a:gd name="T26" fmla="*/ 66 w 91"/>
                <a:gd name="T27" fmla="*/ 210 h 799"/>
                <a:gd name="T28" fmla="*/ 48 w 91"/>
                <a:gd name="T29" fmla="*/ 228 h 799"/>
                <a:gd name="T30" fmla="*/ 36 w 91"/>
                <a:gd name="T31" fmla="*/ 246 h 799"/>
                <a:gd name="T32" fmla="*/ 18 w 91"/>
                <a:gd name="T33" fmla="*/ 258 h 799"/>
                <a:gd name="T34" fmla="*/ 12 w 91"/>
                <a:gd name="T35" fmla="*/ 276 h 799"/>
                <a:gd name="T36" fmla="*/ 12 w 91"/>
                <a:gd name="T37" fmla="*/ 294 h 799"/>
                <a:gd name="T38" fmla="*/ 12 w 91"/>
                <a:gd name="T39" fmla="*/ 312 h 799"/>
                <a:gd name="T40" fmla="*/ 12 w 91"/>
                <a:gd name="T41" fmla="*/ 330 h 799"/>
                <a:gd name="T42" fmla="*/ 0 w 91"/>
                <a:gd name="T43" fmla="*/ 348 h 799"/>
                <a:gd name="T44" fmla="*/ 0 w 91"/>
                <a:gd name="T45" fmla="*/ 366 h 799"/>
                <a:gd name="T46" fmla="*/ 0 w 91"/>
                <a:gd name="T47" fmla="*/ 384 h 799"/>
                <a:gd name="T48" fmla="*/ 0 w 91"/>
                <a:gd name="T49" fmla="*/ 402 h 799"/>
                <a:gd name="T50" fmla="*/ 0 w 91"/>
                <a:gd name="T51" fmla="*/ 420 h 799"/>
                <a:gd name="T52" fmla="*/ 0 w 91"/>
                <a:gd name="T53" fmla="*/ 438 h 799"/>
                <a:gd name="T54" fmla="*/ 18 w 91"/>
                <a:gd name="T55" fmla="*/ 450 h 799"/>
                <a:gd name="T56" fmla="*/ 36 w 91"/>
                <a:gd name="T57" fmla="*/ 462 h 799"/>
                <a:gd name="T58" fmla="*/ 54 w 91"/>
                <a:gd name="T59" fmla="*/ 474 h 799"/>
                <a:gd name="T60" fmla="*/ 60 w 91"/>
                <a:gd name="T61" fmla="*/ 492 h 799"/>
                <a:gd name="T62" fmla="*/ 78 w 91"/>
                <a:gd name="T63" fmla="*/ 510 h 799"/>
                <a:gd name="T64" fmla="*/ 84 w 91"/>
                <a:gd name="T65" fmla="*/ 528 h 799"/>
                <a:gd name="T66" fmla="*/ 90 w 91"/>
                <a:gd name="T67" fmla="*/ 546 h 799"/>
                <a:gd name="T68" fmla="*/ 90 w 91"/>
                <a:gd name="T69" fmla="*/ 564 h 799"/>
                <a:gd name="T70" fmla="*/ 90 w 91"/>
                <a:gd name="T71" fmla="*/ 582 h 799"/>
                <a:gd name="T72" fmla="*/ 90 w 91"/>
                <a:gd name="T73" fmla="*/ 600 h 799"/>
                <a:gd name="T74" fmla="*/ 72 w 91"/>
                <a:gd name="T75" fmla="*/ 600 h 799"/>
                <a:gd name="T76" fmla="*/ 66 w 91"/>
                <a:gd name="T77" fmla="*/ 618 h 799"/>
                <a:gd name="T78" fmla="*/ 60 w 91"/>
                <a:gd name="T79" fmla="*/ 636 h 799"/>
                <a:gd name="T80" fmla="*/ 54 w 91"/>
                <a:gd name="T81" fmla="*/ 654 h 799"/>
                <a:gd name="T82" fmla="*/ 48 w 91"/>
                <a:gd name="T83" fmla="*/ 672 h 799"/>
                <a:gd name="T84" fmla="*/ 48 w 91"/>
                <a:gd name="T85" fmla="*/ 690 h 799"/>
                <a:gd name="T86" fmla="*/ 48 w 91"/>
                <a:gd name="T87" fmla="*/ 708 h 799"/>
                <a:gd name="T88" fmla="*/ 48 w 91"/>
                <a:gd name="T89" fmla="*/ 726 h 799"/>
                <a:gd name="T90" fmla="*/ 48 w 91"/>
                <a:gd name="T91" fmla="*/ 744 h 799"/>
                <a:gd name="T92" fmla="*/ 54 w 91"/>
                <a:gd name="T93" fmla="*/ 762 h 799"/>
                <a:gd name="T94" fmla="*/ 60 w 91"/>
                <a:gd name="T95" fmla="*/ 780 h 799"/>
                <a:gd name="T96" fmla="*/ 72 w 91"/>
                <a:gd name="T97" fmla="*/ 798 h 799"/>
                <a:gd name="T98" fmla="*/ 72 w 91"/>
                <a:gd name="T99" fmla="*/ 792 h 799"/>
                <a:gd name="T100" fmla="*/ 72 w 91"/>
                <a:gd name="T101" fmla="*/ 786 h 7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1" h="799">
                  <a:moveTo>
                    <a:pt x="78" y="0"/>
                  </a:moveTo>
                  <a:lnTo>
                    <a:pt x="78" y="18"/>
                  </a:lnTo>
                  <a:lnTo>
                    <a:pt x="78" y="36"/>
                  </a:lnTo>
                  <a:lnTo>
                    <a:pt x="60" y="54"/>
                  </a:lnTo>
                  <a:lnTo>
                    <a:pt x="60" y="72"/>
                  </a:lnTo>
                  <a:lnTo>
                    <a:pt x="54" y="90"/>
                  </a:lnTo>
                  <a:lnTo>
                    <a:pt x="54" y="108"/>
                  </a:lnTo>
                  <a:lnTo>
                    <a:pt x="72" y="126"/>
                  </a:lnTo>
                  <a:lnTo>
                    <a:pt x="90" y="144"/>
                  </a:lnTo>
                  <a:lnTo>
                    <a:pt x="90" y="162"/>
                  </a:lnTo>
                  <a:lnTo>
                    <a:pt x="90" y="180"/>
                  </a:lnTo>
                  <a:lnTo>
                    <a:pt x="90" y="198"/>
                  </a:lnTo>
                  <a:lnTo>
                    <a:pt x="84" y="198"/>
                  </a:lnTo>
                  <a:lnTo>
                    <a:pt x="66" y="210"/>
                  </a:lnTo>
                  <a:lnTo>
                    <a:pt x="48" y="228"/>
                  </a:lnTo>
                  <a:lnTo>
                    <a:pt x="36" y="246"/>
                  </a:lnTo>
                  <a:lnTo>
                    <a:pt x="18" y="258"/>
                  </a:lnTo>
                  <a:lnTo>
                    <a:pt x="12" y="276"/>
                  </a:lnTo>
                  <a:lnTo>
                    <a:pt x="12" y="294"/>
                  </a:lnTo>
                  <a:lnTo>
                    <a:pt x="12" y="312"/>
                  </a:lnTo>
                  <a:lnTo>
                    <a:pt x="12" y="330"/>
                  </a:lnTo>
                  <a:lnTo>
                    <a:pt x="0" y="348"/>
                  </a:lnTo>
                  <a:lnTo>
                    <a:pt x="0" y="366"/>
                  </a:lnTo>
                  <a:lnTo>
                    <a:pt x="0" y="384"/>
                  </a:lnTo>
                  <a:lnTo>
                    <a:pt x="0" y="402"/>
                  </a:lnTo>
                  <a:lnTo>
                    <a:pt x="0" y="420"/>
                  </a:lnTo>
                  <a:lnTo>
                    <a:pt x="0" y="438"/>
                  </a:lnTo>
                  <a:lnTo>
                    <a:pt x="18" y="450"/>
                  </a:lnTo>
                  <a:lnTo>
                    <a:pt x="36" y="462"/>
                  </a:lnTo>
                  <a:lnTo>
                    <a:pt x="54" y="474"/>
                  </a:lnTo>
                  <a:lnTo>
                    <a:pt x="60" y="492"/>
                  </a:lnTo>
                  <a:lnTo>
                    <a:pt x="78" y="510"/>
                  </a:lnTo>
                  <a:lnTo>
                    <a:pt x="84" y="528"/>
                  </a:lnTo>
                  <a:lnTo>
                    <a:pt x="90" y="546"/>
                  </a:lnTo>
                  <a:lnTo>
                    <a:pt x="90" y="564"/>
                  </a:lnTo>
                  <a:lnTo>
                    <a:pt x="90" y="582"/>
                  </a:lnTo>
                  <a:lnTo>
                    <a:pt x="90" y="600"/>
                  </a:lnTo>
                  <a:lnTo>
                    <a:pt x="72" y="600"/>
                  </a:lnTo>
                  <a:lnTo>
                    <a:pt x="66" y="618"/>
                  </a:lnTo>
                  <a:lnTo>
                    <a:pt x="60" y="636"/>
                  </a:lnTo>
                  <a:lnTo>
                    <a:pt x="54" y="654"/>
                  </a:lnTo>
                  <a:lnTo>
                    <a:pt x="48" y="672"/>
                  </a:lnTo>
                  <a:lnTo>
                    <a:pt x="48" y="690"/>
                  </a:lnTo>
                  <a:lnTo>
                    <a:pt x="48" y="708"/>
                  </a:lnTo>
                  <a:lnTo>
                    <a:pt x="48" y="726"/>
                  </a:lnTo>
                  <a:lnTo>
                    <a:pt x="48" y="744"/>
                  </a:lnTo>
                  <a:lnTo>
                    <a:pt x="54" y="762"/>
                  </a:lnTo>
                  <a:lnTo>
                    <a:pt x="60" y="780"/>
                  </a:lnTo>
                  <a:lnTo>
                    <a:pt x="72" y="798"/>
                  </a:lnTo>
                  <a:lnTo>
                    <a:pt x="72" y="792"/>
                  </a:lnTo>
                  <a:lnTo>
                    <a:pt x="72" y="786"/>
                  </a:lnTo>
                </a:path>
              </a:pathLst>
            </a:custGeom>
            <a:noFill/>
            <a:ln w="127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FF"/>
                </a:solidFill>
                <a:latin typeface="微软雅黑" panose="020B0503020204020204" pitchFamily="34" charset="-122"/>
                <a:ea typeface="微软雅黑" panose="020B0503020204020204" pitchFamily="34" charset="-122"/>
              </a:endParaRPr>
            </a:p>
          </p:txBody>
        </p:sp>
        <p:sp>
          <p:nvSpPr>
            <p:cNvPr id="17" name="Rectangle 104"/>
            <p:cNvSpPr>
              <a:spLocks noChangeArrowheads="1"/>
            </p:cNvSpPr>
            <p:nvPr/>
          </p:nvSpPr>
          <p:spPr bwMode="auto">
            <a:xfrm>
              <a:off x="4685413" y="1506188"/>
              <a:ext cx="1131320" cy="4786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l" defTabSz="762000" eaLnBrk="0" hangingPunct="0"/>
              <a:r>
                <a:rPr kumimoji="1" lang="zh-CN" altLang="en-US" sz="1400" b="1" dirty="0">
                  <a:solidFill>
                    <a:srgbClr val="CC00CC"/>
                  </a:solidFill>
                  <a:latin typeface="微软雅黑" panose="020B0503020204020204" pitchFamily="34" charset="-122"/>
                  <a:ea typeface="微软雅黑" panose="020B0503020204020204" pitchFamily="34" charset="-122"/>
                </a:rPr>
                <a:t>折射角</a:t>
              </a:r>
            </a:p>
          </p:txBody>
        </p:sp>
        <p:sp>
          <p:nvSpPr>
            <p:cNvPr id="18" name="Rectangle 105"/>
            <p:cNvSpPr>
              <a:spLocks noChangeArrowheads="1"/>
            </p:cNvSpPr>
            <p:nvPr/>
          </p:nvSpPr>
          <p:spPr bwMode="auto">
            <a:xfrm>
              <a:off x="3869973" y="3431396"/>
              <a:ext cx="1188377" cy="4786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l" defTabSz="762000" eaLnBrk="0" hangingPunct="0"/>
              <a:r>
                <a:rPr kumimoji="1" lang="zh-CN" altLang="en-US" sz="1400" b="1" dirty="0">
                  <a:solidFill>
                    <a:srgbClr val="CC00CC"/>
                  </a:solidFill>
                  <a:latin typeface="微软雅黑" panose="020B0503020204020204" pitchFamily="34" charset="-122"/>
                  <a:ea typeface="微软雅黑" panose="020B0503020204020204" pitchFamily="34" charset="-122"/>
                </a:rPr>
                <a:t>入射角</a:t>
              </a:r>
            </a:p>
          </p:txBody>
        </p:sp>
        <p:sp>
          <p:nvSpPr>
            <p:cNvPr id="19" name="Line 106"/>
            <p:cNvSpPr>
              <a:spLocks noChangeShapeType="1"/>
            </p:cNvSpPr>
            <p:nvPr/>
          </p:nvSpPr>
          <p:spPr bwMode="auto">
            <a:xfrm>
              <a:off x="5333984" y="2003896"/>
              <a:ext cx="128985" cy="720725"/>
            </a:xfrm>
            <a:prstGeom prst="line">
              <a:avLst/>
            </a:prstGeom>
            <a:noFill/>
            <a:ln w="19050">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FF"/>
                </a:solidFill>
                <a:latin typeface="微软雅黑" panose="020B0503020204020204" pitchFamily="34" charset="-122"/>
                <a:ea typeface="微软雅黑" panose="020B0503020204020204" pitchFamily="34" charset="-122"/>
              </a:endParaRPr>
            </a:p>
          </p:txBody>
        </p:sp>
        <p:sp>
          <p:nvSpPr>
            <p:cNvPr id="20" name="Line 107"/>
            <p:cNvSpPr>
              <a:spLocks noChangeShapeType="1"/>
            </p:cNvSpPr>
            <p:nvPr/>
          </p:nvSpPr>
          <p:spPr bwMode="auto">
            <a:xfrm flipV="1">
              <a:off x="3896238" y="1959445"/>
              <a:ext cx="1135063" cy="768350"/>
            </a:xfrm>
            <a:prstGeom prst="line">
              <a:avLst/>
            </a:prstGeom>
            <a:noFill/>
            <a:ln w="19050">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FF"/>
                </a:solidFill>
                <a:latin typeface="微软雅黑" panose="020B0503020204020204" pitchFamily="34" charset="-122"/>
                <a:ea typeface="微软雅黑" panose="020B0503020204020204" pitchFamily="34" charset="-122"/>
              </a:endParaRPr>
            </a:p>
          </p:txBody>
        </p:sp>
        <p:sp>
          <p:nvSpPr>
            <p:cNvPr id="21" name="Line 108"/>
            <p:cNvSpPr>
              <a:spLocks noChangeShapeType="1"/>
            </p:cNvSpPr>
            <p:nvPr/>
          </p:nvSpPr>
          <p:spPr bwMode="auto">
            <a:xfrm>
              <a:off x="3728864" y="3356992"/>
              <a:ext cx="323321" cy="255588"/>
            </a:xfrm>
            <a:prstGeom prst="line">
              <a:avLst/>
            </a:prstGeom>
            <a:noFill/>
            <a:ln w="19050">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FF"/>
                </a:solidFill>
                <a:latin typeface="微软雅黑" panose="020B0503020204020204" pitchFamily="34" charset="-122"/>
                <a:ea typeface="微软雅黑" panose="020B0503020204020204" pitchFamily="34" charset="-122"/>
              </a:endParaRPr>
            </a:p>
          </p:txBody>
        </p:sp>
        <p:sp>
          <p:nvSpPr>
            <p:cNvPr id="22" name="Line 109"/>
            <p:cNvSpPr>
              <a:spLocks noChangeShapeType="1"/>
            </p:cNvSpPr>
            <p:nvPr/>
          </p:nvSpPr>
          <p:spPr bwMode="auto">
            <a:xfrm flipV="1">
              <a:off x="4827505" y="3297708"/>
              <a:ext cx="215834" cy="267595"/>
            </a:xfrm>
            <a:prstGeom prst="line">
              <a:avLst/>
            </a:prstGeom>
            <a:noFill/>
            <a:ln w="19050">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FF"/>
                </a:solidFill>
                <a:latin typeface="微软雅黑" panose="020B0503020204020204" pitchFamily="34" charset="-122"/>
                <a:ea typeface="微软雅黑" panose="020B0503020204020204" pitchFamily="34" charset="-122"/>
              </a:endParaRPr>
            </a:p>
          </p:txBody>
        </p:sp>
        <p:sp>
          <p:nvSpPr>
            <p:cNvPr id="23" name="Line 110"/>
            <p:cNvSpPr>
              <a:spLocks noChangeShapeType="1"/>
            </p:cNvSpPr>
            <p:nvPr/>
          </p:nvSpPr>
          <p:spPr bwMode="auto">
            <a:xfrm flipV="1">
              <a:off x="6259231" y="3025868"/>
              <a:ext cx="658679" cy="363914"/>
            </a:xfrm>
            <a:prstGeom prst="line">
              <a:avLst/>
            </a:prstGeom>
            <a:noFill/>
            <a:ln w="19050">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FF"/>
                </a:solidFill>
                <a:latin typeface="微软雅黑" panose="020B0503020204020204" pitchFamily="34" charset="-122"/>
                <a:ea typeface="微软雅黑" panose="020B0503020204020204" pitchFamily="34" charset="-122"/>
              </a:endParaRPr>
            </a:p>
          </p:txBody>
        </p:sp>
        <p:sp>
          <p:nvSpPr>
            <p:cNvPr id="24" name="Line 111"/>
            <p:cNvSpPr>
              <a:spLocks noChangeShapeType="1"/>
            </p:cNvSpPr>
            <p:nvPr/>
          </p:nvSpPr>
          <p:spPr bwMode="auto">
            <a:xfrm flipH="1">
              <a:off x="6104450" y="2192605"/>
              <a:ext cx="813461" cy="516035"/>
            </a:xfrm>
            <a:prstGeom prst="line">
              <a:avLst/>
            </a:prstGeom>
            <a:noFill/>
            <a:ln w="19050">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FF"/>
                </a:solidFill>
                <a:latin typeface="微软雅黑" panose="020B0503020204020204" pitchFamily="34" charset="-122"/>
                <a:ea typeface="微软雅黑" panose="020B0503020204020204" pitchFamily="34" charset="-122"/>
              </a:endParaRPr>
            </a:p>
          </p:txBody>
        </p:sp>
        <p:sp>
          <p:nvSpPr>
            <p:cNvPr id="25" name="Freeform 112"/>
            <p:cNvSpPr/>
            <p:nvPr/>
          </p:nvSpPr>
          <p:spPr bwMode="auto">
            <a:xfrm>
              <a:off x="6343503" y="2473796"/>
              <a:ext cx="24077" cy="493713"/>
            </a:xfrm>
            <a:custGeom>
              <a:avLst/>
              <a:gdLst>
                <a:gd name="T0" fmla="*/ 0 w 13"/>
                <a:gd name="T1" fmla="*/ 0 h 217"/>
                <a:gd name="T2" fmla="*/ 6 w 13"/>
                <a:gd name="T3" fmla="*/ 18 h 217"/>
                <a:gd name="T4" fmla="*/ 6 w 13"/>
                <a:gd name="T5" fmla="*/ 36 h 217"/>
                <a:gd name="T6" fmla="*/ 6 w 13"/>
                <a:gd name="T7" fmla="*/ 54 h 217"/>
                <a:gd name="T8" fmla="*/ 6 w 13"/>
                <a:gd name="T9" fmla="*/ 72 h 217"/>
                <a:gd name="T10" fmla="*/ 6 w 13"/>
                <a:gd name="T11" fmla="*/ 90 h 217"/>
                <a:gd name="T12" fmla="*/ 0 w 13"/>
                <a:gd name="T13" fmla="*/ 108 h 217"/>
                <a:gd name="T14" fmla="*/ 0 w 13"/>
                <a:gd name="T15" fmla="*/ 126 h 217"/>
                <a:gd name="T16" fmla="*/ 0 w 13"/>
                <a:gd name="T17" fmla="*/ 144 h 217"/>
                <a:gd name="T18" fmla="*/ 0 w 13"/>
                <a:gd name="T19" fmla="*/ 162 h 217"/>
                <a:gd name="T20" fmla="*/ 0 w 13"/>
                <a:gd name="T21" fmla="*/ 180 h 217"/>
                <a:gd name="T22" fmla="*/ 6 w 13"/>
                <a:gd name="T23" fmla="*/ 198 h 217"/>
                <a:gd name="T24" fmla="*/ 12 w 13"/>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 h="217">
                  <a:moveTo>
                    <a:pt x="0" y="0"/>
                  </a:moveTo>
                  <a:lnTo>
                    <a:pt x="6" y="18"/>
                  </a:lnTo>
                  <a:lnTo>
                    <a:pt x="6" y="36"/>
                  </a:lnTo>
                  <a:lnTo>
                    <a:pt x="6" y="54"/>
                  </a:lnTo>
                  <a:lnTo>
                    <a:pt x="6" y="72"/>
                  </a:lnTo>
                  <a:lnTo>
                    <a:pt x="6" y="90"/>
                  </a:lnTo>
                  <a:lnTo>
                    <a:pt x="0" y="108"/>
                  </a:lnTo>
                  <a:lnTo>
                    <a:pt x="0" y="126"/>
                  </a:lnTo>
                  <a:lnTo>
                    <a:pt x="0" y="144"/>
                  </a:lnTo>
                  <a:lnTo>
                    <a:pt x="0" y="162"/>
                  </a:lnTo>
                  <a:lnTo>
                    <a:pt x="0" y="180"/>
                  </a:lnTo>
                  <a:lnTo>
                    <a:pt x="6" y="198"/>
                  </a:lnTo>
                  <a:lnTo>
                    <a:pt x="12" y="216"/>
                  </a:lnTo>
                </a:path>
              </a:pathLst>
            </a:custGeom>
            <a:noFill/>
            <a:ln w="127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FF"/>
                </a:solidFill>
                <a:latin typeface="微软雅黑" panose="020B0503020204020204" pitchFamily="34" charset="-122"/>
                <a:ea typeface="微软雅黑" panose="020B0503020204020204" pitchFamily="34" charset="-122"/>
              </a:endParaRPr>
            </a:p>
          </p:txBody>
        </p:sp>
        <p:sp>
          <p:nvSpPr>
            <p:cNvPr id="26" name="Freeform 113"/>
            <p:cNvSpPr/>
            <p:nvPr/>
          </p:nvSpPr>
          <p:spPr bwMode="auto">
            <a:xfrm>
              <a:off x="6310826" y="2951633"/>
              <a:ext cx="89429" cy="919162"/>
            </a:xfrm>
            <a:custGeom>
              <a:avLst/>
              <a:gdLst>
                <a:gd name="T0" fmla="*/ 18 w 49"/>
                <a:gd name="T1" fmla="*/ 0 h 403"/>
                <a:gd name="T2" fmla="*/ 12 w 49"/>
                <a:gd name="T3" fmla="*/ 18 h 403"/>
                <a:gd name="T4" fmla="*/ 12 w 49"/>
                <a:gd name="T5" fmla="*/ 36 h 403"/>
                <a:gd name="T6" fmla="*/ 12 w 49"/>
                <a:gd name="T7" fmla="*/ 54 h 403"/>
                <a:gd name="T8" fmla="*/ 12 w 49"/>
                <a:gd name="T9" fmla="*/ 72 h 403"/>
                <a:gd name="T10" fmla="*/ 24 w 49"/>
                <a:gd name="T11" fmla="*/ 90 h 403"/>
                <a:gd name="T12" fmla="*/ 24 w 49"/>
                <a:gd name="T13" fmla="*/ 108 h 403"/>
                <a:gd name="T14" fmla="*/ 30 w 49"/>
                <a:gd name="T15" fmla="*/ 126 h 403"/>
                <a:gd name="T16" fmla="*/ 36 w 49"/>
                <a:gd name="T17" fmla="*/ 144 h 403"/>
                <a:gd name="T18" fmla="*/ 36 w 49"/>
                <a:gd name="T19" fmla="*/ 162 h 403"/>
                <a:gd name="T20" fmla="*/ 48 w 49"/>
                <a:gd name="T21" fmla="*/ 180 h 403"/>
                <a:gd name="T22" fmla="*/ 48 w 49"/>
                <a:gd name="T23" fmla="*/ 198 h 403"/>
                <a:gd name="T24" fmla="*/ 48 w 49"/>
                <a:gd name="T25" fmla="*/ 216 h 403"/>
                <a:gd name="T26" fmla="*/ 48 w 49"/>
                <a:gd name="T27" fmla="*/ 234 h 403"/>
                <a:gd name="T28" fmla="*/ 48 w 49"/>
                <a:gd name="T29" fmla="*/ 252 h 403"/>
                <a:gd name="T30" fmla="*/ 48 w 49"/>
                <a:gd name="T31" fmla="*/ 270 h 403"/>
                <a:gd name="T32" fmla="*/ 42 w 49"/>
                <a:gd name="T33" fmla="*/ 288 h 403"/>
                <a:gd name="T34" fmla="*/ 36 w 49"/>
                <a:gd name="T35" fmla="*/ 306 h 403"/>
                <a:gd name="T36" fmla="*/ 30 w 49"/>
                <a:gd name="T37" fmla="*/ 324 h 403"/>
                <a:gd name="T38" fmla="*/ 18 w 49"/>
                <a:gd name="T39" fmla="*/ 342 h 403"/>
                <a:gd name="T40" fmla="*/ 12 w 49"/>
                <a:gd name="T41" fmla="*/ 366 h 403"/>
                <a:gd name="T42" fmla="*/ 12 w 49"/>
                <a:gd name="T43" fmla="*/ 384 h 403"/>
                <a:gd name="T44" fmla="*/ 0 w 49"/>
                <a:gd name="T45" fmla="*/ 402 h 403"/>
                <a:gd name="T46" fmla="*/ 0 w 49"/>
                <a:gd name="T47" fmla="*/ 402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9" h="403">
                  <a:moveTo>
                    <a:pt x="18" y="0"/>
                  </a:moveTo>
                  <a:lnTo>
                    <a:pt x="12" y="18"/>
                  </a:lnTo>
                  <a:lnTo>
                    <a:pt x="12" y="36"/>
                  </a:lnTo>
                  <a:lnTo>
                    <a:pt x="12" y="54"/>
                  </a:lnTo>
                  <a:lnTo>
                    <a:pt x="12" y="72"/>
                  </a:lnTo>
                  <a:lnTo>
                    <a:pt x="24" y="90"/>
                  </a:lnTo>
                  <a:lnTo>
                    <a:pt x="24" y="108"/>
                  </a:lnTo>
                  <a:lnTo>
                    <a:pt x="30" y="126"/>
                  </a:lnTo>
                  <a:lnTo>
                    <a:pt x="36" y="144"/>
                  </a:lnTo>
                  <a:lnTo>
                    <a:pt x="36" y="162"/>
                  </a:lnTo>
                  <a:lnTo>
                    <a:pt x="48" y="180"/>
                  </a:lnTo>
                  <a:lnTo>
                    <a:pt x="48" y="198"/>
                  </a:lnTo>
                  <a:lnTo>
                    <a:pt x="48" y="216"/>
                  </a:lnTo>
                  <a:lnTo>
                    <a:pt x="48" y="234"/>
                  </a:lnTo>
                  <a:lnTo>
                    <a:pt x="48" y="252"/>
                  </a:lnTo>
                  <a:lnTo>
                    <a:pt x="48" y="270"/>
                  </a:lnTo>
                  <a:lnTo>
                    <a:pt x="42" y="288"/>
                  </a:lnTo>
                  <a:lnTo>
                    <a:pt x="36" y="306"/>
                  </a:lnTo>
                  <a:lnTo>
                    <a:pt x="30" y="324"/>
                  </a:lnTo>
                  <a:lnTo>
                    <a:pt x="18" y="342"/>
                  </a:lnTo>
                  <a:lnTo>
                    <a:pt x="12" y="366"/>
                  </a:lnTo>
                  <a:lnTo>
                    <a:pt x="12" y="384"/>
                  </a:lnTo>
                  <a:lnTo>
                    <a:pt x="0" y="402"/>
                  </a:lnTo>
                  <a:lnTo>
                    <a:pt x="0" y="402"/>
                  </a:lnTo>
                </a:path>
              </a:pathLst>
            </a:custGeom>
            <a:noFill/>
            <a:ln w="127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FF"/>
                </a:solidFill>
                <a:latin typeface="微软雅黑" panose="020B0503020204020204" pitchFamily="34" charset="-122"/>
                <a:ea typeface="微软雅黑" panose="020B0503020204020204" pitchFamily="34" charset="-122"/>
              </a:endParaRPr>
            </a:p>
          </p:txBody>
        </p:sp>
        <p:sp>
          <p:nvSpPr>
            <p:cNvPr id="27" name="Freeform 114"/>
            <p:cNvSpPr/>
            <p:nvPr/>
          </p:nvSpPr>
          <p:spPr bwMode="auto">
            <a:xfrm>
              <a:off x="6288469" y="3867621"/>
              <a:ext cx="24077" cy="454025"/>
            </a:xfrm>
            <a:custGeom>
              <a:avLst/>
              <a:gdLst>
                <a:gd name="T0" fmla="*/ 12 w 13"/>
                <a:gd name="T1" fmla="*/ 0 h 199"/>
                <a:gd name="T2" fmla="*/ 12 w 13"/>
                <a:gd name="T3" fmla="*/ 18 h 199"/>
                <a:gd name="T4" fmla="*/ 12 w 13"/>
                <a:gd name="T5" fmla="*/ 36 h 199"/>
                <a:gd name="T6" fmla="*/ 12 w 13"/>
                <a:gd name="T7" fmla="*/ 54 h 199"/>
                <a:gd name="T8" fmla="*/ 12 w 13"/>
                <a:gd name="T9" fmla="*/ 72 h 199"/>
                <a:gd name="T10" fmla="*/ 12 w 13"/>
                <a:gd name="T11" fmla="*/ 90 h 199"/>
                <a:gd name="T12" fmla="*/ 12 w 13"/>
                <a:gd name="T13" fmla="*/ 108 h 199"/>
                <a:gd name="T14" fmla="*/ 12 w 13"/>
                <a:gd name="T15" fmla="*/ 126 h 199"/>
                <a:gd name="T16" fmla="*/ 12 w 13"/>
                <a:gd name="T17" fmla="*/ 144 h 199"/>
                <a:gd name="T18" fmla="*/ 12 w 13"/>
                <a:gd name="T19" fmla="*/ 162 h 199"/>
                <a:gd name="T20" fmla="*/ 6 w 13"/>
                <a:gd name="T21" fmla="*/ 180 h 199"/>
                <a:gd name="T22" fmla="*/ 0 w 13"/>
                <a:gd name="T23" fmla="*/ 198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199">
                  <a:moveTo>
                    <a:pt x="12" y="0"/>
                  </a:moveTo>
                  <a:lnTo>
                    <a:pt x="12" y="18"/>
                  </a:lnTo>
                  <a:lnTo>
                    <a:pt x="12" y="36"/>
                  </a:lnTo>
                  <a:lnTo>
                    <a:pt x="12" y="54"/>
                  </a:lnTo>
                  <a:lnTo>
                    <a:pt x="12" y="72"/>
                  </a:lnTo>
                  <a:lnTo>
                    <a:pt x="12" y="90"/>
                  </a:lnTo>
                  <a:lnTo>
                    <a:pt x="12" y="108"/>
                  </a:lnTo>
                  <a:lnTo>
                    <a:pt x="12" y="126"/>
                  </a:lnTo>
                  <a:lnTo>
                    <a:pt x="12" y="144"/>
                  </a:lnTo>
                  <a:lnTo>
                    <a:pt x="12" y="162"/>
                  </a:lnTo>
                  <a:lnTo>
                    <a:pt x="6" y="180"/>
                  </a:lnTo>
                  <a:lnTo>
                    <a:pt x="0" y="198"/>
                  </a:lnTo>
                </a:path>
              </a:pathLst>
            </a:custGeom>
            <a:noFill/>
            <a:ln w="127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FF"/>
                </a:solidFill>
                <a:latin typeface="微软雅黑" panose="020B0503020204020204" pitchFamily="34" charset="-122"/>
                <a:ea typeface="微软雅黑" panose="020B0503020204020204" pitchFamily="34" charset="-122"/>
              </a:endParaRPr>
            </a:p>
          </p:txBody>
        </p:sp>
        <p:sp>
          <p:nvSpPr>
            <p:cNvPr id="28" name="Arc 115"/>
            <p:cNvSpPr/>
            <p:nvPr/>
          </p:nvSpPr>
          <p:spPr bwMode="auto">
            <a:xfrm rot="540000">
              <a:off x="5230797" y="2689696"/>
              <a:ext cx="383514" cy="34607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9050" cap="rnd">
              <a:solidFill>
                <a:srgbClr val="333399"/>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FF"/>
                </a:solidFill>
                <a:latin typeface="微软雅黑" panose="020B0503020204020204" pitchFamily="34" charset="-122"/>
                <a:ea typeface="微软雅黑" panose="020B0503020204020204" pitchFamily="34" charset="-122"/>
              </a:endParaRPr>
            </a:p>
          </p:txBody>
        </p:sp>
        <p:sp>
          <p:nvSpPr>
            <p:cNvPr id="29" name="Text Box 116"/>
            <p:cNvSpPr txBox="1">
              <a:spLocks noChangeArrowheads="1"/>
            </p:cNvSpPr>
            <p:nvPr/>
          </p:nvSpPr>
          <p:spPr bwMode="auto">
            <a:xfrm>
              <a:off x="6766959" y="1873506"/>
              <a:ext cx="3552842" cy="4826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400" b="1" dirty="0">
                  <a:solidFill>
                    <a:srgbClr val="0000FF"/>
                  </a:solidFill>
                  <a:latin typeface="微软雅黑" panose="020B0503020204020204" pitchFamily="34" charset="-122"/>
                  <a:ea typeface="微软雅黑" panose="020B0503020204020204" pitchFamily="34" charset="-122"/>
                </a:rPr>
                <a:t>  </a:t>
              </a:r>
              <a:r>
                <a:rPr kumimoji="1" lang="zh-CN" altLang="en-US" sz="1400" b="1" dirty="0">
                  <a:solidFill>
                    <a:srgbClr val="0000FF"/>
                  </a:solidFill>
                  <a:latin typeface="微软雅黑" panose="020B0503020204020204" pitchFamily="34" charset="-122"/>
                  <a:ea typeface="微软雅黑" panose="020B0503020204020204" pitchFamily="34" charset="-122"/>
                </a:rPr>
                <a:t>包层（低折射率的媒体）</a:t>
              </a:r>
            </a:p>
          </p:txBody>
        </p:sp>
        <p:sp>
          <p:nvSpPr>
            <p:cNvPr id="30" name="Line 117"/>
            <p:cNvSpPr>
              <a:spLocks noChangeShapeType="1"/>
            </p:cNvSpPr>
            <p:nvPr/>
          </p:nvSpPr>
          <p:spPr bwMode="auto">
            <a:xfrm flipH="1">
              <a:off x="6082090" y="3820992"/>
              <a:ext cx="835821" cy="348308"/>
            </a:xfrm>
            <a:prstGeom prst="line">
              <a:avLst/>
            </a:prstGeom>
            <a:noFill/>
            <a:ln w="19050">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FF"/>
                </a:solidFill>
                <a:latin typeface="微软雅黑" panose="020B0503020204020204" pitchFamily="34" charset="-122"/>
                <a:ea typeface="微软雅黑" panose="020B0503020204020204" pitchFamily="34" charset="-122"/>
              </a:endParaRPr>
            </a:p>
          </p:txBody>
        </p:sp>
        <p:sp>
          <p:nvSpPr>
            <p:cNvPr id="31" name="Text Box 118"/>
            <p:cNvSpPr txBox="1">
              <a:spLocks noChangeArrowheads="1"/>
            </p:cNvSpPr>
            <p:nvPr/>
          </p:nvSpPr>
          <p:spPr bwMode="auto">
            <a:xfrm>
              <a:off x="6762632" y="3565304"/>
              <a:ext cx="3552844" cy="4826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en-US" altLang="zh-CN" sz="1400" b="1" dirty="0">
                  <a:solidFill>
                    <a:srgbClr val="0000FF"/>
                  </a:solidFill>
                  <a:latin typeface="微软雅黑" panose="020B0503020204020204" pitchFamily="34" charset="-122"/>
                  <a:ea typeface="微软雅黑" panose="020B0503020204020204" pitchFamily="34" charset="-122"/>
                </a:rPr>
                <a:t>  </a:t>
              </a:r>
              <a:r>
                <a:rPr kumimoji="1" lang="zh-CN" altLang="en-US" sz="1400" b="1" dirty="0">
                  <a:solidFill>
                    <a:srgbClr val="0000FF"/>
                  </a:solidFill>
                  <a:latin typeface="微软雅黑" panose="020B0503020204020204" pitchFamily="34" charset="-122"/>
                  <a:ea typeface="微软雅黑" panose="020B0503020204020204" pitchFamily="34" charset="-122"/>
                </a:rPr>
                <a:t>包层（低折射率的媒体）</a:t>
              </a:r>
            </a:p>
          </p:txBody>
        </p:sp>
        <p:sp>
          <p:nvSpPr>
            <p:cNvPr id="32" name="Text Box 119"/>
            <p:cNvSpPr txBox="1">
              <a:spLocks noChangeArrowheads="1"/>
            </p:cNvSpPr>
            <p:nvPr/>
          </p:nvSpPr>
          <p:spPr bwMode="auto">
            <a:xfrm>
              <a:off x="6762632" y="2748698"/>
              <a:ext cx="3475453" cy="4826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kumimoji="1" lang="en-US" altLang="zh-CN" sz="1400" b="1" dirty="0">
                  <a:solidFill>
                    <a:srgbClr val="0000FF"/>
                  </a:solidFill>
                  <a:latin typeface="微软雅黑" panose="020B0503020204020204" pitchFamily="34" charset="-122"/>
                  <a:ea typeface="微软雅黑" panose="020B0503020204020204" pitchFamily="34" charset="-122"/>
                </a:rPr>
                <a:t>   </a:t>
              </a:r>
              <a:r>
                <a:rPr kumimoji="1" lang="zh-CN" altLang="en-US" sz="1400" b="1" dirty="0">
                  <a:solidFill>
                    <a:srgbClr val="0000FF"/>
                  </a:solidFill>
                  <a:latin typeface="微软雅黑" panose="020B0503020204020204" pitchFamily="34" charset="-122"/>
                  <a:ea typeface="微软雅黑" panose="020B0503020204020204" pitchFamily="34" charset="-122"/>
                </a:rPr>
                <a:t>纤芯（高折射率的媒体）            </a:t>
              </a:r>
            </a:p>
          </p:txBody>
        </p:sp>
        <p:sp>
          <p:nvSpPr>
            <p:cNvPr id="33" name="AutoShape 120"/>
            <p:cNvSpPr>
              <a:spLocks noChangeArrowheads="1"/>
            </p:cNvSpPr>
            <p:nvPr/>
          </p:nvSpPr>
          <p:spPr bwMode="auto">
            <a:xfrm rot="5400000">
              <a:off x="541256" y="2682089"/>
              <a:ext cx="1885950" cy="1415389"/>
            </a:xfrm>
            <a:prstGeom prst="can">
              <a:avLst>
                <a:gd name="adj" fmla="val 29815"/>
              </a:avLst>
            </a:prstGeom>
            <a:gradFill rotWithShape="1">
              <a:gsLst>
                <a:gs pos="0">
                  <a:srgbClr val="66FFFF">
                    <a:gamma/>
                    <a:shade val="46275"/>
                    <a:invGamma/>
                  </a:srgbClr>
                </a:gs>
                <a:gs pos="50000">
                  <a:srgbClr val="66FFFF"/>
                </a:gs>
                <a:gs pos="100000">
                  <a:srgbClr val="66FFFF">
                    <a:gamma/>
                    <a:shade val="46275"/>
                    <a:invGamma/>
                  </a:srgbClr>
                </a:gs>
              </a:gsLst>
              <a:lin ang="0" scaled="1"/>
            </a:gradFill>
            <a:ln w="19050">
              <a:solidFill>
                <a:srgbClr val="333399"/>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FF"/>
                </a:solidFill>
                <a:latin typeface="微软雅黑" panose="020B0503020204020204" pitchFamily="34" charset="-122"/>
                <a:ea typeface="微软雅黑" panose="020B0503020204020204" pitchFamily="34" charset="-122"/>
              </a:endParaRPr>
            </a:p>
          </p:txBody>
        </p:sp>
        <p:sp>
          <p:nvSpPr>
            <p:cNvPr id="34" name="AutoShape 121"/>
            <p:cNvSpPr>
              <a:spLocks noChangeArrowheads="1"/>
            </p:cNvSpPr>
            <p:nvPr/>
          </p:nvSpPr>
          <p:spPr bwMode="auto">
            <a:xfrm rot="5400000">
              <a:off x="1828784" y="3062493"/>
              <a:ext cx="901700" cy="708554"/>
            </a:xfrm>
            <a:prstGeom prst="can">
              <a:avLst>
                <a:gd name="adj" fmla="val 27343"/>
              </a:avLst>
            </a:prstGeom>
            <a:solidFill>
              <a:srgbClr val="FFFFFF"/>
            </a:solidFill>
            <a:ln w="19050">
              <a:solidFill>
                <a:srgbClr val="333399"/>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FF"/>
                </a:solidFill>
                <a:latin typeface="微软雅黑" panose="020B0503020204020204" pitchFamily="34" charset="-122"/>
                <a:ea typeface="微软雅黑" panose="020B0503020204020204" pitchFamily="34" charset="-122"/>
              </a:endParaRPr>
            </a:p>
          </p:txBody>
        </p:sp>
        <p:sp>
          <p:nvSpPr>
            <p:cNvPr id="35" name="Text Box 122"/>
            <p:cNvSpPr txBox="1">
              <a:spLocks noChangeArrowheads="1"/>
            </p:cNvSpPr>
            <p:nvPr/>
          </p:nvSpPr>
          <p:spPr bwMode="auto">
            <a:xfrm>
              <a:off x="-387650" y="2465081"/>
              <a:ext cx="852764" cy="4826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zh-CN" altLang="en-US" sz="1400" b="1" dirty="0">
                  <a:solidFill>
                    <a:srgbClr val="0000FF"/>
                  </a:solidFill>
                  <a:latin typeface="微软雅黑" panose="020B0503020204020204" pitchFamily="34" charset="-122"/>
                  <a:ea typeface="微软雅黑" panose="020B0503020204020204" pitchFamily="34" charset="-122"/>
                </a:rPr>
                <a:t>包层</a:t>
              </a:r>
            </a:p>
          </p:txBody>
        </p:sp>
        <p:sp>
          <p:nvSpPr>
            <p:cNvPr id="36" name="Line 123"/>
            <p:cNvSpPr>
              <a:spLocks noChangeShapeType="1"/>
            </p:cNvSpPr>
            <p:nvPr/>
          </p:nvSpPr>
          <p:spPr bwMode="auto">
            <a:xfrm>
              <a:off x="362941" y="2720651"/>
              <a:ext cx="1209859" cy="11907"/>
            </a:xfrm>
            <a:prstGeom prst="line">
              <a:avLst/>
            </a:prstGeom>
            <a:noFill/>
            <a:ln w="19050">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FF"/>
                </a:solidFill>
                <a:latin typeface="微软雅黑" panose="020B0503020204020204" pitchFamily="34" charset="-122"/>
                <a:ea typeface="微软雅黑" panose="020B0503020204020204" pitchFamily="34" charset="-122"/>
              </a:endParaRPr>
            </a:p>
          </p:txBody>
        </p:sp>
        <p:sp>
          <p:nvSpPr>
            <p:cNvPr id="37" name="Text Box 124"/>
            <p:cNvSpPr txBox="1">
              <a:spLocks noChangeArrowheads="1"/>
            </p:cNvSpPr>
            <p:nvPr/>
          </p:nvSpPr>
          <p:spPr bwMode="auto">
            <a:xfrm>
              <a:off x="2048516" y="1857846"/>
              <a:ext cx="1002640" cy="4826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r>
                <a:rPr kumimoji="1" lang="zh-CN" altLang="en-US" sz="1400" b="1" dirty="0">
                  <a:solidFill>
                    <a:srgbClr val="0000FF"/>
                  </a:solidFill>
                  <a:latin typeface="微软雅黑" panose="020B0503020204020204" pitchFamily="34" charset="-122"/>
                  <a:ea typeface="微软雅黑" panose="020B0503020204020204" pitchFamily="34" charset="-122"/>
                </a:rPr>
                <a:t>纤芯</a:t>
              </a:r>
            </a:p>
          </p:txBody>
        </p:sp>
        <p:sp>
          <p:nvSpPr>
            <p:cNvPr id="38" name="Line 125"/>
            <p:cNvSpPr>
              <a:spLocks noChangeShapeType="1"/>
            </p:cNvSpPr>
            <p:nvPr/>
          </p:nvSpPr>
          <p:spPr bwMode="auto">
            <a:xfrm flipH="1">
              <a:off x="2186765" y="2295996"/>
              <a:ext cx="270008" cy="874713"/>
            </a:xfrm>
            <a:prstGeom prst="line">
              <a:avLst/>
            </a:prstGeom>
            <a:noFill/>
            <a:ln w="19050">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FF"/>
                </a:solidFill>
                <a:latin typeface="微软雅黑" panose="020B0503020204020204" pitchFamily="34" charset="-122"/>
                <a:ea typeface="微软雅黑" panose="020B0503020204020204" pitchFamily="34" charset="-122"/>
              </a:endParaRPr>
            </a:p>
          </p:txBody>
        </p:sp>
        <p:sp>
          <p:nvSpPr>
            <p:cNvPr id="39" name="Line 96"/>
            <p:cNvSpPr>
              <a:spLocks noChangeShapeType="1"/>
            </p:cNvSpPr>
            <p:nvPr/>
          </p:nvSpPr>
          <p:spPr bwMode="auto">
            <a:xfrm flipV="1">
              <a:off x="3815409" y="2596034"/>
              <a:ext cx="428228" cy="365125"/>
            </a:xfrm>
            <a:prstGeom prst="line">
              <a:avLst/>
            </a:prstGeom>
            <a:noFill/>
            <a:ln w="38100">
              <a:solidFill>
                <a:srgbClr val="0000FF"/>
              </a:solidFill>
              <a:rou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FF"/>
                </a:solidFill>
                <a:latin typeface="微软雅黑" panose="020B0503020204020204" pitchFamily="34" charset="-122"/>
                <a:ea typeface="微软雅黑" panose="020B0503020204020204" pitchFamily="34" charset="-122"/>
              </a:endParaRPr>
            </a:p>
          </p:txBody>
        </p:sp>
      </p:grpSp>
      <p:sp>
        <p:nvSpPr>
          <p:cNvPr id="48" name="对角圆角矩形 47"/>
          <p:cNvSpPr/>
          <p:nvPr/>
        </p:nvSpPr>
        <p:spPr>
          <a:xfrm>
            <a:off x="556963" y="3152502"/>
            <a:ext cx="8048776" cy="1245324"/>
          </a:xfrm>
          <a:prstGeom prst="round2DiagRect">
            <a:avLst/>
          </a:prstGeom>
          <a:solidFill>
            <a:srgbClr val="0098F6"/>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矩形 48"/>
          <p:cNvSpPr/>
          <p:nvPr/>
        </p:nvSpPr>
        <p:spPr>
          <a:xfrm>
            <a:off x="731519" y="3241826"/>
            <a:ext cx="7799831" cy="1015663"/>
          </a:xfrm>
          <a:prstGeom prst="rect">
            <a:avLst/>
          </a:prstGeom>
        </p:spPr>
        <p:txBody>
          <a:bodyPr wrap="square">
            <a:spAutoFit/>
          </a:bodyPr>
          <a:lstStyle/>
          <a:p>
            <a:pPr>
              <a:lnSpc>
                <a:spcPts val="2400"/>
              </a:lnSpc>
            </a:pPr>
            <a:r>
              <a:rPr lang="zh-CN" altLang="en-US" b="1" dirty="0">
                <a:solidFill>
                  <a:schemeClr val="bg1"/>
                </a:solidFill>
                <a:latin typeface="微软雅黑" panose="020B0503020204020204" pitchFamily="34" charset="-122"/>
                <a:ea typeface="微软雅黑" panose="020B0503020204020204" pitchFamily="34" charset="-122"/>
              </a:rPr>
              <a:t>光纤通常由非常透明的石英玻璃拉成细丝，主要由</a:t>
            </a:r>
            <a:r>
              <a:rPr lang="zh-CN" altLang="en-US" b="1" dirty="0">
                <a:solidFill>
                  <a:srgbClr val="FFFF00"/>
                </a:solidFill>
                <a:latin typeface="微软雅黑" panose="020B0503020204020204" pitchFamily="34" charset="-122"/>
                <a:ea typeface="微软雅黑" panose="020B0503020204020204" pitchFamily="34" charset="-122"/>
              </a:rPr>
              <a:t>纤芯</a:t>
            </a:r>
            <a:r>
              <a:rPr lang="zh-CN" altLang="en-US" b="1" dirty="0">
                <a:solidFill>
                  <a:schemeClr val="bg1"/>
                </a:solidFill>
                <a:latin typeface="微软雅黑" panose="020B0503020204020204" pitchFamily="34" charset="-122"/>
                <a:ea typeface="微软雅黑" panose="020B0503020204020204" pitchFamily="34" charset="-122"/>
              </a:rPr>
              <a:t>和</a:t>
            </a:r>
            <a:r>
              <a:rPr lang="zh-CN" altLang="en-US" b="1" dirty="0">
                <a:solidFill>
                  <a:srgbClr val="FFFF00"/>
                </a:solidFill>
                <a:latin typeface="微软雅黑" panose="020B0503020204020204" pitchFamily="34" charset="-122"/>
                <a:ea typeface="微软雅黑" panose="020B0503020204020204" pitchFamily="34" charset="-122"/>
              </a:rPr>
              <a:t>包层</a:t>
            </a:r>
            <a:r>
              <a:rPr lang="zh-CN" altLang="en-US" b="1" dirty="0">
                <a:solidFill>
                  <a:schemeClr val="bg1"/>
                </a:solidFill>
                <a:latin typeface="微软雅黑" panose="020B0503020204020204" pitchFamily="34" charset="-122"/>
                <a:ea typeface="微软雅黑" panose="020B0503020204020204" pitchFamily="34" charset="-122"/>
              </a:rPr>
              <a:t>构成双层通信圆柱体。当光线从高折射率的媒体射向低折射率的媒体时，其折射角将大于入射角。如果入射角足够大，就会出现</a:t>
            </a:r>
            <a:r>
              <a:rPr lang="zh-CN" altLang="en-US" b="1" dirty="0">
                <a:solidFill>
                  <a:srgbClr val="FFFF00"/>
                </a:solidFill>
                <a:latin typeface="微软雅黑" panose="020B0503020204020204" pitchFamily="34" charset="-122"/>
                <a:ea typeface="微软雅黑" panose="020B0503020204020204" pitchFamily="34" charset="-122"/>
              </a:rPr>
              <a:t>全反射，</a:t>
            </a:r>
            <a:r>
              <a:rPr lang="zh-CN" altLang="en-US" b="1" dirty="0">
                <a:solidFill>
                  <a:schemeClr val="bg1"/>
                </a:solidFill>
                <a:latin typeface="微软雅黑" panose="020B0503020204020204" pitchFamily="34" charset="-122"/>
                <a:ea typeface="微软雅黑" panose="020B0503020204020204" pitchFamily="34" charset="-122"/>
              </a:rPr>
              <a:t>光也就沿着光纤传输下去。</a:t>
            </a:r>
          </a:p>
        </p:txBody>
      </p:sp>
      <p:sp>
        <p:nvSpPr>
          <p:cNvPr id="50" name="矩形 49"/>
          <p:cNvSpPr/>
          <p:nvPr/>
        </p:nvSpPr>
        <p:spPr>
          <a:xfrm>
            <a:off x="659940" y="1193478"/>
            <a:ext cx="2292647" cy="369332"/>
          </a:xfrm>
          <a:prstGeom prst="rect">
            <a:avLst/>
          </a:prstGeom>
        </p:spPr>
        <p:txBody>
          <a:bodyPr wrap="square">
            <a:spAutoFit/>
          </a:bodyPr>
          <a:lstStyle/>
          <a:p>
            <a:pPr algn="ctr"/>
            <a:r>
              <a:rPr lang="zh-CN" altLang="zh-CN" b="1" dirty="0">
                <a:latin typeface="微软雅黑" panose="020B0503020204020204" pitchFamily="34" charset="-122"/>
                <a:ea typeface="微软雅黑" panose="020B0503020204020204" pitchFamily="34" charset="-122"/>
              </a:rPr>
              <a:t>光线在光纤中的折射</a:t>
            </a:r>
            <a:endParaRPr lang="zh-CN" altLang="en-US" b="1" dirty="0">
              <a:latin typeface="微软雅黑" panose="020B0503020204020204" pitchFamily="34" charset="-122"/>
              <a:ea typeface="微软雅黑" panose="020B0503020204020204" pitchFamily="34" charset="-122"/>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1"/>
          </p:nvPr>
        </p:nvSpPr>
        <p:spPr/>
        <p:txBody>
          <a:bodyPr/>
          <a:lstStyle/>
          <a:p>
            <a:r>
              <a:rPr lang="zh-CN" altLang="en-US" dirty="0"/>
              <a:t>光波在纤芯中的传播</a:t>
            </a:r>
          </a:p>
        </p:txBody>
      </p:sp>
      <p:sp>
        <p:nvSpPr>
          <p:cNvPr id="51" name="圆角矩形 50"/>
          <p:cNvSpPr/>
          <p:nvPr/>
        </p:nvSpPr>
        <p:spPr>
          <a:xfrm>
            <a:off x="556963" y="1098584"/>
            <a:ext cx="8048776" cy="1984247"/>
          </a:xfrm>
          <a:prstGeom prst="roundRect">
            <a:avLst/>
          </a:prstGeom>
          <a:solidFill>
            <a:schemeClr val="bg1"/>
          </a:solidFill>
          <a:ln>
            <a:solidFill>
              <a:srgbClr val="00B0F0"/>
            </a:solid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p:cNvSpPr/>
          <p:nvPr/>
        </p:nvSpPr>
        <p:spPr>
          <a:xfrm>
            <a:off x="6082332" y="1324111"/>
            <a:ext cx="2292647" cy="369332"/>
          </a:xfrm>
          <a:prstGeom prst="rect">
            <a:avLst/>
          </a:prstGeom>
        </p:spPr>
        <p:txBody>
          <a:bodyPr wrap="square">
            <a:spAutoFit/>
          </a:bodyPr>
          <a:lstStyle/>
          <a:p>
            <a:pPr algn="ctr"/>
            <a:r>
              <a:rPr lang="zh-CN" altLang="en-US" b="1" dirty="0">
                <a:latin typeface="微软雅黑" panose="020B0503020204020204" pitchFamily="34" charset="-122"/>
                <a:ea typeface="微软雅黑" panose="020B0503020204020204" pitchFamily="34" charset="-122"/>
              </a:rPr>
              <a:t>光波在纤芯中的传播</a:t>
            </a:r>
          </a:p>
        </p:txBody>
      </p:sp>
      <p:grpSp>
        <p:nvGrpSpPr>
          <p:cNvPr id="55" name="组合 54"/>
          <p:cNvGrpSpPr/>
          <p:nvPr/>
        </p:nvGrpSpPr>
        <p:grpSpPr>
          <a:xfrm>
            <a:off x="1081518" y="1301854"/>
            <a:ext cx="7086690" cy="1522349"/>
            <a:chOff x="1299015" y="2482915"/>
            <a:chExt cx="7086690" cy="1522349"/>
          </a:xfrm>
        </p:grpSpPr>
        <p:sp>
          <p:nvSpPr>
            <p:cNvPr id="56" name="Rectangle 3"/>
            <p:cNvSpPr>
              <a:spLocks noChangeArrowheads="1"/>
            </p:cNvSpPr>
            <p:nvPr/>
          </p:nvSpPr>
          <p:spPr bwMode="auto">
            <a:xfrm>
              <a:off x="2884091" y="3170239"/>
              <a:ext cx="5298678" cy="244475"/>
            </a:xfrm>
            <a:prstGeom prst="rect">
              <a:avLst/>
            </a:prstGeom>
            <a:solidFill>
              <a:srgbClr val="00FFCC"/>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57" name="Rectangle 4"/>
            <p:cNvSpPr>
              <a:spLocks noChangeArrowheads="1"/>
            </p:cNvSpPr>
            <p:nvPr/>
          </p:nvSpPr>
          <p:spPr bwMode="auto">
            <a:xfrm>
              <a:off x="2884091" y="3414713"/>
              <a:ext cx="5298678" cy="344487"/>
            </a:xfrm>
            <a:prstGeom prst="rect">
              <a:avLst/>
            </a:prstGeom>
            <a:solidFill>
              <a:srgbClr val="FFFFFF"/>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58" name="Rectangle 5"/>
            <p:cNvSpPr>
              <a:spLocks noChangeArrowheads="1"/>
            </p:cNvSpPr>
            <p:nvPr/>
          </p:nvSpPr>
          <p:spPr bwMode="auto">
            <a:xfrm>
              <a:off x="2884091" y="3759201"/>
              <a:ext cx="5298678" cy="246063"/>
            </a:xfrm>
            <a:prstGeom prst="rect">
              <a:avLst/>
            </a:prstGeom>
            <a:solidFill>
              <a:srgbClr val="00FFCC"/>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59" name="AutoShape 6"/>
            <p:cNvSpPr>
              <a:spLocks noChangeArrowheads="1"/>
            </p:cNvSpPr>
            <p:nvPr/>
          </p:nvSpPr>
          <p:spPr bwMode="auto">
            <a:xfrm rot="5400000">
              <a:off x="1524133" y="3116528"/>
              <a:ext cx="835025" cy="942446"/>
            </a:xfrm>
            <a:prstGeom prst="can">
              <a:avLst>
                <a:gd name="adj" fmla="val 26046"/>
              </a:avLst>
            </a:prstGeom>
            <a:gradFill rotWithShape="1">
              <a:gsLst>
                <a:gs pos="0">
                  <a:schemeClr val="accent5">
                    <a:lumMod val="50000"/>
                  </a:schemeClr>
                </a:gs>
                <a:gs pos="50000">
                  <a:srgbClr val="00FFCC"/>
                </a:gs>
                <a:gs pos="100000">
                  <a:schemeClr val="accent5">
                    <a:lumMod val="50000"/>
                  </a:schemeClr>
                </a:gs>
              </a:gsLst>
              <a:lin ang="0" scaled="1"/>
            </a:gra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60" name="AutoShape 7"/>
            <p:cNvSpPr>
              <a:spLocks noChangeArrowheads="1"/>
            </p:cNvSpPr>
            <p:nvPr/>
          </p:nvSpPr>
          <p:spPr bwMode="auto">
            <a:xfrm rot="5400000">
              <a:off x="2299098" y="3351345"/>
              <a:ext cx="344487" cy="471223"/>
            </a:xfrm>
            <a:prstGeom prst="can">
              <a:avLst>
                <a:gd name="adj" fmla="val 20711"/>
              </a:avLst>
            </a:prstGeom>
            <a:solidFill>
              <a:schemeClr val="bg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grpSp>
          <p:nvGrpSpPr>
            <p:cNvPr id="61" name="Group 8"/>
            <p:cNvGrpSpPr/>
            <p:nvPr/>
          </p:nvGrpSpPr>
          <p:grpSpPr bwMode="auto">
            <a:xfrm>
              <a:off x="2884091" y="3170239"/>
              <a:ext cx="5298678" cy="835025"/>
              <a:chOff x="912" y="912"/>
              <a:chExt cx="4608" cy="816"/>
            </a:xfrm>
          </p:grpSpPr>
          <p:sp>
            <p:nvSpPr>
              <p:cNvPr id="68" name="Line 9"/>
              <p:cNvSpPr>
                <a:spLocks noChangeShapeType="1"/>
              </p:cNvSpPr>
              <p:nvPr/>
            </p:nvSpPr>
            <p:spPr bwMode="auto">
              <a:xfrm>
                <a:off x="912" y="912"/>
                <a:ext cx="4608"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b="1">
                  <a:solidFill>
                    <a:srgbClr val="000099"/>
                  </a:solidFill>
                </a:endParaRPr>
              </a:p>
            </p:txBody>
          </p:sp>
          <p:sp>
            <p:nvSpPr>
              <p:cNvPr id="69" name="Line 10"/>
              <p:cNvSpPr>
                <a:spLocks noChangeShapeType="1"/>
              </p:cNvSpPr>
              <p:nvPr/>
            </p:nvSpPr>
            <p:spPr bwMode="auto">
              <a:xfrm>
                <a:off x="912" y="1152"/>
                <a:ext cx="4608"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b="1">
                  <a:solidFill>
                    <a:srgbClr val="000099"/>
                  </a:solidFill>
                </a:endParaRPr>
              </a:p>
            </p:txBody>
          </p:sp>
          <p:sp>
            <p:nvSpPr>
              <p:cNvPr id="70" name="Line 11"/>
              <p:cNvSpPr>
                <a:spLocks noChangeShapeType="1"/>
              </p:cNvSpPr>
              <p:nvPr/>
            </p:nvSpPr>
            <p:spPr bwMode="auto">
              <a:xfrm>
                <a:off x="912" y="1488"/>
                <a:ext cx="4608"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b="1">
                  <a:solidFill>
                    <a:srgbClr val="000099"/>
                  </a:solidFill>
                </a:endParaRPr>
              </a:p>
            </p:txBody>
          </p:sp>
          <p:sp>
            <p:nvSpPr>
              <p:cNvPr id="71" name="Line 12"/>
              <p:cNvSpPr>
                <a:spLocks noChangeShapeType="1"/>
              </p:cNvSpPr>
              <p:nvPr/>
            </p:nvSpPr>
            <p:spPr bwMode="auto">
              <a:xfrm>
                <a:off x="912" y="1728"/>
                <a:ext cx="4608" cy="0"/>
              </a:xfrm>
              <a:prstGeom prst="line">
                <a:avLst/>
              </a:prstGeom>
              <a:noFill/>
              <a:ln w="12700">
                <a:solidFill>
                  <a:srgbClr val="0070C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b="1">
                  <a:solidFill>
                    <a:srgbClr val="000099"/>
                  </a:solidFill>
                </a:endParaRPr>
              </a:p>
            </p:txBody>
          </p:sp>
        </p:grpSp>
        <p:sp>
          <p:nvSpPr>
            <p:cNvPr id="62" name="Line 13"/>
            <p:cNvSpPr>
              <a:spLocks noChangeShapeType="1"/>
            </p:cNvSpPr>
            <p:nvPr/>
          </p:nvSpPr>
          <p:spPr bwMode="auto">
            <a:xfrm>
              <a:off x="2777465" y="3584576"/>
              <a:ext cx="5608240" cy="3175"/>
            </a:xfrm>
            <a:prstGeom prst="line">
              <a:avLst/>
            </a:prstGeom>
            <a:noFill/>
            <a:ln w="19050">
              <a:solidFill>
                <a:srgbClr val="333399"/>
              </a:solidFill>
              <a:prstDash val="lgDash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b="1">
                <a:solidFill>
                  <a:srgbClr val="000099"/>
                </a:solidFill>
              </a:endParaRPr>
            </a:p>
          </p:txBody>
        </p:sp>
        <p:sp>
          <p:nvSpPr>
            <p:cNvPr id="63" name="Text Box 14"/>
            <p:cNvSpPr txBox="1">
              <a:spLocks noChangeArrowheads="1"/>
            </p:cNvSpPr>
            <p:nvPr/>
          </p:nvSpPr>
          <p:spPr bwMode="auto">
            <a:xfrm>
              <a:off x="2217733" y="2482915"/>
              <a:ext cx="902811"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400" b="1" dirty="0">
                  <a:solidFill>
                    <a:srgbClr val="0000FF"/>
                  </a:solidFill>
                  <a:latin typeface="微软雅黑" panose="020B0503020204020204" pitchFamily="34" charset="-122"/>
                  <a:ea typeface="微软雅黑" panose="020B0503020204020204" pitchFamily="34" charset="-122"/>
                </a:rPr>
                <a:t>高折射率</a:t>
              </a:r>
            </a:p>
            <a:p>
              <a:pPr algn="ctr"/>
              <a:r>
                <a:rPr kumimoji="1" lang="en-US" altLang="zh-CN" sz="1400" b="1" dirty="0">
                  <a:solidFill>
                    <a:srgbClr val="0000FF"/>
                  </a:solidFill>
                  <a:latin typeface="微软雅黑" panose="020B0503020204020204" pitchFamily="34" charset="-122"/>
                  <a:ea typeface="微软雅黑" panose="020B0503020204020204" pitchFamily="34" charset="-122"/>
                </a:rPr>
                <a:t>(</a:t>
              </a:r>
              <a:r>
                <a:rPr kumimoji="1" lang="zh-CN" altLang="en-US" sz="1400" b="1" dirty="0">
                  <a:solidFill>
                    <a:srgbClr val="0000FF"/>
                  </a:solidFill>
                  <a:latin typeface="微软雅黑" panose="020B0503020204020204" pitchFamily="34" charset="-122"/>
                  <a:ea typeface="微软雅黑" panose="020B0503020204020204" pitchFamily="34" charset="-122"/>
                </a:rPr>
                <a:t>纤芯</a:t>
              </a:r>
              <a:r>
                <a:rPr kumimoji="1" lang="en-US" altLang="zh-CN" sz="1400" b="1" dirty="0">
                  <a:solidFill>
                    <a:srgbClr val="0000FF"/>
                  </a:solidFill>
                  <a:latin typeface="微软雅黑" panose="020B0503020204020204" pitchFamily="34" charset="-122"/>
                  <a:ea typeface="微软雅黑" panose="020B0503020204020204" pitchFamily="34" charset="-122"/>
                </a:rPr>
                <a:t>)</a:t>
              </a:r>
            </a:p>
          </p:txBody>
        </p:sp>
        <p:sp>
          <p:nvSpPr>
            <p:cNvPr id="64" name="Text Box 15"/>
            <p:cNvSpPr txBox="1">
              <a:spLocks noChangeArrowheads="1"/>
            </p:cNvSpPr>
            <p:nvPr/>
          </p:nvSpPr>
          <p:spPr bwMode="auto">
            <a:xfrm>
              <a:off x="1299015" y="2482915"/>
              <a:ext cx="902811"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400" b="1" dirty="0">
                  <a:solidFill>
                    <a:srgbClr val="0000FF"/>
                  </a:solidFill>
                  <a:latin typeface="微软雅黑" panose="020B0503020204020204" pitchFamily="34" charset="-122"/>
                  <a:ea typeface="微软雅黑" panose="020B0503020204020204" pitchFamily="34" charset="-122"/>
                </a:rPr>
                <a:t>低折射率</a:t>
              </a:r>
            </a:p>
            <a:p>
              <a:pPr algn="ctr"/>
              <a:r>
                <a:rPr kumimoji="1" lang="en-US" altLang="zh-CN" sz="1400" b="1" dirty="0">
                  <a:solidFill>
                    <a:srgbClr val="0000FF"/>
                  </a:solidFill>
                  <a:latin typeface="微软雅黑" panose="020B0503020204020204" pitchFamily="34" charset="-122"/>
                  <a:ea typeface="微软雅黑" panose="020B0503020204020204" pitchFamily="34" charset="-122"/>
                </a:rPr>
                <a:t>(</a:t>
              </a:r>
              <a:r>
                <a:rPr kumimoji="1" lang="zh-CN" altLang="en-US" sz="1400" b="1" dirty="0">
                  <a:solidFill>
                    <a:srgbClr val="0000FF"/>
                  </a:solidFill>
                  <a:latin typeface="微软雅黑" panose="020B0503020204020204" pitchFamily="34" charset="-122"/>
                  <a:ea typeface="微软雅黑" panose="020B0503020204020204" pitchFamily="34" charset="-122"/>
                </a:rPr>
                <a:t>包层</a:t>
              </a:r>
              <a:r>
                <a:rPr kumimoji="1" lang="en-US" altLang="zh-CN" sz="1400" b="1" dirty="0">
                  <a:solidFill>
                    <a:srgbClr val="0000FF"/>
                  </a:solidFill>
                  <a:latin typeface="微软雅黑" panose="020B0503020204020204" pitchFamily="34" charset="-122"/>
                  <a:ea typeface="微软雅黑" panose="020B0503020204020204" pitchFamily="34" charset="-122"/>
                </a:rPr>
                <a:t>)</a:t>
              </a:r>
            </a:p>
          </p:txBody>
        </p:sp>
        <p:sp>
          <p:nvSpPr>
            <p:cNvPr id="65" name="Line 16"/>
            <p:cNvSpPr>
              <a:spLocks noChangeShapeType="1"/>
            </p:cNvSpPr>
            <p:nvPr/>
          </p:nvSpPr>
          <p:spPr bwMode="auto">
            <a:xfrm flipH="1">
              <a:off x="2529814" y="3006135"/>
              <a:ext cx="139324" cy="408578"/>
            </a:xfrm>
            <a:prstGeom prst="line">
              <a:avLst/>
            </a:prstGeom>
            <a:noFill/>
            <a:ln w="19050">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b="1">
                <a:solidFill>
                  <a:srgbClr val="000099"/>
                </a:solidFill>
              </a:endParaRPr>
            </a:p>
          </p:txBody>
        </p:sp>
        <p:sp>
          <p:nvSpPr>
            <p:cNvPr id="66" name="Line 17"/>
            <p:cNvSpPr>
              <a:spLocks noChangeShapeType="1"/>
            </p:cNvSpPr>
            <p:nvPr/>
          </p:nvSpPr>
          <p:spPr bwMode="auto">
            <a:xfrm>
              <a:off x="1730971" y="3006134"/>
              <a:ext cx="0" cy="164103"/>
            </a:xfrm>
            <a:prstGeom prst="line">
              <a:avLst/>
            </a:prstGeom>
            <a:noFill/>
            <a:ln w="19050">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b="1">
                <a:solidFill>
                  <a:srgbClr val="000099"/>
                </a:solidFill>
              </a:endParaRPr>
            </a:p>
          </p:txBody>
        </p:sp>
      </p:grpSp>
      <p:sp>
        <p:nvSpPr>
          <p:cNvPr id="72" name="Freeform 19"/>
          <p:cNvSpPr/>
          <p:nvPr/>
        </p:nvSpPr>
        <p:spPr bwMode="auto">
          <a:xfrm>
            <a:off x="2695830" y="2234774"/>
            <a:ext cx="5276321" cy="343365"/>
          </a:xfrm>
          <a:custGeom>
            <a:avLst/>
            <a:gdLst>
              <a:gd name="T0" fmla="*/ 0 w 4302"/>
              <a:gd name="T1" fmla="*/ 108 h 336"/>
              <a:gd name="T2" fmla="*/ 384 w 4302"/>
              <a:gd name="T3" fmla="*/ 0 h 336"/>
              <a:gd name="T4" fmla="*/ 1560 w 4302"/>
              <a:gd name="T5" fmla="*/ 336 h 336"/>
              <a:gd name="T6" fmla="*/ 2742 w 4302"/>
              <a:gd name="T7" fmla="*/ 0 h 336"/>
              <a:gd name="T8" fmla="*/ 3918 w 4302"/>
              <a:gd name="T9" fmla="*/ 330 h 336"/>
              <a:gd name="T10" fmla="*/ 4302 w 4302"/>
              <a:gd name="T11" fmla="*/ 204 h 336"/>
            </a:gdLst>
            <a:ahLst/>
            <a:cxnLst>
              <a:cxn ang="0">
                <a:pos x="T0" y="T1"/>
              </a:cxn>
              <a:cxn ang="0">
                <a:pos x="T2" y="T3"/>
              </a:cxn>
              <a:cxn ang="0">
                <a:pos x="T4" y="T5"/>
              </a:cxn>
              <a:cxn ang="0">
                <a:pos x="T6" y="T7"/>
              </a:cxn>
              <a:cxn ang="0">
                <a:pos x="T8" y="T9"/>
              </a:cxn>
              <a:cxn ang="0">
                <a:pos x="T10" y="T11"/>
              </a:cxn>
            </a:cxnLst>
            <a:rect l="0" t="0" r="r" b="b"/>
            <a:pathLst>
              <a:path w="4302" h="336">
                <a:moveTo>
                  <a:pt x="0" y="108"/>
                </a:moveTo>
                <a:lnTo>
                  <a:pt x="384" y="0"/>
                </a:lnTo>
                <a:lnTo>
                  <a:pt x="1560" y="336"/>
                </a:lnTo>
                <a:lnTo>
                  <a:pt x="2742" y="0"/>
                </a:lnTo>
                <a:lnTo>
                  <a:pt x="3918" y="330"/>
                </a:lnTo>
                <a:lnTo>
                  <a:pt x="4302" y="204"/>
                </a:lnTo>
              </a:path>
            </a:pathLst>
          </a:custGeom>
          <a:noFill/>
          <a:ln w="57150" cmpd="sng">
            <a:solidFill>
              <a:srgbClr val="0000FF"/>
            </a:solidFill>
            <a:round/>
            <a:headEnd type="none" w="med" len="med"/>
            <a:tailEnd type="triangle" w="sm"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endParaRPr>
          </a:p>
        </p:txBody>
      </p:sp>
      <p:sp>
        <p:nvSpPr>
          <p:cNvPr id="73" name="Text Box 18"/>
          <p:cNvSpPr txBox="1">
            <a:spLocks noChangeArrowheads="1"/>
          </p:cNvSpPr>
          <p:nvPr/>
        </p:nvSpPr>
        <p:spPr bwMode="auto">
          <a:xfrm>
            <a:off x="2018233" y="3153078"/>
            <a:ext cx="487895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kumimoji="1" lang="zh-CN" altLang="en-US" b="1" dirty="0">
                <a:latin typeface="微软雅黑" panose="020B0503020204020204" pitchFamily="34" charset="-122"/>
                <a:ea typeface="微软雅黑" panose="020B0503020204020204" pitchFamily="34" charset="-122"/>
              </a:rPr>
              <a:t>光线在纤芯中传输的方式是不断地</a:t>
            </a:r>
            <a:r>
              <a:rPr kumimoji="1" lang="zh-CN" altLang="en-US" b="1" dirty="0">
                <a:solidFill>
                  <a:srgbClr val="C00000"/>
                </a:solidFill>
                <a:latin typeface="微软雅黑" panose="020B0503020204020204" pitchFamily="34" charset="-122"/>
                <a:ea typeface="微软雅黑" panose="020B0503020204020204" pitchFamily="34" charset="-122"/>
              </a:rPr>
              <a:t>全反射</a:t>
            </a:r>
          </a:p>
        </p:txBody>
      </p:sp>
      <p:sp>
        <p:nvSpPr>
          <p:cNvPr id="2" name="文本框 1"/>
          <p:cNvSpPr txBox="1"/>
          <p:nvPr/>
        </p:nvSpPr>
        <p:spPr>
          <a:xfrm>
            <a:off x="664845" y="3659505"/>
            <a:ext cx="7407910" cy="645160"/>
          </a:xfrm>
          <a:prstGeom prst="rect">
            <a:avLst/>
          </a:prstGeom>
          <a:noFill/>
        </p:spPr>
        <p:txBody>
          <a:bodyPr wrap="square" rtlCol="0" anchor="t">
            <a:spAutoFit/>
          </a:bodyPr>
          <a:lstStyle/>
          <a:p>
            <a:r>
              <a:rPr lang="zh-CN" altLang="en-US" dirty="0"/>
              <a:t>https://tv.cctv.com/2022/08/31/VIDE6H2hNeSjVhvgpitEgnDL220831.shtml?spm=C45404.PhRThW8bw020.EToagw7mjlwm.2</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1000"/>
                                  </p:stCondLst>
                                  <p:childTnLst>
                                    <p:set>
                                      <p:cBhvr>
                                        <p:cTn id="6" dur="1" fill="hold">
                                          <p:stCondLst>
                                            <p:cond delay="0"/>
                                          </p:stCondLst>
                                        </p:cTn>
                                        <p:tgtEl>
                                          <p:spTgt spid="72"/>
                                        </p:tgtEl>
                                        <p:attrNameLst>
                                          <p:attrName>style.visibility</p:attrName>
                                        </p:attrNameLst>
                                      </p:cBhvr>
                                      <p:to>
                                        <p:strVal val="visible"/>
                                      </p:to>
                                    </p:set>
                                    <p:animEffect transition="in" filter="wipe(left)">
                                      <p:cBhvr>
                                        <p:cTn id="7" dur="2000"/>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0"/>
          </p:nvPr>
        </p:nvSpPr>
        <p:spPr/>
        <p:txBody>
          <a:bodyPr/>
          <a:lstStyle/>
          <a:p>
            <a:r>
              <a:rPr lang="zh-CN" altLang="en-US" dirty="0">
                <a:solidFill>
                  <a:srgbClr val="C00000"/>
                </a:solidFill>
              </a:rPr>
              <a:t>多模光纤 </a:t>
            </a:r>
          </a:p>
          <a:p>
            <a:pPr lvl="1"/>
            <a:r>
              <a:rPr lang="zh-CN" altLang="en-US" dirty="0"/>
              <a:t>可以存在</a:t>
            </a:r>
            <a:r>
              <a:rPr lang="zh-CN" altLang="en-US" dirty="0">
                <a:solidFill>
                  <a:srgbClr val="0000FF"/>
                </a:solidFill>
              </a:rPr>
              <a:t>多条</a:t>
            </a:r>
            <a:r>
              <a:rPr lang="zh-CN" altLang="en-US" dirty="0"/>
              <a:t>不同角度入射的</a:t>
            </a:r>
            <a:r>
              <a:rPr lang="zh-CN" altLang="en-US" dirty="0">
                <a:solidFill>
                  <a:srgbClr val="0000FF"/>
                </a:solidFill>
              </a:rPr>
              <a:t>光线</a:t>
            </a:r>
            <a:r>
              <a:rPr lang="zh-CN" altLang="en-US" dirty="0"/>
              <a:t>在一条光纤中传输。</a:t>
            </a:r>
            <a:endParaRPr lang="en-US" altLang="zh-CN" dirty="0"/>
          </a:p>
          <a:p>
            <a:pPr lvl="1"/>
            <a:r>
              <a:rPr lang="zh-CN" altLang="en-US" dirty="0"/>
              <a:t>光脉冲在多模光纤中传输时会逐渐展宽，造成失真，只适合于近距离传输。</a:t>
            </a:r>
          </a:p>
          <a:p>
            <a:r>
              <a:rPr lang="zh-CN" altLang="en-US" dirty="0">
                <a:solidFill>
                  <a:srgbClr val="C00000"/>
                </a:solidFill>
              </a:rPr>
              <a:t>单模光纤</a:t>
            </a:r>
          </a:p>
          <a:p>
            <a:pPr lvl="1"/>
            <a:r>
              <a:rPr lang="zh-CN" altLang="en-US" dirty="0"/>
              <a:t>其直径减小到只有一个光的波长（几个微米），可使光线一直向前传播，而</a:t>
            </a:r>
            <a:r>
              <a:rPr lang="zh-CN" altLang="en-US" dirty="0">
                <a:solidFill>
                  <a:srgbClr val="0000FF"/>
                </a:solidFill>
              </a:rPr>
              <a:t>不会产生多次反射。</a:t>
            </a:r>
            <a:endParaRPr lang="en-US" altLang="zh-CN" dirty="0">
              <a:solidFill>
                <a:srgbClr val="0000FF"/>
              </a:solidFill>
            </a:endParaRPr>
          </a:p>
          <a:p>
            <a:pPr lvl="1"/>
            <a:r>
              <a:rPr lang="zh-CN" altLang="en-US" dirty="0"/>
              <a:t>制造成本较高，但衰耗较小。</a:t>
            </a:r>
            <a:endParaRPr lang="en-US" altLang="zh-CN" dirty="0"/>
          </a:p>
          <a:p>
            <a:pPr lvl="1"/>
            <a:r>
              <a:rPr lang="zh-CN" altLang="en-US" dirty="0"/>
              <a:t>光源要使用昂贵的半导体激光器，不能使用较便宜的发光二极管。</a:t>
            </a:r>
            <a:endParaRPr lang="en-US" altLang="zh-CN" dirty="0"/>
          </a:p>
          <a:p>
            <a:endParaRPr lang="zh-CN" altLang="en-US" dirty="0"/>
          </a:p>
        </p:txBody>
      </p:sp>
      <p:sp>
        <p:nvSpPr>
          <p:cNvPr id="2" name="文本占位符 1"/>
          <p:cNvSpPr>
            <a:spLocks noGrp="1"/>
          </p:cNvSpPr>
          <p:nvPr>
            <p:ph type="body" sz="quarter" idx="11"/>
          </p:nvPr>
        </p:nvSpPr>
        <p:spPr/>
        <p:txBody>
          <a:bodyPr/>
          <a:lstStyle/>
          <a:p>
            <a:r>
              <a:rPr lang="zh-CN" altLang="en-US" dirty="0"/>
              <a:t>多模光纤与单模光纤</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1"/>
          </p:nvPr>
        </p:nvSpPr>
        <p:spPr/>
        <p:txBody>
          <a:bodyPr/>
          <a:lstStyle/>
          <a:p>
            <a:r>
              <a:rPr lang="zh-CN" altLang="en-US" dirty="0"/>
              <a:t>多模光纤与单模光纤</a:t>
            </a:r>
          </a:p>
        </p:txBody>
      </p:sp>
      <p:sp>
        <p:nvSpPr>
          <p:cNvPr id="4" name="圆角矩形 3"/>
          <p:cNvSpPr/>
          <p:nvPr/>
        </p:nvSpPr>
        <p:spPr>
          <a:xfrm>
            <a:off x="556963" y="1067665"/>
            <a:ext cx="8048776" cy="2912146"/>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Rectangle 31"/>
          <p:cNvSpPr>
            <a:spLocks noChangeArrowheads="1"/>
          </p:cNvSpPr>
          <p:nvPr/>
        </p:nvSpPr>
        <p:spPr bwMode="auto">
          <a:xfrm>
            <a:off x="2277820" y="1673073"/>
            <a:ext cx="4648822" cy="560242"/>
          </a:xfrm>
          <a:prstGeom prst="rect">
            <a:avLst/>
          </a:prstGeom>
          <a:solidFill>
            <a:schemeClr val="bg1"/>
          </a:solidFill>
          <a:ln>
            <a:noFill/>
          </a:ln>
          <a:effectLst/>
        </p:spPr>
        <p:txBody>
          <a:bodyPr wrap="none" anchor="ctr"/>
          <a:lstStyle/>
          <a:p>
            <a:endParaRPr lang="zh-CN" altLang="en-US" sz="1400" b="1">
              <a:solidFill>
                <a:srgbClr val="0000CC"/>
              </a:solidFill>
              <a:latin typeface="微软雅黑" panose="020B0503020204020204" pitchFamily="34" charset="-122"/>
              <a:ea typeface="微软雅黑" panose="020B0503020204020204" pitchFamily="34" charset="-122"/>
            </a:endParaRPr>
          </a:p>
        </p:txBody>
      </p:sp>
      <p:sp>
        <p:nvSpPr>
          <p:cNvPr id="6" name="Rectangle 31"/>
          <p:cNvSpPr>
            <a:spLocks noChangeArrowheads="1"/>
          </p:cNvSpPr>
          <p:nvPr/>
        </p:nvSpPr>
        <p:spPr bwMode="auto">
          <a:xfrm>
            <a:off x="2264907" y="1566779"/>
            <a:ext cx="4648822" cy="238400"/>
          </a:xfrm>
          <a:prstGeom prst="rect">
            <a:avLst/>
          </a:prstGeom>
          <a:solidFill>
            <a:srgbClr val="99FFCC"/>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CC"/>
              </a:solidFill>
              <a:latin typeface="微软雅黑" panose="020B0503020204020204" pitchFamily="34" charset="-122"/>
              <a:ea typeface="微软雅黑" panose="020B0503020204020204" pitchFamily="34" charset="-122"/>
            </a:endParaRPr>
          </a:p>
        </p:txBody>
      </p:sp>
      <p:sp>
        <p:nvSpPr>
          <p:cNvPr id="7" name="Rectangle 32"/>
          <p:cNvSpPr>
            <a:spLocks noChangeArrowheads="1"/>
          </p:cNvSpPr>
          <p:nvPr/>
        </p:nvSpPr>
        <p:spPr bwMode="auto">
          <a:xfrm>
            <a:off x="2275668" y="2137946"/>
            <a:ext cx="4648822" cy="238400"/>
          </a:xfrm>
          <a:prstGeom prst="rect">
            <a:avLst/>
          </a:prstGeom>
          <a:solidFill>
            <a:srgbClr val="99FFCC"/>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CC"/>
              </a:solidFill>
              <a:latin typeface="微软雅黑" panose="020B0503020204020204" pitchFamily="34" charset="-122"/>
              <a:ea typeface="微软雅黑" panose="020B0503020204020204" pitchFamily="34" charset="-122"/>
            </a:endParaRPr>
          </a:p>
        </p:txBody>
      </p:sp>
      <p:grpSp>
        <p:nvGrpSpPr>
          <p:cNvPr id="8" name="Group 33"/>
          <p:cNvGrpSpPr/>
          <p:nvPr/>
        </p:nvGrpSpPr>
        <p:grpSpPr bwMode="auto">
          <a:xfrm>
            <a:off x="2275668" y="1565786"/>
            <a:ext cx="4648822" cy="810561"/>
            <a:chOff x="912" y="912"/>
            <a:chExt cx="4608" cy="816"/>
          </a:xfrm>
        </p:grpSpPr>
        <p:sp>
          <p:nvSpPr>
            <p:cNvPr id="9" name="Line 34"/>
            <p:cNvSpPr>
              <a:spLocks noChangeShapeType="1"/>
            </p:cNvSpPr>
            <p:nvPr/>
          </p:nvSpPr>
          <p:spPr bwMode="auto">
            <a:xfrm>
              <a:off x="912" y="912"/>
              <a:ext cx="4608"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1400" b="1">
                <a:solidFill>
                  <a:srgbClr val="0000CC"/>
                </a:solidFill>
                <a:latin typeface="微软雅黑" panose="020B0503020204020204" pitchFamily="34" charset="-122"/>
                <a:ea typeface="微软雅黑" panose="020B0503020204020204" pitchFamily="34" charset="-122"/>
              </a:endParaRPr>
            </a:p>
          </p:txBody>
        </p:sp>
        <p:sp>
          <p:nvSpPr>
            <p:cNvPr id="10" name="Line 35"/>
            <p:cNvSpPr>
              <a:spLocks noChangeShapeType="1"/>
            </p:cNvSpPr>
            <p:nvPr/>
          </p:nvSpPr>
          <p:spPr bwMode="auto">
            <a:xfrm>
              <a:off x="912" y="1152"/>
              <a:ext cx="4608"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1400" b="1">
                <a:solidFill>
                  <a:srgbClr val="0000CC"/>
                </a:solidFill>
                <a:latin typeface="微软雅黑" panose="020B0503020204020204" pitchFamily="34" charset="-122"/>
                <a:ea typeface="微软雅黑" panose="020B0503020204020204" pitchFamily="34" charset="-122"/>
              </a:endParaRPr>
            </a:p>
          </p:txBody>
        </p:sp>
        <p:sp>
          <p:nvSpPr>
            <p:cNvPr id="11" name="Line 36"/>
            <p:cNvSpPr>
              <a:spLocks noChangeShapeType="1"/>
            </p:cNvSpPr>
            <p:nvPr/>
          </p:nvSpPr>
          <p:spPr bwMode="auto">
            <a:xfrm>
              <a:off x="912" y="1488"/>
              <a:ext cx="4608"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1400" b="1">
                <a:solidFill>
                  <a:srgbClr val="0000CC"/>
                </a:solidFill>
                <a:latin typeface="微软雅黑" panose="020B0503020204020204" pitchFamily="34" charset="-122"/>
                <a:ea typeface="微软雅黑" panose="020B0503020204020204" pitchFamily="34" charset="-122"/>
              </a:endParaRPr>
            </a:p>
          </p:txBody>
        </p:sp>
        <p:sp>
          <p:nvSpPr>
            <p:cNvPr id="12" name="Line 37"/>
            <p:cNvSpPr>
              <a:spLocks noChangeShapeType="1"/>
            </p:cNvSpPr>
            <p:nvPr/>
          </p:nvSpPr>
          <p:spPr bwMode="auto">
            <a:xfrm>
              <a:off x="912" y="1728"/>
              <a:ext cx="4608"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1400" b="1">
                <a:solidFill>
                  <a:srgbClr val="0000CC"/>
                </a:solidFill>
                <a:latin typeface="微软雅黑" panose="020B0503020204020204" pitchFamily="34" charset="-122"/>
                <a:ea typeface="微软雅黑" panose="020B0503020204020204" pitchFamily="34" charset="-122"/>
              </a:endParaRPr>
            </a:p>
          </p:txBody>
        </p:sp>
      </p:grpSp>
      <p:sp>
        <p:nvSpPr>
          <p:cNvPr id="13" name="Line 38"/>
          <p:cNvSpPr>
            <a:spLocks noChangeShapeType="1"/>
          </p:cNvSpPr>
          <p:nvPr/>
        </p:nvSpPr>
        <p:spPr bwMode="auto">
          <a:xfrm>
            <a:off x="2183122" y="1968086"/>
            <a:ext cx="4816697" cy="2980"/>
          </a:xfrm>
          <a:prstGeom prst="line">
            <a:avLst/>
          </a:prstGeom>
          <a:noFill/>
          <a:ln w="19050">
            <a:solidFill>
              <a:schemeClr val="tx1"/>
            </a:solidFill>
            <a:prstDash val="lgDash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1400" b="1">
              <a:solidFill>
                <a:srgbClr val="0000CC"/>
              </a:solidFill>
              <a:latin typeface="微软雅黑" panose="020B0503020204020204" pitchFamily="34" charset="-122"/>
              <a:ea typeface="微软雅黑" panose="020B0503020204020204" pitchFamily="34" charset="-122"/>
            </a:endParaRPr>
          </a:p>
        </p:txBody>
      </p:sp>
      <p:grpSp>
        <p:nvGrpSpPr>
          <p:cNvPr id="14" name="Group 39"/>
          <p:cNvGrpSpPr/>
          <p:nvPr/>
        </p:nvGrpSpPr>
        <p:grpSpPr bwMode="auto">
          <a:xfrm>
            <a:off x="1476116" y="1339310"/>
            <a:ext cx="6280213" cy="894005"/>
            <a:chOff x="15" y="1206"/>
            <a:chExt cx="5836" cy="900"/>
          </a:xfrm>
        </p:grpSpPr>
        <p:grpSp>
          <p:nvGrpSpPr>
            <p:cNvPr id="15" name="Group 40"/>
            <p:cNvGrpSpPr/>
            <p:nvPr/>
          </p:nvGrpSpPr>
          <p:grpSpPr bwMode="auto">
            <a:xfrm>
              <a:off x="15" y="1232"/>
              <a:ext cx="839" cy="874"/>
              <a:chOff x="15" y="1232"/>
              <a:chExt cx="839" cy="874"/>
            </a:xfrm>
          </p:grpSpPr>
          <p:sp>
            <p:nvSpPr>
              <p:cNvPr id="21" name="Rectangle 41"/>
              <p:cNvSpPr>
                <a:spLocks noChangeArrowheads="1"/>
              </p:cNvSpPr>
              <p:nvPr/>
            </p:nvSpPr>
            <p:spPr bwMode="auto">
              <a:xfrm>
                <a:off x="177" y="1578"/>
                <a:ext cx="480" cy="528"/>
              </a:xfrm>
              <a:prstGeom prst="rect">
                <a:avLst/>
              </a:prstGeom>
              <a:solidFill>
                <a:srgbClr val="FFFFFF"/>
              </a:solidFill>
              <a:ln w="9525">
                <a:solidFill>
                  <a:srgbClr val="333399"/>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CC"/>
                  </a:solidFill>
                  <a:latin typeface="微软雅黑" panose="020B0503020204020204" pitchFamily="34" charset="-122"/>
                  <a:ea typeface="微软雅黑" panose="020B0503020204020204" pitchFamily="34" charset="-122"/>
                </a:endParaRPr>
              </a:p>
            </p:txBody>
          </p:sp>
          <p:sp>
            <p:nvSpPr>
              <p:cNvPr id="22" name="Line 42"/>
              <p:cNvSpPr>
                <a:spLocks noChangeShapeType="1"/>
              </p:cNvSpPr>
              <p:nvPr/>
            </p:nvSpPr>
            <p:spPr bwMode="auto">
              <a:xfrm>
                <a:off x="417" y="1578"/>
                <a:ext cx="0" cy="528"/>
              </a:xfrm>
              <a:prstGeom prst="line">
                <a:avLst/>
              </a:prstGeom>
              <a:noFill/>
              <a:ln w="6350">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1400" b="1">
                  <a:solidFill>
                    <a:srgbClr val="0000CC"/>
                  </a:solidFill>
                  <a:latin typeface="微软雅黑" panose="020B0503020204020204" pitchFamily="34" charset="-122"/>
                  <a:ea typeface="微软雅黑" panose="020B0503020204020204" pitchFamily="34" charset="-122"/>
                </a:endParaRPr>
              </a:p>
            </p:txBody>
          </p:sp>
          <p:sp>
            <p:nvSpPr>
              <p:cNvPr id="23" name="Freeform 43"/>
              <p:cNvSpPr/>
              <p:nvPr/>
            </p:nvSpPr>
            <p:spPr bwMode="auto">
              <a:xfrm>
                <a:off x="177" y="1580"/>
                <a:ext cx="480" cy="526"/>
              </a:xfrm>
              <a:custGeom>
                <a:avLst/>
                <a:gdLst>
                  <a:gd name="T0" fmla="*/ 0 w 672"/>
                  <a:gd name="T1" fmla="*/ 670 h 670"/>
                  <a:gd name="T2" fmla="*/ 126 w 672"/>
                  <a:gd name="T3" fmla="*/ 637 h 670"/>
                  <a:gd name="T4" fmla="*/ 192 w 672"/>
                  <a:gd name="T5" fmla="*/ 526 h 670"/>
                  <a:gd name="T6" fmla="*/ 240 w 672"/>
                  <a:gd name="T7" fmla="*/ 334 h 670"/>
                  <a:gd name="T8" fmla="*/ 279 w 672"/>
                  <a:gd name="T9" fmla="*/ 139 h 670"/>
                  <a:gd name="T10" fmla="*/ 303 w 672"/>
                  <a:gd name="T11" fmla="*/ 40 h 670"/>
                  <a:gd name="T12" fmla="*/ 339 w 672"/>
                  <a:gd name="T13" fmla="*/ 1 h 670"/>
                  <a:gd name="T14" fmla="*/ 369 w 672"/>
                  <a:gd name="T15" fmla="*/ 34 h 670"/>
                  <a:gd name="T16" fmla="*/ 396 w 672"/>
                  <a:gd name="T17" fmla="*/ 136 h 670"/>
                  <a:gd name="T18" fmla="*/ 432 w 672"/>
                  <a:gd name="T19" fmla="*/ 337 h 670"/>
                  <a:gd name="T20" fmla="*/ 456 w 672"/>
                  <a:gd name="T21" fmla="*/ 457 h 670"/>
                  <a:gd name="T22" fmla="*/ 504 w 672"/>
                  <a:gd name="T23" fmla="*/ 595 h 670"/>
                  <a:gd name="T24" fmla="*/ 573 w 672"/>
                  <a:gd name="T25" fmla="*/ 643 h 670"/>
                  <a:gd name="T26" fmla="*/ 612 w 672"/>
                  <a:gd name="T27" fmla="*/ 655 h 670"/>
                  <a:gd name="T28" fmla="*/ 672 w 672"/>
                  <a:gd name="T29" fmla="*/ 67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72" h="670">
                    <a:moveTo>
                      <a:pt x="0" y="670"/>
                    </a:moveTo>
                    <a:cubicBezTo>
                      <a:pt x="21" y="664"/>
                      <a:pt x="94" y="661"/>
                      <a:pt x="126" y="637"/>
                    </a:cubicBezTo>
                    <a:cubicBezTo>
                      <a:pt x="158" y="613"/>
                      <a:pt x="173" y="576"/>
                      <a:pt x="192" y="526"/>
                    </a:cubicBezTo>
                    <a:cubicBezTo>
                      <a:pt x="211" y="476"/>
                      <a:pt x="226" y="398"/>
                      <a:pt x="240" y="334"/>
                    </a:cubicBezTo>
                    <a:cubicBezTo>
                      <a:pt x="254" y="270"/>
                      <a:pt x="269" y="188"/>
                      <a:pt x="279" y="139"/>
                    </a:cubicBezTo>
                    <a:cubicBezTo>
                      <a:pt x="289" y="90"/>
                      <a:pt x="293" y="63"/>
                      <a:pt x="303" y="40"/>
                    </a:cubicBezTo>
                    <a:cubicBezTo>
                      <a:pt x="313" y="17"/>
                      <a:pt x="328" y="2"/>
                      <a:pt x="339" y="1"/>
                    </a:cubicBezTo>
                    <a:cubicBezTo>
                      <a:pt x="350" y="0"/>
                      <a:pt x="360" y="12"/>
                      <a:pt x="369" y="34"/>
                    </a:cubicBezTo>
                    <a:cubicBezTo>
                      <a:pt x="378" y="56"/>
                      <a:pt x="386" y="86"/>
                      <a:pt x="396" y="136"/>
                    </a:cubicBezTo>
                    <a:cubicBezTo>
                      <a:pt x="406" y="186"/>
                      <a:pt x="422" y="284"/>
                      <a:pt x="432" y="337"/>
                    </a:cubicBezTo>
                    <a:cubicBezTo>
                      <a:pt x="442" y="390"/>
                      <a:pt x="444" y="414"/>
                      <a:pt x="456" y="457"/>
                    </a:cubicBezTo>
                    <a:cubicBezTo>
                      <a:pt x="468" y="500"/>
                      <a:pt x="485" y="564"/>
                      <a:pt x="504" y="595"/>
                    </a:cubicBezTo>
                    <a:cubicBezTo>
                      <a:pt x="523" y="626"/>
                      <a:pt x="555" y="633"/>
                      <a:pt x="573" y="643"/>
                    </a:cubicBezTo>
                    <a:cubicBezTo>
                      <a:pt x="591" y="653"/>
                      <a:pt x="596" y="651"/>
                      <a:pt x="612" y="655"/>
                    </a:cubicBezTo>
                    <a:cubicBezTo>
                      <a:pt x="628" y="659"/>
                      <a:pt x="660" y="667"/>
                      <a:pt x="672" y="670"/>
                    </a:cubicBezTo>
                  </a:path>
                </a:pathLst>
              </a:custGeom>
              <a:noFill/>
              <a:ln w="28575" cmpd="sng">
                <a:solidFill>
                  <a:srgbClr val="333399"/>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1400" b="1">
                  <a:solidFill>
                    <a:srgbClr val="0000CC"/>
                  </a:solidFill>
                  <a:latin typeface="微软雅黑" panose="020B0503020204020204" pitchFamily="34" charset="-122"/>
                  <a:ea typeface="微软雅黑" panose="020B0503020204020204" pitchFamily="34" charset="-122"/>
                </a:endParaRPr>
              </a:p>
            </p:txBody>
          </p:sp>
          <p:sp>
            <p:nvSpPr>
              <p:cNvPr id="24" name="Text Box 44"/>
              <p:cNvSpPr txBox="1">
                <a:spLocks noChangeArrowheads="1"/>
              </p:cNvSpPr>
              <p:nvPr/>
            </p:nvSpPr>
            <p:spPr bwMode="auto">
              <a:xfrm>
                <a:off x="15" y="1232"/>
                <a:ext cx="839" cy="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zh-CN" altLang="en-US" sz="1400" b="1" dirty="0">
                    <a:solidFill>
                      <a:srgbClr val="0000CC"/>
                    </a:solidFill>
                    <a:latin typeface="微软雅黑" panose="020B0503020204020204" pitchFamily="34" charset="-122"/>
                    <a:ea typeface="微软雅黑" panose="020B0503020204020204" pitchFamily="34" charset="-122"/>
                  </a:rPr>
                  <a:t>输入脉冲</a:t>
                </a:r>
              </a:p>
            </p:txBody>
          </p:sp>
        </p:grpSp>
        <p:grpSp>
          <p:nvGrpSpPr>
            <p:cNvPr id="16" name="Group 45"/>
            <p:cNvGrpSpPr/>
            <p:nvPr/>
          </p:nvGrpSpPr>
          <p:grpSpPr bwMode="auto">
            <a:xfrm>
              <a:off x="5012" y="1206"/>
              <a:ext cx="839" cy="900"/>
              <a:chOff x="5012" y="1206"/>
              <a:chExt cx="839" cy="900"/>
            </a:xfrm>
          </p:grpSpPr>
          <p:sp>
            <p:nvSpPr>
              <p:cNvPr id="17" name="Rectangle 46"/>
              <p:cNvSpPr>
                <a:spLocks noChangeArrowheads="1"/>
              </p:cNvSpPr>
              <p:nvPr/>
            </p:nvSpPr>
            <p:spPr bwMode="auto">
              <a:xfrm>
                <a:off x="5110" y="1578"/>
                <a:ext cx="476" cy="528"/>
              </a:xfrm>
              <a:prstGeom prst="rect">
                <a:avLst/>
              </a:prstGeom>
              <a:solidFill>
                <a:srgbClr val="FFFFFF"/>
              </a:solidFill>
              <a:ln w="9525">
                <a:solidFill>
                  <a:srgbClr val="333399"/>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CC"/>
                  </a:solidFill>
                  <a:latin typeface="微软雅黑" panose="020B0503020204020204" pitchFamily="34" charset="-122"/>
                  <a:ea typeface="微软雅黑" panose="020B0503020204020204" pitchFamily="34" charset="-122"/>
                </a:endParaRPr>
              </a:p>
            </p:txBody>
          </p:sp>
          <p:sp>
            <p:nvSpPr>
              <p:cNvPr id="18" name="Line 47"/>
              <p:cNvSpPr>
                <a:spLocks noChangeShapeType="1"/>
              </p:cNvSpPr>
              <p:nvPr/>
            </p:nvSpPr>
            <p:spPr bwMode="auto">
              <a:xfrm>
                <a:off x="5348" y="1578"/>
                <a:ext cx="0" cy="528"/>
              </a:xfrm>
              <a:prstGeom prst="line">
                <a:avLst/>
              </a:prstGeom>
              <a:noFill/>
              <a:ln w="6350">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1400" b="1">
                  <a:solidFill>
                    <a:srgbClr val="0000CC"/>
                  </a:solidFill>
                  <a:latin typeface="微软雅黑" panose="020B0503020204020204" pitchFamily="34" charset="-122"/>
                  <a:ea typeface="微软雅黑" panose="020B0503020204020204" pitchFamily="34" charset="-122"/>
                </a:endParaRPr>
              </a:p>
            </p:txBody>
          </p:sp>
          <p:sp>
            <p:nvSpPr>
              <p:cNvPr id="19" name="Freeform 48"/>
              <p:cNvSpPr/>
              <p:nvPr/>
            </p:nvSpPr>
            <p:spPr bwMode="auto">
              <a:xfrm>
                <a:off x="5108" y="1726"/>
                <a:ext cx="480" cy="222"/>
              </a:xfrm>
              <a:custGeom>
                <a:avLst/>
                <a:gdLst>
                  <a:gd name="T0" fmla="*/ 0 w 678"/>
                  <a:gd name="T1" fmla="*/ 280 h 283"/>
                  <a:gd name="T2" fmla="*/ 87 w 678"/>
                  <a:gd name="T3" fmla="*/ 244 h 283"/>
                  <a:gd name="T4" fmla="*/ 150 w 678"/>
                  <a:gd name="T5" fmla="*/ 193 h 283"/>
                  <a:gd name="T6" fmla="*/ 201 w 678"/>
                  <a:gd name="T7" fmla="*/ 130 h 283"/>
                  <a:gd name="T8" fmla="*/ 258 w 678"/>
                  <a:gd name="T9" fmla="*/ 43 h 283"/>
                  <a:gd name="T10" fmla="*/ 339 w 678"/>
                  <a:gd name="T11" fmla="*/ 1 h 283"/>
                  <a:gd name="T12" fmla="*/ 426 w 678"/>
                  <a:gd name="T13" fmla="*/ 37 h 283"/>
                  <a:gd name="T14" fmla="*/ 492 w 678"/>
                  <a:gd name="T15" fmla="*/ 139 h 283"/>
                  <a:gd name="T16" fmla="*/ 528 w 678"/>
                  <a:gd name="T17" fmla="*/ 190 h 283"/>
                  <a:gd name="T18" fmla="*/ 591 w 678"/>
                  <a:gd name="T19" fmla="*/ 238 h 283"/>
                  <a:gd name="T20" fmla="*/ 678 w 678"/>
                  <a:gd name="T21" fmla="*/ 283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8" h="283">
                    <a:moveTo>
                      <a:pt x="0" y="280"/>
                    </a:moveTo>
                    <a:cubicBezTo>
                      <a:pt x="14" y="274"/>
                      <a:pt x="62" y="258"/>
                      <a:pt x="87" y="244"/>
                    </a:cubicBezTo>
                    <a:cubicBezTo>
                      <a:pt x="112" y="230"/>
                      <a:pt x="131" y="212"/>
                      <a:pt x="150" y="193"/>
                    </a:cubicBezTo>
                    <a:cubicBezTo>
                      <a:pt x="169" y="174"/>
                      <a:pt x="183" y="155"/>
                      <a:pt x="201" y="130"/>
                    </a:cubicBezTo>
                    <a:cubicBezTo>
                      <a:pt x="219" y="105"/>
                      <a:pt x="235" y="64"/>
                      <a:pt x="258" y="43"/>
                    </a:cubicBezTo>
                    <a:cubicBezTo>
                      <a:pt x="281" y="22"/>
                      <a:pt x="311" y="2"/>
                      <a:pt x="339" y="1"/>
                    </a:cubicBezTo>
                    <a:cubicBezTo>
                      <a:pt x="367" y="0"/>
                      <a:pt x="401" y="14"/>
                      <a:pt x="426" y="37"/>
                    </a:cubicBezTo>
                    <a:cubicBezTo>
                      <a:pt x="451" y="60"/>
                      <a:pt x="475" y="113"/>
                      <a:pt x="492" y="139"/>
                    </a:cubicBezTo>
                    <a:cubicBezTo>
                      <a:pt x="509" y="165"/>
                      <a:pt x="512" y="174"/>
                      <a:pt x="528" y="190"/>
                    </a:cubicBezTo>
                    <a:cubicBezTo>
                      <a:pt x="544" y="206"/>
                      <a:pt x="566" y="222"/>
                      <a:pt x="591" y="238"/>
                    </a:cubicBezTo>
                    <a:cubicBezTo>
                      <a:pt x="616" y="254"/>
                      <a:pt x="660" y="274"/>
                      <a:pt x="678" y="283"/>
                    </a:cubicBezTo>
                  </a:path>
                </a:pathLst>
              </a:custGeom>
              <a:noFill/>
              <a:ln w="28575" cmpd="sng">
                <a:solidFill>
                  <a:srgbClr val="333399"/>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1400" b="1">
                  <a:solidFill>
                    <a:srgbClr val="0000CC"/>
                  </a:solidFill>
                  <a:latin typeface="微软雅黑" panose="020B0503020204020204" pitchFamily="34" charset="-122"/>
                  <a:ea typeface="微软雅黑" panose="020B0503020204020204" pitchFamily="34" charset="-122"/>
                </a:endParaRPr>
              </a:p>
            </p:txBody>
          </p:sp>
          <p:sp>
            <p:nvSpPr>
              <p:cNvPr id="20" name="Text Box 49"/>
              <p:cNvSpPr txBox="1">
                <a:spLocks noChangeArrowheads="1"/>
              </p:cNvSpPr>
              <p:nvPr/>
            </p:nvSpPr>
            <p:spPr bwMode="auto">
              <a:xfrm>
                <a:off x="5012" y="1206"/>
                <a:ext cx="839" cy="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zh-CN" altLang="en-US" sz="1400" b="1" dirty="0">
                    <a:solidFill>
                      <a:srgbClr val="0000CC"/>
                    </a:solidFill>
                    <a:latin typeface="微软雅黑" panose="020B0503020204020204" pitchFamily="34" charset="-122"/>
                    <a:ea typeface="微软雅黑" panose="020B0503020204020204" pitchFamily="34" charset="-122"/>
                  </a:rPr>
                  <a:t>输出脉冲</a:t>
                </a:r>
              </a:p>
            </p:txBody>
          </p:sp>
        </p:grpSp>
      </p:grpSp>
      <p:grpSp>
        <p:nvGrpSpPr>
          <p:cNvPr id="25" name="组合 24"/>
          <p:cNvGrpSpPr/>
          <p:nvPr/>
        </p:nvGrpSpPr>
        <p:grpSpPr>
          <a:xfrm>
            <a:off x="2264907" y="1799219"/>
            <a:ext cx="4657432" cy="333760"/>
            <a:chOff x="2264907" y="1874555"/>
            <a:chExt cx="4657432" cy="333760"/>
          </a:xfrm>
        </p:grpSpPr>
        <p:sp>
          <p:nvSpPr>
            <p:cNvPr id="26" name="Freeform 30"/>
            <p:cNvSpPr/>
            <p:nvPr/>
          </p:nvSpPr>
          <p:spPr bwMode="auto">
            <a:xfrm>
              <a:off x="2338083" y="1874555"/>
              <a:ext cx="4584256" cy="333760"/>
            </a:xfrm>
            <a:custGeom>
              <a:avLst/>
              <a:gdLst>
                <a:gd name="T0" fmla="*/ 0 w 4260"/>
                <a:gd name="T1" fmla="*/ 150 h 336"/>
                <a:gd name="T2" fmla="*/ 666 w 4260"/>
                <a:gd name="T3" fmla="*/ 0 h 336"/>
                <a:gd name="T4" fmla="*/ 2310 w 4260"/>
                <a:gd name="T5" fmla="*/ 336 h 336"/>
                <a:gd name="T6" fmla="*/ 3936 w 4260"/>
                <a:gd name="T7" fmla="*/ 0 h 336"/>
                <a:gd name="T8" fmla="*/ 4260 w 4260"/>
                <a:gd name="T9" fmla="*/ 72 h 336"/>
              </a:gdLst>
              <a:ahLst/>
              <a:cxnLst>
                <a:cxn ang="0">
                  <a:pos x="T0" y="T1"/>
                </a:cxn>
                <a:cxn ang="0">
                  <a:pos x="T2" y="T3"/>
                </a:cxn>
                <a:cxn ang="0">
                  <a:pos x="T4" y="T5"/>
                </a:cxn>
                <a:cxn ang="0">
                  <a:pos x="T6" y="T7"/>
                </a:cxn>
                <a:cxn ang="0">
                  <a:pos x="T8" y="T9"/>
                </a:cxn>
              </a:cxnLst>
              <a:rect l="0" t="0" r="r" b="b"/>
              <a:pathLst>
                <a:path w="4260" h="336">
                  <a:moveTo>
                    <a:pt x="0" y="150"/>
                  </a:moveTo>
                  <a:lnTo>
                    <a:pt x="666" y="0"/>
                  </a:lnTo>
                  <a:lnTo>
                    <a:pt x="2310" y="336"/>
                  </a:lnTo>
                  <a:lnTo>
                    <a:pt x="3936" y="0"/>
                  </a:lnTo>
                  <a:lnTo>
                    <a:pt x="4260" y="72"/>
                  </a:lnTo>
                </a:path>
              </a:pathLst>
            </a:custGeom>
            <a:noFill/>
            <a:ln w="38100" cmpd="sng">
              <a:solidFill>
                <a:srgbClr val="CC00CC"/>
              </a:solidFill>
              <a:round/>
              <a:headEnd type="none" w="med" len="med"/>
              <a:tailEnd type="triangle" w="sm"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CC"/>
                </a:solidFill>
                <a:latin typeface="微软雅黑" panose="020B0503020204020204" pitchFamily="34" charset="-122"/>
                <a:ea typeface="微软雅黑" panose="020B0503020204020204" pitchFamily="34" charset="-122"/>
              </a:endParaRPr>
            </a:p>
          </p:txBody>
        </p:sp>
        <p:sp>
          <p:nvSpPr>
            <p:cNvPr id="27" name="Freeform 51"/>
            <p:cNvSpPr/>
            <p:nvPr/>
          </p:nvSpPr>
          <p:spPr bwMode="auto">
            <a:xfrm>
              <a:off x="2264907" y="1874556"/>
              <a:ext cx="4644518" cy="327800"/>
            </a:xfrm>
            <a:custGeom>
              <a:avLst/>
              <a:gdLst>
                <a:gd name="T0" fmla="*/ 0 w 4316"/>
                <a:gd name="T1" fmla="*/ 128 h 330"/>
                <a:gd name="T2" fmla="*/ 434 w 4316"/>
                <a:gd name="T3" fmla="*/ 0 h 330"/>
                <a:gd name="T4" fmla="*/ 1586 w 4316"/>
                <a:gd name="T5" fmla="*/ 330 h 330"/>
                <a:gd name="T6" fmla="*/ 2738 w 4316"/>
                <a:gd name="T7" fmla="*/ 0 h 330"/>
                <a:gd name="T8" fmla="*/ 3944 w 4316"/>
                <a:gd name="T9" fmla="*/ 330 h 330"/>
                <a:gd name="T10" fmla="*/ 4316 w 4316"/>
                <a:gd name="T11" fmla="*/ 204 h 330"/>
              </a:gdLst>
              <a:ahLst/>
              <a:cxnLst>
                <a:cxn ang="0">
                  <a:pos x="T0" y="T1"/>
                </a:cxn>
                <a:cxn ang="0">
                  <a:pos x="T2" y="T3"/>
                </a:cxn>
                <a:cxn ang="0">
                  <a:pos x="T4" y="T5"/>
                </a:cxn>
                <a:cxn ang="0">
                  <a:pos x="T6" y="T7"/>
                </a:cxn>
                <a:cxn ang="0">
                  <a:pos x="T8" y="T9"/>
                </a:cxn>
                <a:cxn ang="0">
                  <a:pos x="T10" y="T11"/>
                </a:cxn>
              </a:cxnLst>
              <a:rect l="0" t="0" r="r" b="b"/>
              <a:pathLst>
                <a:path w="4316" h="330">
                  <a:moveTo>
                    <a:pt x="0" y="128"/>
                  </a:moveTo>
                  <a:lnTo>
                    <a:pt x="434" y="0"/>
                  </a:lnTo>
                  <a:lnTo>
                    <a:pt x="1586" y="330"/>
                  </a:lnTo>
                  <a:lnTo>
                    <a:pt x="2738" y="0"/>
                  </a:lnTo>
                  <a:lnTo>
                    <a:pt x="3944" y="330"/>
                  </a:lnTo>
                  <a:lnTo>
                    <a:pt x="4316" y="204"/>
                  </a:lnTo>
                </a:path>
              </a:pathLst>
            </a:custGeom>
            <a:noFill/>
            <a:ln w="38100" cmpd="sng">
              <a:solidFill>
                <a:srgbClr val="CC00CC"/>
              </a:solidFill>
              <a:round/>
              <a:headEnd type="none" w="med" len="med"/>
              <a:tailEnd type="triangle" w="sm"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CC"/>
                </a:solidFill>
                <a:latin typeface="微软雅黑" panose="020B0503020204020204" pitchFamily="34" charset="-122"/>
                <a:ea typeface="微软雅黑" panose="020B0503020204020204" pitchFamily="34" charset="-122"/>
              </a:endParaRPr>
            </a:p>
          </p:txBody>
        </p:sp>
      </p:grpSp>
      <p:sp>
        <p:nvSpPr>
          <p:cNvPr id="28" name="Text Box 52"/>
          <p:cNvSpPr txBox="1">
            <a:spLocks noChangeArrowheads="1"/>
          </p:cNvSpPr>
          <p:nvPr/>
        </p:nvSpPr>
        <p:spPr bwMode="auto">
          <a:xfrm>
            <a:off x="4113645" y="1247000"/>
            <a:ext cx="90281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zh-CN" altLang="en-US" sz="1400" b="1" dirty="0">
                <a:solidFill>
                  <a:srgbClr val="0000CC"/>
                </a:solidFill>
                <a:latin typeface="微软雅黑" panose="020B0503020204020204" pitchFamily="34" charset="-122"/>
                <a:ea typeface="微软雅黑" panose="020B0503020204020204" pitchFamily="34" charset="-122"/>
              </a:rPr>
              <a:t>多模光纤</a:t>
            </a:r>
          </a:p>
        </p:txBody>
      </p:sp>
      <p:grpSp>
        <p:nvGrpSpPr>
          <p:cNvPr id="30" name="组合 29"/>
          <p:cNvGrpSpPr/>
          <p:nvPr/>
        </p:nvGrpSpPr>
        <p:grpSpPr>
          <a:xfrm>
            <a:off x="1476115" y="2645551"/>
            <a:ext cx="6280213" cy="921818"/>
            <a:chOff x="1476115" y="2720887"/>
            <a:chExt cx="6280213" cy="921818"/>
          </a:xfrm>
        </p:grpSpPr>
        <p:grpSp>
          <p:nvGrpSpPr>
            <p:cNvPr id="31" name="Group 2"/>
            <p:cNvGrpSpPr/>
            <p:nvPr/>
          </p:nvGrpSpPr>
          <p:grpSpPr bwMode="auto">
            <a:xfrm>
              <a:off x="1476115" y="2720887"/>
              <a:ext cx="6280213" cy="921818"/>
              <a:chOff x="15" y="2758"/>
              <a:chExt cx="5836" cy="928"/>
            </a:xfrm>
          </p:grpSpPr>
          <p:grpSp>
            <p:nvGrpSpPr>
              <p:cNvPr id="33" name="Group 3"/>
              <p:cNvGrpSpPr/>
              <p:nvPr/>
            </p:nvGrpSpPr>
            <p:grpSpPr bwMode="auto">
              <a:xfrm>
                <a:off x="768" y="3158"/>
                <a:ext cx="4320" cy="528"/>
                <a:chOff x="768" y="3072"/>
                <a:chExt cx="4320" cy="528"/>
              </a:xfrm>
            </p:grpSpPr>
            <p:sp>
              <p:nvSpPr>
                <p:cNvPr id="50" name="Rectangle 4"/>
                <p:cNvSpPr>
                  <a:spLocks noChangeArrowheads="1"/>
                </p:cNvSpPr>
                <p:nvPr/>
              </p:nvSpPr>
              <p:spPr bwMode="auto">
                <a:xfrm>
                  <a:off x="768" y="3168"/>
                  <a:ext cx="4320" cy="336"/>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CC"/>
                    </a:solidFill>
                    <a:latin typeface="微软雅黑" panose="020B0503020204020204" pitchFamily="34" charset="-122"/>
                    <a:ea typeface="微软雅黑" panose="020B0503020204020204" pitchFamily="34" charset="-122"/>
                  </a:endParaRPr>
                </a:p>
              </p:txBody>
            </p:sp>
            <p:grpSp>
              <p:nvGrpSpPr>
                <p:cNvPr id="51" name="Group 5"/>
                <p:cNvGrpSpPr/>
                <p:nvPr/>
              </p:nvGrpSpPr>
              <p:grpSpPr bwMode="auto">
                <a:xfrm>
                  <a:off x="768" y="3072"/>
                  <a:ext cx="4320" cy="528"/>
                  <a:chOff x="768" y="3072"/>
                  <a:chExt cx="4320" cy="528"/>
                </a:xfrm>
              </p:grpSpPr>
              <p:sp>
                <p:nvSpPr>
                  <p:cNvPr id="52" name="Rectangle 6"/>
                  <p:cNvSpPr>
                    <a:spLocks noChangeArrowheads="1"/>
                  </p:cNvSpPr>
                  <p:nvPr/>
                </p:nvSpPr>
                <p:spPr bwMode="auto">
                  <a:xfrm>
                    <a:off x="768" y="3072"/>
                    <a:ext cx="4320" cy="190"/>
                  </a:xfrm>
                  <a:prstGeom prst="rect">
                    <a:avLst/>
                  </a:prstGeom>
                  <a:solidFill>
                    <a:srgbClr val="99FFCC"/>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CC"/>
                      </a:solidFill>
                      <a:latin typeface="微软雅黑" panose="020B0503020204020204" pitchFamily="34" charset="-122"/>
                      <a:ea typeface="微软雅黑" panose="020B0503020204020204" pitchFamily="34" charset="-122"/>
                    </a:endParaRPr>
                  </a:p>
                </p:txBody>
              </p:sp>
              <p:sp>
                <p:nvSpPr>
                  <p:cNvPr id="53" name="Rectangle 7"/>
                  <p:cNvSpPr>
                    <a:spLocks noChangeArrowheads="1"/>
                  </p:cNvSpPr>
                  <p:nvPr/>
                </p:nvSpPr>
                <p:spPr bwMode="auto">
                  <a:xfrm>
                    <a:off x="768" y="3410"/>
                    <a:ext cx="4320" cy="190"/>
                  </a:xfrm>
                  <a:prstGeom prst="rect">
                    <a:avLst/>
                  </a:prstGeom>
                  <a:solidFill>
                    <a:srgbClr val="99FFCC"/>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CC"/>
                      </a:solidFill>
                      <a:latin typeface="微软雅黑" panose="020B0503020204020204" pitchFamily="34" charset="-122"/>
                      <a:ea typeface="微软雅黑" panose="020B0503020204020204" pitchFamily="34" charset="-122"/>
                    </a:endParaRPr>
                  </a:p>
                </p:txBody>
              </p:sp>
              <p:sp>
                <p:nvSpPr>
                  <p:cNvPr id="54" name="Line 8"/>
                  <p:cNvSpPr>
                    <a:spLocks noChangeShapeType="1"/>
                  </p:cNvSpPr>
                  <p:nvPr/>
                </p:nvSpPr>
                <p:spPr bwMode="auto">
                  <a:xfrm>
                    <a:off x="768" y="3072"/>
                    <a:ext cx="4320" cy="0"/>
                  </a:xfrm>
                  <a:prstGeom prst="line">
                    <a:avLst/>
                  </a:prstGeom>
                  <a:no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1400" b="1">
                      <a:solidFill>
                        <a:srgbClr val="0000CC"/>
                      </a:solidFill>
                      <a:latin typeface="微软雅黑" panose="020B0503020204020204" pitchFamily="34" charset="-122"/>
                      <a:ea typeface="微软雅黑" panose="020B0503020204020204" pitchFamily="34" charset="-122"/>
                    </a:endParaRPr>
                  </a:p>
                </p:txBody>
              </p:sp>
              <p:sp>
                <p:nvSpPr>
                  <p:cNvPr id="55" name="Line 9"/>
                  <p:cNvSpPr>
                    <a:spLocks noChangeShapeType="1"/>
                  </p:cNvSpPr>
                  <p:nvPr/>
                </p:nvSpPr>
                <p:spPr bwMode="auto">
                  <a:xfrm>
                    <a:off x="768" y="3262"/>
                    <a:ext cx="4320" cy="0"/>
                  </a:xfrm>
                  <a:prstGeom prst="line">
                    <a:avLst/>
                  </a:prstGeom>
                  <a:no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1400" b="1">
                      <a:solidFill>
                        <a:srgbClr val="0000CC"/>
                      </a:solidFill>
                      <a:latin typeface="微软雅黑" panose="020B0503020204020204" pitchFamily="34" charset="-122"/>
                      <a:ea typeface="微软雅黑" panose="020B0503020204020204" pitchFamily="34" charset="-122"/>
                    </a:endParaRPr>
                  </a:p>
                </p:txBody>
              </p:sp>
              <p:sp>
                <p:nvSpPr>
                  <p:cNvPr id="56" name="Line 10"/>
                  <p:cNvSpPr>
                    <a:spLocks noChangeShapeType="1"/>
                  </p:cNvSpPr>
                  <p:nvPr/>
                </p:nvSpPr>
                <p:spPr bwMode="auto">
                  <a:xfrm>
                    <a:off x="768" y="3410"/>
                    <a:ext cx="4320" cy="0"/>
                  </a:xfrm>
                  <a:prstGeom prst="line">
                    <a:avLst/>
                  </a:prstGeom>
                  <a:no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1400" b="1">
                      <a:solidFill>
                        <a:srgbClr val="0000CC"/>
                      </a:solidFill>
                      <a:latin typeface="微软雅黑" panose="020B0503020204020204" pitchFamily="34" charset="-122"/>
                      <a:ea typeface="微软雅黑" panose="020B0503020204020204" pitchFamily="34" charset="-122"/>
                    </a:endParaRPr>
                  </a:p>
                </p:txBody>
              </p:sp>
              <p:sp>
                <p:nvSpPr>
                  <p:cNvPr id="57" name="Line 11"/>
                  <p:cNvSpPr>
                    <a:spLocks noChangeShapeType="1"/>
                  </p:cNvSpPr>
                  <p:nvPr/>
                </p:nvSpPr>
                <p:spPr bwMode="auto">
                  <a:xfrm>
                    <a:off x="768" y="3600"/>
                    <a:ext cx="4320" cy="0"/>
                  </a:xfrm>
                  <a:prstGeom prst="line">
                    <a:avLst/>
                  </a:prstGeom>
                  <a:no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1400" b="1">
                      <a:solidFill>
                        <a:srgbClr val="0000CC"/>
                      </a:solidFill>
                      <a:latin typeface="微软雅黑" panose="020B0503020204020204" pitchFamily="34" charset="-122"/>
                      <a:ea typeface="微软雅黑" panose="020B0503020204020204" pitchFamily="34" charset="-122"/>
                    </a:endParaRPr>
                  </a:p>
                </p:txBody>
              </p:sp>
            </p:grpSp>
          </p:grpSp>
          <p:grpSp>
            <p:nvGrpSpPr>
              <p:cNvPr id="34" name="Group 13"/>
              <p:cNvGrpSpPr/>
              <p:nvPr/>
            </p:nvGrpSpPr>
            <p:grpSpPr bwMode="auto">
              <a:xfrm>
                <a:off x="15" y="2758"/>
                <a:ext cx="5836" cy="900"/>
                <a:chOff x="15" y="2848"/>
                <a:chExt cx="5836" cy="900"/>
              </a:xfrm>
            </p:grpSpPr>
            <p:grpSp>
              <p:nvGrpSpPr>
                <p:cNvPr id="36" name="Group 14"/>
                <p:cNvGrpSpPr/>
                <p:nvPr/>
              </p:nvGrpSpPr>
              <p:grpSpPr bwMode="auto">
                <a:xfrm>
                  <a:off x="15" y="2849"/>
                  <a:ext cx="839" cy="899"/>
                  <a:chOff x="15" y="2849"/>
                  <a:chExt cx="839" cy="899"/>
                </a:xfrm>
              </p:grpSpPr>
              <p:grpSp>
                <p:nvGrpSpPr>
                  <p:cNvPr id="44" name="Group 15"/>
                  <p:cNvGrpSpPr/>
                  <p:nvPr/>
                </p:nvGrpSpPr>
                <p:grpSpPr bwMode="auto">
                  <a:xfrm>
                    <a:off x="158" y="3220"/>
                    <a:ext cx="480" cy="528"/>
                    <a:chOff x="240" y="2448"/>
                    <a:chExt cx="480" cy="528"/>
                  </a:xfrm>
                </p:grpSpPr>
                <p:grpSp>
                  <p:nvGrpSpPr>
                    <p:cNvPr id="46" name="Group 16"/>
                    <p:cNvGrpSpPr/>
                    <p:nvPr/>
                  </p:nvGrpSpPr>
                  <p:grpSpPr bwMode="auto">
                    <a:xfrm>
                      <a:off x="240" y="2448"/>
                      <a:ext cx="480" cy="528"/>
                      <a:chOff x="240" y="2448"/>
                      <a:chExt cx="672" cy="672"/>
                    </a:xfrm>
                  </p:grpSpPr>
                  <p:sp>
                    <p:nvSpPr>
                      <p:cNvPr id="48" name="Rectangle 17"/>
                      <p:cNvSpPr>
                        <a:spLocks noChangeArrowheads="1"/>
                      </p:cNvSpPr>
                      <p:nvPr/>
                    </p:nvSpPr>
                    <p:spPr bwMode="auto">
                      <a:xfrm>
                        <a:off x="240" y="2448"/>
                        <a:ext cx="672" cy="672"/>
                      </a:xfrm>
                      <a:prstGeom prst="rect">
                        <a:avLst/>
                      </a:prstGeom>
                      <a:solidFill>
                        <a:srgbClr val="FFFFFF"/>
                      </a:solidFill>
                      <a:ln w="6350">
                        <a:solidFill>
                          <a:srgbClr val="333399"/>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CC"/>
                          </a:solidFill>
                          <a:latin typeface="微软雅黑" panose="020B0503020204020204" pitchFamily="34" charset="-122"/>
                          <a:ea typeface="微软雅黑" panose="020B0503020204020204" pitchFamily="34" charset="-122"/>
                        </a:endParaRPr>
                      </a:p>
                    </p:txBody>
                  </p:sp>
                  <p:sp>
                    <p:nvSpPr>
                      <p:cNvPr id="49" name="Line 18"/>
                      <p:cNvSpPr>
                        <a:spLocks noChangeShapeType="1"/>
                      </p:cNvSpPr>
                      <p:nvPr/>
                    </p:nvSpPr>
                    <p:spPr bwMode="auto">
                      <a:xfrm>
                        <a:off x="576" y="2448"/>
                        <a:ext cx="0" cy="672"/>
                      </a:xfrm>
                      <a:prstGeom prst="line">
                        <a:avLst/>
                      </a:prstGeom>
                      <a:noFill/>
                      <a:ln w="6350">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1400" b="1">
                          <a:solidFill>
                            <a:srgbClr val="0000CC"/>
                          </a:solidFill>
                          <a:latin typeface="微软雅黑" panose="020B0503020204020204" pitchFamily="34" charset="-122"/>
                          <a:ea typeface="微软雅黑" panose="020B0503020204020204" pitchFamily="34" charset="-122"/>
                        </a:endParaRPr>
                      </a:p>
                    </p:txBody>
                  </p:sp>
                </p:grpSp>
                <p:sp>
                  <p:nvSpPr>
                    <p:cNvPr id="47" name="Freeform 19"/>
                    <p:cNvSpPr/>
                    <p:nvPr/>
                  </p:nvSpPr>
                  <p:spPr bwMode="auto">
                    <a:xfrm>
                      <a:off x="240" y="2450"/>
                      <a:ext cx="480" cy="526"/>
                    </a:xfrm>
                    <a:custGeom>
                      <a:avLst/>
                      <a:gdLst>
                        <a:gd name="T0" fmla="*/ 0 w 672"/>
                        <a:gd name="T1" fmla="*/ 670 h 670"/>
                        <a:gd name="T2" fmla="*/ 126 w 672"/>
                        <a:gd name="T3" fmla="*/ 637 h 670"/>
                        <a:gd name="T4" fmla="*/ 192 w 672"/>
                        <a:gd name="T5" fmla="*/ 526 h 670"/>
                        <a:gd name="T6" fmla="*/ 240 w 672"/>
                        <a:gd name="T7" fmla="*/ 334 h 670"/>
                        <a:gd name="T8" fmla="*/ 279 w 672"/>
                        <a:gd name="T9" fmla="*/ 139 h 670"/>
                        <a:gd name="T10" fmla="*/ 303 w 672"/>
                        <a:gd name="T11" fmla="*/ 40 h 670"/>
                        <a:gd name="T12" fmla="*/ 339 w 672"/>
                        <a:gd name="T13" fmla="*/ 1 h 670"/>
                        <a:gd name="T14" fmla="*/ 369 w 672"/>
                        <a:gd name="T15" fmla="*/ 34 h 670"/>
                        <a:gd name="T16" fmla="*/ 396 w 672"/>
                        <a:gd name="T17" fmla="*/ 136 h 670"/>
                        <a:gd name="T18" fmla="*/ 432 w 672"/>
                        <a:gd name="T19" fmla="*/ 337 h 670"/>
                        <a:gd name="T20" fmla="*/ 456 w 672"/>
                        <a:gd name="T21" fmla="*/ 457 h 670"/>
                        <a:gd name="T22" fmla="*/ 504 w 672"/>
                        <a:gd name="T23" fmla="*/ 595 h 670"/>
                        <a:gd name="T24" fmla="*/ 573 w 672"/>
                        <a:gd name="T25" fmla="*/ 643 h 670"/>
                        <a:gd name="T26" fmla="*/ 612 w 672"/>
                        <a:gd name="T27" fmla="*/ 655 h 670"/>
                        <a:gd name="T28" fmla="*/ 672 w 672"/>
                        <a:gd name="T29" fmla="*/ 67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72" h="670">
                          <a:moveTo>
                            <a:pt x="0" y="670"/>
                          </a:moveTo>
                          <a:cubicBezTo>
                            <a:pt x="21" y="664"/>
                            <a:pt x="94" y="661"/>
                            <a:pt x="126" y="637"/>
                          </a:cubicBezTo>
                          <a:cubicBezTo>
                            <a:pt x="158" y="613"/>
                            <a:pt x="173" y="576"/>
                            <a:pt x="192" y="526"/>
                          </a:cubicBezTo>
                          <a:cubicBezTo>
                            <a:pt x="211" y="476"/>
                            <a:pt x="226" y="398"/>
                            <a:pt x="240" y="334"/>
                          </a:cubicBezTo>
                          <a:cubicBezTo>
                            <a:pt x="254" y="270"/>
                            <a:pt x="269" y="188"/>
                            <a:pt x="279" y="139"/>
                          </a:cubicBezTo>
                          <a:cubicBezTo>
                            <a:pt x="289" y="90"/>
                            <a:pt x="293" y="63"/>
                            <a:pt x="303" y="40"/>
                          </a:cubicBezTo>
                          <a:cubicBezTo>
                            <a:pt x="313" y="17"/>
                            <a:pt x="328" y="2"/>
                            <a:pt x="339" y="1"/>
                          </a:cubicBezTo>
                          <a:cubicBezTo>
                            <a:pt x="350" y="0"/>
                            <a:pt x="360" y="12"/>
                            <a:pt x="369" y="34"/>
                          </a:cubicBezTo>
                          <a:cubicBezTo>
                            <a:pt x="378" y="56"/>
                            <a:pt x="386" y="86"/>
                            <a:pt x="396" y="136"/>
                          </a:cubicBezTo>
                          <a:cubicBezTo>
                            <a:pt x="406" y="186"/>
                            <a:pt x="422" y="284"/>
                            <a:pt x="432" y="337"/>
                          </a:cubicBezTo>
                          <a:cubicBezTo>
                            <a:pt x="442" y="390"/>
                            <a:pt x="444" y="414"/>
                            <a:pt x="456" y="457"/>
                          </a:cubicBezTo>
                          <a:cubicBezTo>
                            <a:pt x="468" y="500"/>
                            <a:pt x="485" y="564"/>
                            <a:pt x="504" y="595"/>
                          </a:cubicBezTo>
                          <a:cubicBezTo>
                            <a:pt x="523" y="626"/>
                            <a:pt x="555" y="633"/>
                            <a:pt x="573" y="643"/>
                          </a:cubicBezTo>
                          <a:cubicBezTo>
                            <a:pt x="591" y="653"/>
                            <a:pt x="596" y="651"/>
                            <a:pt x="612" y="655"/>
                          </a:cubicBezTo>
                          <a:cubicBezTo>
                            <a:pt x="628" y="659"/>
                            <a:pt x="660" y="667"/>
                            <a:pt x="672" y="670"/>
                          </a:cubicBezTo>
                        </a:path>
                      </a:pathLst>
                    </a:custGeom>
                    <a:noFill/>
                    <a:ln w="28575" cmpd="sng">
                      <a:solidFill>
                        <a:srgbClr val="333399"/>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1400" b="1">
                        <a:solidFill>
                          <a:srgbClr val="0000CC"/>
                        </a:solidFill>
                        <a:latin typeface="微软雅黑" panose="020B0503020204020204" pitchFamily="34" charset="-122"/>
                        <a:ea typeface="微软雅黑" panose="020B0503020204020204" pitchFamily="34" charset="-122"/>
                      </a:endParaRPr>
                    </a:p>
                  </p:txBody>
                </p:sp>
              </p:grpSp>
              <p:sp>
                <p:nvSpPr>
                  <p:cNvPr id="45" name="Text Box 20"/>
                  <p:cNvSpPr txBox="1">
                    <a:spLocks noChangeArrowheads="1"/>
                  </p:cNvSpPr>
                  <p:nvPr/>
                </p:nvSpPr>
                <p:spPr bwMode="auto">
                  <a:xfrm>
                    <a:off x="15" y="2849"/>
                    <a:ext cx="839" cy="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zh-CN" altLang="en-US" sz="1400" b="1" dirty="0">
                        <a:solidFill>
                          <a:srgbClr val="0000CC"/>
                        </a:solidFill>
                        <a:latin typeface="微软雅黑" panose="020B0503020204020204" pitchFamily="34" charset="-122"/>
                        <a:ea typeface="微软雅黑" panose="020B0503020204020204" pitchFamily="34" charset="-122"/>
                      </a:rPr>
                      <a:t>输入脉冲</a:t>
                    </a:r>
                  </a:p>
                </p:txBody>
              </p:sp>
            </p:grpSp>
            <p:grpSp>
              <p:nvGrpSpPr>
                <p:cNvPr id="37" name="Group 21"/>
                <p:cNvGrpSpPr/>
                <p:nvPr/>
              </p:nvGrpSpPr>
              <p:grpSpPr bwMode="auto">
                <a:xfrm>
                  <a:off x="5012" y="2848"/>
                  <a:ext cx="839" cy="900"/>
                  <a:chOff x="5012" y="2848"/>
                  <a:chExt cx="839" cy="900"/>
                </a:xfrm>
              </p:grpSpPr>
              <p:sp>
                <p:nvSpPr>
                  <p:cNvPr id="38" name="Text Box 22"/>
                  <p:cNvSpPr txBox="1">
                    <a:spLocks noChangeArrowheads="1"/>
                  </p:cNvSpPr>
                  <p:nvPr/>
                </p:nvSpPr>
                <p:spPr bwMode="auto">
                  <a:xfrm>
                    <a:off x="5012" y="2848"/>
                    <a:ext cx="839" cy="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zh-CN" altLang="en-US" sz="1400" b="1" dirty="0">
                        <a:solidFill>
                          <a:srgbClr val="0000CC"/>
                        </a:solidFill>
                        <a:latin typeface="微软雅黑" panose="020B0503020204020204" pitchFamily="34" charset="-122"/>
                        <a:ea typeface="微软雅黑" panose="020B0503020204020204" pitchFamily="34" charset="-122"/>
                      </a:rPr>
                      <a:t>输出脉冲</a:t>
                    </a:r>
                  </a:p>
                </p:txBody>
              </p:sp>
              <p:grpSp>
                <p:nvGrpSpPr>
                  <p:cNvPr id="39" name="Group 23"/>
                  <p:cNvGrpSpPr/>
                  <p:nvPr/>
                </p:nvGrpSpPr>
                <p:grpSpPr bwMode="auto">
                  <a:xfrm>
                    <a:off x="5148" y="3220"/>
                    <a:ext cx="480" cy="528"/>
                    <a:chOff x="240" y="2448"/>
                    <a:chExt cx="480" cy="528"/>
                  </a:xfrm>
                </p:grpSpPr>
                <p:grpSp>
                  <p:nvGrpSpPr>
                    <p:cNvPr id="40" name="Group 24"/>
                    <p:cNvGrpSpPr/>
                    <p:nvPr/>
                  </p:nvGrpSpPr>
                  <p:grpSpPr bwMode="auto">
                    <a:xfrm>
                      <a:off x="240" y="2448"/>
                      <a:ext cx="480" cy="528"/>
                      <a:chOff x="240" y="2448"/>
                      <a:chExt cx="672" cy="672"/>
                    </a:xfrm>
                  </p:grpSpPr>
                  <p:sp>
                    <p:nvSpPr>
                      <p:cNvPr id="42" name="Rectangle 25"/>
                      <p:cNvSpPr>
                        <a:spLocks noChangeArrowheads="1"/>
                      </p:cNvSpPr>
                      <p:nvPr/>
                    </p:nvSpPr>
                    <p:spPr bwMode="auto">
                      <a:xfrm>
                        <a:off x="240" y="2448"/>
                        <a:ext cx="672" cy="672"/>
                      </a:xfrm>
                      <a:prstGeom prst="rect">
                        <a:avLst/>
                      </a:prstGeom>
                      <a:solidFill>
                        <a:srgbClr val="FFFFFF"/>
                      </a:solidFill>
                      <a:ln w="6350">
                        <a:solidFill>
                          <a:srgbClr val="333399"/>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CC"/>
                          </a:solidFill>
                          <a:latin typeface="微软雅黑" panose="020B0503020204020204" pitchFamily="34" charset="-122"/>
                          <a:ea typeface="微软雅黑" panose="020B0503020204020204" pitchFamily="34" charset="-122"/>
                        </a:endParaRPr>
                      </a:p>
                    </p:txBody>
                  </p:sp>
                  <p:sp>
                    <p:nvSpPr>
                      <p:cNvPr id="43" name="Line 26"/>
                      <p:cNvSpPr>
                        <a:spLocks noChangeShapeType="1"/>
                      </p:cNvSpPr>
                      <p:nvPr/>
                    </p:nvSpPr>
                    <p:spPr bwMode="auto">
                      <a:xfrm>
                        <a:off x="576" y="2448"/>
                        <a:ext cx="0" cy="672"/>
                      </a:xfrm>
                      <a:prstGeom prst="line">
                        <a:avLst/>
                      </a:prstGeom>
                      <a:noFill/>
                      <a:ln w="6350">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1400" b="1">
                          <a:solidFill>
                            <a:srgbClr val="0000CC"/>
                          </a:solidFill>
                          <a:latin typeface="微软雅黑" panose="020B0503020204020204" pitchFamily="34" charset="-122"/>
                          <a:ea typeface="微软雅黑" panose="020B0503020204020204" pitchFamily="34" charset="-122"/>
                        </a:endParaRPr>
                      </a:p>
                    </p:txBody>
                  </p:sp>
                </p:grpSp>
                <p:sp>
                  <p:nvSpPr>
                    <p:cNvPr id="41" name="Freeform 27"/>
                    <p:cNvSpPr/>
                    <p:nvPr/>
                  </p:nvSpPr>
                  <p:spPr bwMode="auto">
                    <a:xfrm>
                      <a:off x="240" y="2450"/>
                      <a:ext cx="480" cy="526"/>
                    </a:xfrm>
                    <a:custGeom>
                      <a:avLst/>
                      <a:gdLst>
                        <a:gd name="T0" fmla="*/ 0 w 672"/>
                        <a:gd name="T1" fmla="*/ 670 h 670"/>
                        <a:gd name="T2" fmla="*/ 126 w 672"/>
                        <a:gd name="T3" fmla="*/ 637 h 670"/>
                        <a:gd name="T4" fmla="*/ 192 w 672"/>
                        <a:gd name="T5" fmla="*/ 526 h 670"/>
                        <a:gd name="T6" fmla="*/ 240 w 672"/>
                        <a:gd name="T7" fmla="*/ 334 h 670"/>
                        <a:gd name="T8" fmla="*/ 279 w 672"/>
                        <a:gd name="T9" fmla="*/ 139 h 670"/>
                        <a:gd name="T10" fmla="*/ 303 w 672"/>
                        <a:gd name="T11" fmla="*/ 40 h 670"/>
                        <a:gd name="T12" fmla="*/ 339 w 672"/>
                        <a:gd name="T13" fmla="*/ 1 h 670"/>
                        <a:gd name="T14" fmla="*/ 369 w 672"/>
                        <a:gd name="T15" fmla="*/ 34 h 670"/>
                        <a:gd name="T16" fmla="*/ 396 w 672"/>
                        <a:gd name="T17" fmla="*/ 136 h 670"/>
                        <a:gd name="T18" fmla="*/ 432 w 672"/>
                        <a:gd name="T19" fmla="*/ 337 h 670"/>
                        <a:gd name="T20" fmla="*/ 456 w 672"/>
                        <a:gd name="T21" fmla="*/ 457 h 670"/>
                        <a:gd name="T22" fmla="*/ 504 w 672"/>
                        <a:gd name="T23" fmla="*/ 595 h 670"/>
                        <a:gd name="T24" fmla="*/ 573 w 672"/>
                        <a:gd name="T25" fmla="*/ 643 h 670"/>
                        <a:gd name="T26" fmla="*/ 612 w 672"/>
                        <a:gd name="T27" fmla="*/ 655 h 670"/>
                        <a:gd name="T28" fmla="*/ 672 w 672"/>
                        <a:gd name="T29" fmla="*/ 67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72" h="670">
                          <a:moveTo>
                            <a:pt x="0" y="670"/>
                          </a:moveTo>
                          <a:cubicBezTo>
                            <a:pt x="21" y="664"/>
                            <a:pt x="94" y="661"/>
                            <a:pt x="126" y="637"/>
                          </a:cubicBezTo>
                          <a:cubicBezTo>
                            <a:pt x="158" y="613"/>
                            <a:pt x="173" y="576"/>
                            <a:pt x="192" y="526"/>
                          </a:cubicBezTo>
                          <a:cubicBezTo>
                            <a:pt x="211" y="476"/>
                            <a:pt x="226" y="398"/>
                            <a:pt x="240" y="334"/>
                          </a:cubicBezTo>
                          <a:cubicBezTo>
                            <a:pt x="254" y="270"/>
                            <a:pt x="269" y="188"/>
                            <a:pt x="279" y="139"/>
                          </a:cubicBezTo>
                          <a:cubicBezTo>
                            <a:pt x="289" y="90"/>
                            <a:pt x="293" y="63"/>
                            <a:pt x="303" y="40"/>
                          </a:cubicBezTo>
                          <a:cubicBezTo>
                            <a:pt x="313" y="17"/>
                            <a:pt x="328" y="2"/>
                            <a:pt x="339" y="1"/>
                          </a:cubicBezTo>
                          <a:cubicBezTo>
                            <a:pt x="350" y="0"/>
                            <a:pt x="360" y="12"/>
                            <a:pt x="369" y="34"/>
                          </a:cubicBezTo>
                          <a:cubicBezTo>
                            <a:pt x="378" y="56"/>
                            <a:pt x="386" y="86"/>
                            <a:pt x="396" y="136"/>
                          </a:cubicBezTo>
                          <a:cubicBezTo>
                            <a:pt x="406" y="186"/>
                            <a:pt x="422" y="284"/>
                            <a:pt x="432" y="337"/>
                          </a:cubicBezTo>
                          <a:cubicBezTo>
                            <a:pt x="442" y="390"/>
                            <a:pt x="444" y="414"/>
                            <a:pt x="456" y="457"/>
                          </a:cubicBezTo>
                          <a:cubicBezTo>
                            <a:pt x="468" y="500"/>
                            <a:pt x="485" y="564"/>
                            <a:pt x="504" y="595"/>
                          </a:cubicBezTo>
                          <a:cubicBezTo>
                            <a:pt x="523" y="626"/>
                            <a:pt x="555" y="633"/>
                            <a:pt x="573" y="643"/>
                          </a:cubicBezTo>
                          <a:cubicBezTo>
                            <a:pt x="591" y="653"/>
                            <a:pt x="596" y="651"/>
                            <a:pt x="612" y="655"/>
                          </a:cubicBezTo>
                          <a:cubicBezTo>
                            <a:pt x="628" y="659"/>
                            <a:pt x="660" y="667"/>
                            <a:pt x="672" y="670"/>
                          </a:cubicBezTo>
                        </a:path>
                      </a:pathLst>
                    </a:custGeom>
                    <a:noFill/>
                    <a:ln w="28575" cmpd="sng">
                      <a:solidFill>
                        <a:srgbClr val="333399"/>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1400" b="1">
                        <a:solidFill>
                          <a:srgbClr val="0000CC"/>
                        </a:solidFill>
                        <a:latin typeface="微软雅黑" panose="020B0503020204020204" pitchFamily="34" charset="-122"/>
                        <a:ea typeface="微软雅黑" panose="020B0503020204020204" pitchFamily="34" charset="-122"/>
                      </a:endParaRPr>
                    </a:p>
                  </p:txBody>
                </p:sp>
              </p:grpSp>
            </p:grpSp>
          </p:grpSp>
          <p:sp>
            <p:nvSpPr>
              <p:cNvPr id="35" name="Text Box 28"/>
              <p:cNvSpPr txBox="1">
                <a:spLocks noChangeArrowheads="1"/>
              </p:cNvSpPr>
              <p:nvPr/>
            </p:nvSpPr>
            <p:spPr bwMode="auto">
              <a:xfrm>
                <a:off x="2461" y="2853"/>
                <a:ext cx="839" cy="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zh-CN" altLang="en-US" sz="1400" b="1" dirty="0">
                    <a:solidFill>
                      <a:srgbClr val="0000CC"/>
                    </a:solidFill>
                    <a:latin typeface="微软雅黑" panose="020B0503020204020204" pitchFamily="34" charset="-122"/>
                    <a:ea typeface="微软雅黑" panose="020B0503020204020204" pitchFamily="34" charset="-122"/>
                  </a:rPr>
                  <a:t>单模光纤</a:t>
                </a:r>
              </a:p>
            </p:txBody>
          </p:sp>
        </p:grpSp>
        <p:sp>
          <p:nvSpPr>
            <p:cNvPr id="32" name="Line 12"/>
            <p:cNvSpPr>
              <a:spLocks noChangeShapeType="1"/>
            </p:cNvSpPr>
            <p:nvPr/>
          </p:nvSpPr>
          <p:spPr bwMode="auto">
            <a:xfrm>
              <a:off x="2193884" y="3377483"/>
              <a:ext cx="4816695" cy="2980"/>
            </a:xfrm>
            <a:prstGeom prst="line">
              <a:avLst/>
            </a:prstGeom>
            <a:noFill/>
            <a:ln w="19050">
              <a:solidFill>
                <a:schemeClr val="tx1"/>
              </a:solidFill>
              <a:prstDash val="lgDashDot"/>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1400" b="1">
                <a:solidFill>
                  <a:srgbClr val="0000CC"/>
                </a:solidFill>
                <a:latin typeface="微软雅黑" panose="020B0503020204020204" pitchFamily="34" charset="-122"/>
                <a:ea typeface="微软雅黑" panose="020B0503020204020204" pitchFamily="34" charset="-122"/>
              </a:endParaRPr>
            </a:p>
          </p:txBody>
        </p:sp>
      </p:grpSp>
      <p:sp>
        <p:nvSpPr>
          <p:cNvPr id="58" name="Line 50"/>
          <p:cNvSpPr>
            <a:spLocks noChangeShapeType="1"/>
          </p:cNvSpPr>
          <p:nvPr/>
        </p:nvSpPr>
        <p:spPr bwMode="auto">
          <a:xfrm flipV="1">
            <a:off x="2286430" y="3294543"/>
            <a:ext cx="4712313" cy="6954"/>
          </a:xfrm>
          <a:prstGeom prst="line">
            <a:avLst/>
          </a:prstGeom>
          <a:noFill/>
          <a:ln w="57150">
            <a:solidFill>
              <a:srgbClr val="0000FF"/>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1400" b="1">
              <a:solidFill>
                <a:srgbClr val="0000CC"/>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left)">
                                      <p:cBhvr>
                                        <p:cTn id="7" dur="2000"/>
                                        <p:tgtEl>
                                          <p:spTgt spid="25"/>
                                        </p:tgtEl>
                                      </p:cBhvr>
                                    </p:animEffect>
                                  </p:childTnLst>
                                </p:cTn>
                              </p:par>
                            </p:childTnLst>
                          </p:cTn>
                        </p:par>
                        <p:par>
                          <p:cTn id="8" fill="hold">
                            <p:stCondLst>
                              <p:cond delay="2000"/>
                            </p:stCondLst>
                            <p:childTnLst>
                              <p:par>
                                <p:cTn id="9" presetID="1" presetClass="entr" presetSubtype="0" fill="hold" nodeType="afterEffect">
                                  <p:stCondLst>
                                    <p:cond delay="1000"/>
                                  </p:stCondLst>
                                  <p:childTnLst>
                                    <p:set>
                                      <p:cBhvr>
                                        <p:cTn id="10" dur="1" fill="hold">
                                          <p:stCondLst>
                                            <p:cond delay="0"/>
                                          </p:stCondLst>
                                        </p:cTn>
                                        <p:tgtEl>
                                          <p:spTgt spid="30"/>
                                        </p:tgtEl>
                                        <p:attrNameLst>
                                          <p:attrName>style.visibility</p:attrName>
                                        </p:attrNameLst>
                                      </p:cBhvr>
                                      <p:to>
                                        <p:strVal val="visible"/>
                                      </p:to>
                                    </p:set>
                                  </p:childTnLst>
                                </p:cTn>
                              </p:par>
                            </p:childTnLst>
                          </p:cTn>
                        </p:par>
                        <p:par>
                          <p:cTn id="11" fill="hold">
                            <p:stCondLst>
                              <p:cond delay="3000"/>
                            </p:stCondLst>
                            <p:childTnLst>
                              <p:par>
                                <p:cTn id="12" presetID="22" presetClass="entr" presetSubtype="8" fill="hold" grpId="0" nodeType="afterEffect">
                                  <p:stCondLst>
                                    <p:cond delay="500"/>
                                  </p:stCondLst>
                                  <p:childTnLst>
                                    <p:set>
                                      <p:cBhvr>
                                        <p:cTn id="13" dur="1" fill="hold">
                                          <p:stCondLst>
                                            <p:cond delay="0"/>
                                          </p:stCondLst>
                                        </p:cTn>
                                        <p:tgtEl>
                                          <p:spTgt spid="58"/>
                                        </p:tgtEl>
                                        <p:attrNameLst>
                                          <p:attrName>style.visibility</p:attrName>
                                        </p:attrNameLst>
                                      </p:cBhvr>
                                      <p:to>
                                        <p:strVal val="visible"/>
                                      </p:to>
                                    </p:set>
                                    <p:animEffect transition="in" filter="wipe(left)">
                                      <p:cBhvr>
                                        <p:cTn id="14" dur="20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0"/>
          </p:nvPr>
        </p:nvSpPr>
        <p:spPr>
          <a:xfrm>
            <a:off x="466344" y="975751"/>
            <a:ext cx="3771948" cy="3172691"/>
          </a:xfrm>
        </p:spPr>
        <p:txBody>
          <a:bodyPr/>
          <a:lstStyle/>
          <a:p>
            <a:r>
              <a:rPr lang="zh-CN" altLang="en-US" dirty="0"/>
              <a:t>常用的三个波段的中心：</a:t>
            </a:r>
            <a:endParaRPr lang="en-US" altLang="zh-CN" dirty="0"/>
          </a:p>
          <a:p>
            <a:pPr lvl="1"/>
            <a:r>
              <a:rPr lang="en-US" altLang="zh-CN" dirty="0"/>
              <a:t>850 nm</a:t>
            </a:r>
            <a:r>
              <a:rPr lang="zh-CN" altLang="en-US" dirty="0"/>
              <a:t>，</a:t>
            </a:r>
            <a:r>
              <a:rPr lang="en-US" altLang="zh-CN" dirty="0"/>
              <a:t> </a:t>
            </a:r>
          </a:p>
          <a:p>
            <a:pPr lvl="1"/>
            <a:r>
              <a:rPr lang="en-US" altLang="zh-CN" dirty="0"/>
              <a:t>1300 nm</a:t>
            </a:r>
            <a:r>
              <a:rPr lang="zh-CN" altLang="en-US" dirty="0"/>
              <a:t>，</a:t>
            </a:r>
            <a:r>
              <a:rPr lang="en-US" altLang="zh-CN" dirty="0"/>
              <a:t> </a:t>
            </a:r>
          </a:p>
          <a:p>
            <a:pPr lvl="1"/>
            <a:r>
              <a:rPr lang="en-US" altLang="zh-CN" dirty="0"/>
              <a:t>1550 nm</a:t>
            </a:r>
            <a:r>
              <a:rPr lang="zh-CN" altLang="en-US" dirty="0"/>
              <a:t>。</a:t>
            </a:r>
          </a:p>
          <a:p>
            <a:r>
              <a:rPr lang="zh-CN" altLang="en-US" dirty="0"/>
              <a:t>所有这三个波段都具有 </a:t>
            </a:r>
            <a:r>
              <a:rPr lang="en-US" altLang="zh-CN" dirty="0"/>
              <a:t>25000~30000 GHz </a:t>
            </a:r>
            <a:r>
              <a:rPr lang="zh-CN" altLang="en-US" dirty="0"/>
              <a:t>的带宽，通信容量非常大。</a:t>
            </a:r>
          </a:p>
          <a:p>
            <a:endParaRPr lang="zh-CN" altLang="en-US" dirty="0"/>
          </a:p>
        </p:txBody>
      </p:sp>
      <p:sp>
        <p:nvSpPr>
          <p:cNvPr id="2" name="文本占位符 1"/>
          <p:cNvSpPr>
            <a:spLocks noGrp="1"/>
          </p:cNvSpPr>
          <p:nvPr>
            <p:ph type="body" sz="quarter" idx="11"/>
          </p:nvPr>
        </p:nvSpPr>
        <p:spPr/>
        <p:txBody>
          <a:bodyPr/>
          <a:lstStyle/>
          <a:p>
            <a:r>
              <a:rPr lang="zh-CN" altLang="en-US" dirty="0"/>
              <a:t>光纤通信中使用的光波的波段</a:t>
            </a:r>
          </a:p>
        </p:txBody>
      </p:sp>
      <p:grpSp>
        <p:nvGrpSpPr>
          <p:cNvPr id="4" name="组合 3"/>
          <p:cNvGrpSpPr/>
          <p:nvPr/>
        </p:nvGrpSpPr>
        <p:grpSpPr>
          <a:xfrm>
            <a:off x="4343012" y="1195600"/>
            <a:ext cx="4380412" cy="2727357"/>
            <a:chOff x="4343012" y="1195600"/>
            <a:chExt cx="4380412" cy="2727357"/>
          </a:xfrm>
        </p:grpSpPr>
        <p:grpSp>
          <p:nvGrpSpPr>
            <p:cNvPr id="57" name="组合 56"/>
            <p:cNvGrpSpPr/>
            <p:nvPr/>
          </p:nvGrpSpPr>
          <p:grpSpPr>
            <a:xfrm>
              <a:off x="4343012" y="1195600"/>
              <a:ext cx="4380412" cy="2727357"/>
              <a:chOff x="4432662" y="1372593"/>
              <a:chExt cx="4380412" cy="2727357"/>
            </a:xfrm>
          </p:grpSpPr>
          <p:grpSp>
            <p:nvGrpSpPr>
              <p:cNvPr id="47" name="组合 46"/>
              <p:cNvGrpSpPr/>
              <p:nvPr/>
            </p:nvGrpSpPr>
            <p:grpSpPr>
              <a:xfrm>
                <a:off x="4432662" y="1372593"/>
                <a:ext cx="4380412" cy="2727357"/>
                <a:chOff x="4146095" y="1471749"/>
                <a:chExt cx="5295819" cy="2740723"/>
              </a:xfrm>
            </p:grpSpPr>
            <p:grpSp>
              <p:nvGrpSpPr>
                <p:cNvPr id="44" name="组合 43"/>
                <p:cNvGrpSpPr/>
                <p:nvPr/>
              </p:nvGrpSpPr>
              <p:grpSpPr>
                <a:xfrm>
                  <a:off x="4715688" y="1471749"/>
                  <a:ext cx="4428312" cy="2468863"/>
                  <a:chOff x="4715688" y="1471749"/>
                  <a:chExt cx="4428312" cy="2468863"/>
                </a:xfrm>
              </p:grpSpPr>
              <p:cxnSp>
                <p:nvCxnSpPr>
                  <p:cNvPr id="7" name="直接连接符 6"/>
                  <p:cNvCxnSpPr/>
                  <p:nvPr/>
                </p:nvCxnSpPr>
                <p:spPr>
                  <a:xfrm>
                    <a:off x="4720046" y="1471749"/>
                    <a:ext cx="0" cy="2455817"/>
                  </a:xfrm>
                  <a:prstGeom prst="line">
                    <a:avLst/>
                  </a:prstGeom>
                  <a:ln w="12700">
                    <a:solidFill>
                      <a:schemeClr val="tx1"/>
                    </a:solidFill>
                  </a:ln>
                </p:spPr>
                <p:style>
                  <a:lnRef idx="1">
                    <a:schemeClr val="dk1"/>
                  </a:lnRef>
                  <a:fillRef idx="0">
                    <a:schemeClr val="dk1"/>
                  </a:fillRef>
                  <a:effectRef idx="0">
                    <a:schemeClr val="dk1"/>
                  </a:effectRef>
                  <a:fontRef idx="minor">
                    <a:schemeClr val="tx1"/>
                  </a:fontRef>
                </p:style>
              </p:cxnSp>
              <p:cxnSp>
                <p:nvCxnSpPr>
                  <p:cNvPr id="9" name="直接连接符 8"/>
                  <p:cNvCxnSpPr/>
                  <p:nvPr/>
                </p:nvCxnSpPr>
                <p:spPr>
                  <a:xfrm>
                    <a:off x="4720046" y="3927566"/>
                    <a:ext cx="4423954" cy="0"/>
                  </a:xfrm>
                  <a:prstGeom prst="line">
                    <a:avLst/>
                  </a:prstGeom>
                  <a:ln w="12700">
                    <a:solidFill>
                      <a:schemeClr val="tx1"/>
                    </a:solidFill>
                  </a:ln>
                </p:spPr>
                <p:style>
                  <a:lnRef idx="1">
                    <a:schemeClr val="dk1"/>
                  </a:lnRef>
                  <a:fillRef idx="0">
                    <a:schemeClr val="dk1"/>
                  </a:fillRef>
                  <a:effectRef idx="0">
                    <a:schemeClr val="dk1"/>
                  </a:effectRef>
                  <a:fontRef idx="minor">
                    <a:schemeClr val="tx1"/>
                  </a:fontRef>
                </p:style>
              </p:cxnSp>
              <p:cxnSp>
                <p:nvCxnSpPr>
                  <p:cNvPr id="14" name="直接连接符 13"/>
                  <p:cNvCxnSpPr/>
                  <p:nvPr/>
                </p:nvCxnSpPr>
                <p:spPr>
                  <a:xfrm>
                    <a:off x="4715688" y="3727269"/>
                    <a:ext cx="76072" cy="0"/>
                  </a:xfrm>
                  <a:prstGeom prst="line">
                    <a:avLst/>
                  </a:prstGeom>
                  <a:ln w="12700">
                    <a:solidFill>
                      <a:schemeClr val="tx1"/>
                    </a:solidFill>
                  </a:ln>
                </p:spPr>
                <p:style>
                  <a:lnRef idx="1">
                    <a:schemeClr val="dk1"/>
                  </a:lnRef>
                  <a:fillRef idx="0">
                    <a:schemeClr val="dk1"/>
                  </a:fillRef>
                  <a:effectRef idx="0">
                    <a:schemeClr val="dk1"/>
                  </a:effectRef>
                  <a:fontRef idx="minor">
                    <a:schemeClr val="tx1"/>
                  </a:fontRef>
                </p:style>
              </p:cxnSp>
              <p:cxnSp>
                <p:nvCxnSpPr>
                  <p:cNvPr id="17" name="直接连接符 16"/>
                  <p:cNvCxnSpPr/>
                  <p:nvPr/>
                </p:nvCxnSpPr>
                <p:spPr>
                  <a:xfrm>
                    <a:off x="4715688" y="3505202"/>
                    <a:ext cx="76072" cy="0"/>
                  </a:xfrm>
                  <a:prstGeom prst="line">
                    <a:avLst/>
                  </a:prstGeom>
                  <a:ln w="12700">
                    <a:solidFill>
                      <a:schemeClr val="tx1"/>
                    </a:solidFill>
                  </a:ln>
                </p:spPr>
                <p:style>
                  <a:lnRef idx="1">
                    <a:schemeClr val="dk1"/>
                  </a:lnRef>
                  <a:fillRef idx="0">
                    <a:schemeClr val="dk1"/>
                  </a:fillRef>
                  <a:effectRef idx="0">
                    <a:schemeClr val="dk1"/>
                  </a:effectRef>
                  <a:fontRef idx="minor">
                    <a:schemeClr val="tx1"/>
                  </a:fontRef>
                </p:style>
              </p:cxnSp>
              <p:cxnSp>
                <p:nvCxnSpPr>
                  <p:cNvPr id="18" name="直接连接符 17"/>
                  <p:cNvCxnSpPr/>
                  <p:nvPr/>
                </p:nvCxnSpPr>
                <p:spPr>
                  <a:xfrm>
                    <a:off x="4715688" y="3270069"/>
                    <a:ext cx="76072" cy="0"/>
                  </a:xfrm>
                  <a:prstGeom prst="line">
                    <a:avLst/>
                  </a:prstGeom>
                  <a:ln w="12700">
                    <a:solidFill>
                      <a:schemeClr val="tx1"/>
                    </a:solidFill>
                  </a:ln>
                </p:spPr>
                <p:style>
                  <a:lnRef idx="1">
                    <a:schemeClr val="dk1"/>
                  </a:lnRef>
                  <a:fillRef idx="0">
                    <a:schemeClr val="dk1"/>
                  </a:fillRef>
                  <a:effectRef idx="0">
                    <a:schemeClr val="dk1"/>
                  </a:effectRef>
                  <a:fontRef idx="minor">
                    <a:schemeClr val="tx1"/>
                  </a:fontRef>
                </p:style>
              </p:cxnSp>
              <p:cxnSp>
                <p:nvCxnSpPr>
                  <p:cNvPr id="19" name="直接连接符 18"/>
                  <p:cNvCxnSpPr/>
                  <p:nvPr/>
                </p:nvCxnSpPr>
                <p:spPr>
                  <a:xfrm>
                    <a:off x="4715688" y="3048002"/>
                    <a:ext cx="76072" cy="0"/>
                  </a:xfrm>
                  <a:prstGeom prst="line">
                    <a:avLst/>
                  </a:prstGeom>
                  <a:ln w="12700">
                    <a:solidFill>
                      <a:schemeClr val="tx1"/>
                    </a:solidFill>
                  </a:ln>
                </p:spPr>
                <p:style>
                  <a:lnRef idx="1">
                    <a:schemeClr val="dk1"/>
                  </a:lnRef>
                  <a:fillRef idx="0">
                    <a:schemeClr val="dk1"/>
                  </a:fillRef>
                  <a:effectRef idx="0">
                    <a:schemeClr val="dk1"/>
                  </a:effectRef>
                  <a:fontRef idx="minor">
                    <a:schemeClr val="tx1"/>
                  </a:fontRef>
                </p:style>
              </p:cxnSp>
              <p:cxnSp>
                <p:nvCxnSpPr>
                  <p:cNvPr id="20" name="直接连接符 19"/>
                  <p:cNvCxnSpPr/>
                  <p:nvPr/>
                </p:nvCxnSpPr>
                <p:spPr>
                  <a:xfrm>
                    <a:off x="4715688" y="3727269"/>
                    <a:ext cx="76072" cy="0"/>
                  </a:xfrm>
                  <a:prstGeom prst="line">
                    <a:avLst/>
                  </a:prstGeom>
                  <a:ln w="12700">
                    <a:solidFill>
                      <a:schemeClr val="tx1"/>
                    </a:solidFill>
                  </a:ln>
                </p:spPr>
                <p:style>
                  <a:lnRef idx="1">
                    <a:schemeClr val="dk1"/>
                  </a:lnRef>
                  <a:fillRef idx="0">
                    <a:schemeClr val="dk1"/>
                  </a:fillRef>
                  <a:effectRef idx="0">
                    <a:schemeClr val="dk1"/>
                  </a:effectRef>
                  <a:fontRef idx="minor">
                    <a:schemeClr val="tx1"/>
                  </a:fontRef>
                </p:style>
              </p:cxnSp>
              <p:cxnSp>
                <p:nvCxnSpPr>
                  <p:cNvPr id="21" name="直接连接符 20"/>
                  <p:cNvCxnSpPr/>
                  <p:nvPr/>
                </p:nvCxnSpPr>
                <p:spPr>
                  <a:xfrm>
                    <a:off x="4715688" y="3505202"/>
                    <a:ext cx="76072" cy="0"/>
                  </a:xfrm>
                  <a:prstGeom prst="line">
                    <a:avLst/>
                  </a:prstGeom>
                  <a:ln w="12700">
                    <a:solidFill>
                      <a:schemeClr val="tx1"/>
                    </a:solidFill>
                  </a:ln>
                </p:spPr>
                <p:style>
                  <a:lnRef idx="1">
                    <a:schemeClr val="dk1"/>
                  </a:lnRef>
                  <a:fillRef idx="0">
                    <a:schemeClr val="dk1"/>
                  </a:fillRef>
                  <a:effectRef idx="0">
                    <a:schemeClr val="dk1"/>
                  </a:effectRef>
                  <a:fontRef idx="minor">
                    <a:schemeClr val="tx1"/>
                  </a:fontRef>
                </p:style>
              </p:cxnSp>
              <p:cxnSp>
                <p:nvCxnSpPr>
                  <p:cNvPr id="22" name="直接连接符 21"/>
                  <p:cNvCxnSpPr/>
                  <p:nvPr/>
                </p:nvCxnSpPr>
                <p:spPr>
                  <a:xfrm>
                    <a:off x="4715688" y="2817218"/>
                    <a:ext cx="76072" cy="0"/>
                  </a:xfrm>
                  <a:prstGeom prst="line">
                    <a:avLst/>
                  </a:prstGeom>
                  <a:ln w="12700">
                    <a:solidFill>
                      <a:schemeClr val="tx1"/>
                    </a:solidFill>
                  </a:ln>
                </p:spPr>
                <p:style>
                  <a:lnRef idx="1">
                    <a:schemeClr val="dk1"/>
                  </a:lnRef>
                  <a:fillRef idx="0">
                    <a:schemeClr val="dk1"/>
                  </a:fillRef>
                  <a:effectRef idx="0">
                    <a:schemeClr val="dk1"/>
                  </a:effectRef>
                  <a:fontRef idx="minor">
                    <a:schemeClr val="tx1"/>
                  </a:fontRef>
                </p:style>
              </p:cxnSp>
              <p:cxnSp>
                <p:nvCxnSpPr>
                  <p:cNvPr id="23" name="直接连接符 22"/>
                  <p:cNvCxnSpPr/>
                  <p:nvPr/>
                </p:nvCxnSpPr>
                <p:spPr>
                  <a:xfrm>
                    <a:off x="4715688" y="2595151"/>
                    <a:ext cx="76072" cy="0"/>
                  </a:xfrm>
                  <a:prstGeom prst="line">
                    <a:avLst/>
                  </a:prstGeom>
                  <a:ln w="12700">
                    <a:solidFill>
                      <a:schemeClr val="tx1"/>
                    </a:solidFill>
                  </a:ln>
                </p:spPr>
                <p:style>
                  <a:lnRef idx="1">
                    <a:schemeClr val="dk1"/>
                  </a:lnRef>
                  <a:fillRef idx="0">
                    <a:schemeClr val="dk1"/>
                  </a:fillRef>
                  <a:effectRef idx="0">
                    <a:schemeClr val="dk1"/>
                  </a:effectRef>
                  <a:fontRef idx="minor">
                    <a:schemeClr val="tx1"/>
                  </a:fontRef>
                </p:style>
              </p:cxnSp>
              <p:cxnSp>
                <p:nvCxnSpPr>
                  <p:cNvPr id="24" name="直接连接符 23"/>
                  <p:cNvCxnSpPr/>
                  <p:nvPr/>
                </p:nvCxnSpPr>
                <p:spPr>
                  <a:xfrm>
                    <a:off x="4715688" y="2360018"/>
                    <a:ext cx="76072" cy="0"/>
                  </a:xfrm>
                  <a:prstGeom prst="line">
                    <a:avLst/>
                  </a:prstGeom>
                  <a:ln w="12700">
                    <a:solidFill>
                      <a:schemeClr val="tx1"/>
                    </a:solidFill>
                  </a:ln>
                </p:spPr>
                <p:style>
                  <a:lnRef idx="1">
                    <a:schemeClr val="dk1"/>
                  </a:lnRef>
                  <a:fillRef idx="0">
                    <a:schemeClr val="dk1"/>
                  </a:fillRef>
                  <a:effectRef idx="0">
                    <a:schemeClr val="dk1"/>
                  </a:effectRef>
                  <a:fontRef idx="minor">
                    <a:schemeClr val="tx1"/>
                  </a:fontRef>
                </p:style>
              </p:cxnSp>
              <p:cxnSp>
                <p:nvCxnSpPr>
                  <p:cNvPr id="25" name="直接连接符 24"/>
                  <p:cNvCxnSpPr/>
                  <p:nvPr/>
                </p:nvCxnSpPr>
                <p:spPr>
                  <a:xfrm>
                    <a:off x="4715688" y="2137951"/>
                    <a:ext cx="76072" cy="0"/>
                  </a:xfrm>
                  <a:prstGeom prst="line">
                    <a:avLst/>
                  </a:prstGeom>
                  <a:ln w="12700">
                    <a:solidFill>
                      <a:schemeClr val="tx1"/>
                    </a:solidFill>
                  </a:ln>
                </p:spPr>
                <p:style>
                  <a:lnRef idx="1">
                    <a:schemeClr val="dk1"/>
                  </a:lnRef>
                  <a:fillRef idx="0">
                    <a:schemeClr val="dk1"/>
                  </a:fillRef>
                  <a:effectRef idx="0">
                    <a:schemeClr val="dk1"/>
                  </a:effectRef>
                  <a:fontRef idx="minor">
                    <a:schemeClr val="tx1"/>
                  </a:fontRef>
                </p:style>
              </p:cxnSp>
              <p:cxnSp>
                <p:nvCxnSpPr>
                  <p:cNvPr id="26" name="直接连接符 25"/>
                  <p:cNvCxnSpPr/>
                  <p:nvPr/>
                </p:nvCxnSpPr>
                <p:spPr>
                  <a:xfrm>
                    <a:off x="4715688" y="2817218"/>
                    <a:ext cx="76072" cy="0"/>
                  </a:xfrm>
                  <a:prstGeom prst="line">
                    <a:avLst/>
                  </a:prstGeom>
                  <a:ln w="12700">
                    <a:solidFill>
                      <a:schemeClr val="tx1"/>
                    </a:solidFill>
                  </a:ln>
                </p:spPr>
                <p:style>
                  <a:lnRef idx="1">
                    <a:schemeClr val="dk1"/>
                  </a:lnRef>
                  <a:fillRef idx="0">
                    <a:schemeClr val="dk1"/>
                  </a:fillRef>
                  <a:effectRef idx="0">
                    <a:schemeClr val="dk1"/>
                  </a:effectRef>
                  <a:fontRef idx="minor">
                    <a:schemeClr val="tx1"/>
                  </a:fontRef>
                </p:style>
              </p:cxnSp>
              <p:cxnSp>
                <p:nvCxnSpPr>
                  <p:cNvPr id="27" name="直接连接符 26"/>
                  <p:cNvCxnSpPr/>
                  <p:nvPr/>
                </p:nvCxnSpPr>
                <p:spPr>
                  <a:xfrm>
                    <a:off x="4715688" y="2595151"/>
                    <a:ext cx="76072" cy="0"/>
                  </a:xfrm>
                  <a:prstGeom prst="line">
                    <a:avLst/>
                  </a:prstGeom>
                  <a:ln w="12700">
                    <a:solidFill>
                      <a:schemeClr val="tx1"/>
                    </a:solidFill>
                  </a:ln>
                </p:spPr>
                <p:style>
                  <a:lnRef idx="1">
                    <a:schemeClr val="dk1"/>
                  </a:lnRef>
                  <a:fillRef idx="0">
                    <a:schemeClr val="dk1"/>
                  </a:fillRef>
                  <a:effectRef idx="0">
                    <a:schemeClr val="dk1"/>
                  </a:effectRef>
                  <a:fontRef idx="minor">
                    <a:schemeClr val="tx1"/>
                  </a:fontRef>
                </p:style>
              </p:cxnSp>
              <p:cxnSp>
                <p:nvCxnSpPr>
                  <p:cNvPr id="28" name="直接连接符 27"/>
                  <p:cNvCxnSpPr/>
                  <p:nvPr/>
                </p:nvCxnSpPr>
                <p:spPr>
                  <a:xfrm>
                    <a:off x="4715688" y="1911527"/>
                    <a:ext cx="76072" cy="0"/>
                  </a:xfrm>
                  <a:prstGeom prst="line">
                    <a:avLst/>
                  </a:prstGeom>
                  <a:ln w="12700">
                    <a:solidFill>
                      <a:schemeClr val="tx1"/>
                    </a:solidFill>
                  </a:ln>
                </p:spPr>
                <p:style>
                  <a:lnRef idx="1">
                    <a:schemeClr val="dk1"/>
                  </a:lnRef>
                  <a:fillRef idx="0">
                    <a:schemeClr val="dk1"/>
                  </a:fillRef>
                  <a:effectRef idx="0">
                    <a:schemeClr val="dk1"/>
                  </a:effectRef>
                  <a:fontRef idx="minor">
                    <a:schemeClr val="tx1"/>
                  </a:fontRef>
                </p:style>
              </p:cxnSp>
              <p:cxnSp>
                <p:nvCxnSpPr>
                  <p:cNvPr id="29" name="直接连接符 28"/>
                  <p:cNvCxnSpPr/>
                  <p:nvPr/>
                </p:nvCxnSpPr>
                <p:spPr>
                  <a:xfrm>
                    <a:off x="4715688" y="1689460"/>
                    <a:ext cx="76072" cy="0"/>
                  </a:xfrm>
                  <a:prstGeom prst="line">
                    <a:avLst/>
                  </a:prstGeom>
                  <a:ln w="12700">
                    <a:solidFill>
                      <a:schemeClr val="tx1"/>
                    </a:solidFill>
                  </a:ln>
                </p:spPr>
                <p:style>
                  <a:lnRef idx="1">
                    <a:schemeClr val="dk1"/>
                  </a:lnRef>
                  <a:fillRef idx="0">
                    <a:schemeClr val="dk1"/>
                  </a:fillRef>
                  <a:effectRef idx="0">
                    <a:schemeClr val="dk1"/>
                  </a:effectRef>
                  <a:fontRef idx="minor">
                    <a:schemeClr val="tx1"/>
                  </a:fontRef>
                </p:style>
              </p:cxnSp>
              <p:cxnSp>
                <p:nvCxnSpPr>
                  <p:cNvPr id="31" name="直接连接符 30"/>
                  <p:cNvCxnSpPr/>
                  <p:nvPr/>
                </p:nvCxnSpPr>
                <p:spPr>
                  <a:xfrm>
                    <a:off x="5094514" y="3853526"/>
                    <a:ext cx="0" cy="87086"/>
                  </a:xfrm>
                  <a:prstGeom prst="line">
                    <a:avLst/>
                  </a:prstGeom>
                  <a:ln w="12700">
                    <a:solidFill>
                      <a:schemeClr val="tx1"/>
                    </a:solidFill>
                  </a:ln>
                </p:spPr>
                <p:style>
                  <a:lnRef idx="1">
                    <a:schemeClr val="dk1"/>
                  </a:lnRef>
                  <a:fillRef idx="0">
                    <a:schemeClr val="dk1"/>
                  </a:fillRef>
                  <a:effectRef idx="0">
                    <a:schemeClr val="dk1"/>
                  </a:effectRef>
                  <a:fontRef idx="minor">
                    <a:schemeClr val="tx1"/>
                  </a:fontRef>
                </p:style>
              </p:cxnSp>
              <p:cxnSp>
                <p:nvCxnSpPr>
                  <p:cNvPr id="33" name="直接连接符 32"/>
                  <p:cNvCxnSpPr/>
                  <p:nvPr/>
                </p:nvCxnSpPr>
                <p:spPr>
                  <a:xfrm>
                    <a:off x="5482044" y="3853526"/>
                    <a:ext cx="0" cy="87086"/>
                  </a:xfrm>
                  <a:prstGeom prst="line">
                    <a:avLst/>
                  </a:prstGeom>
                  <a:ln w="12700">
                    <a:solidFill>
                      <a:schemeClr val="tx1"/>
                    </a:solidFill>
                  </a:ln>
                </p:spPr>
                <p:style>
                  <a:lnRef idx="1">
                    <a:schemeClr val="dk1"/>
                  </a:lnRef>
                  <a:fillRef idx="0">
                    <a:schemeClr val="dk1"/>
                  </a:fillRef>
                  <a:effectRef idx="0">
                    <a:schemeClr val="dk1"/>
                  </a:effectRef>
                  <a:fontRef idx="minor">
                    <a:schemeClr val="tx1"/>
                  </a:fontRef>
                </p:style>
              </p:cxnSp>
              <p:cxnSp>
                <p:nvCxnSpPr>
                  <p:cNvPr id="34" name="直接连接符 33"/>
                  <p:cNvCxnSpPr/>
                  <p:nvPr/>
                </p:nvCxnSpPr>
                <p:spPr>
                  <a:xfrm>
                    <a:off x="5856517" y="3853526"/>
                    <a:ext cx="0" cy="87086"/>
                  </a:xfrm>
                  <a:prstGeom prst="line">
                    <a:avLst/>
                  </a:prstGeom>
                  <a:ln w="12700">
                    <a:solidFill>
                      <a:schemeClr val="tx1"/>
                    </a:solidFill>
                  </a:ln>
                </p:spPr>
                <p:style>
                  <a:lnRef idx="1">
                    <a:schemeClr val="dk1"/>
                  </a:lnRef>
                  <a:fillRef idx="0">
                    <a:schemeClr val="dk1"/>
                  </a:fillRef>
                  <a:effectRef idx="0">
                    <a:schemeClr val="dk1"/>
                  </a:effectRef>
                  <a:fontRef idx="minor">
                    <a:schemeClr val="tx1"/>
                  </a:fontRef>
                </p:style>
              </p:cxnSp>
              <p:cxnSp>
                <p:nvCxnSpPr>
                  <p:cNvPr id="35" name="直接连接符 34"/>
                  <p:cNvCxnSpPr/>
                  <p:nvPr/>
                </p:nvCxnSpPr>
                <p:spPr>
                  <a:xfrm>
                    <a:off x="6244047" y="3853526"/>
                    <a:ext cx="0" cy="87086"/>
                  </a:xfrm>
                  <a:prstGeom prst="line">
                    <a:avLst/>
                  </a:prstGeom>
                  <a:ln w="12700">
                    <a:solidFill>
                      <a:schemeClr val="tx1"/>
                    </a:solidFill>
                  </a:ln>
                </p:spPr>
                <p:style>
                  <a:lnRef idx="1">
                    <a:schemeClr val="dk1"/>
                  </a:lnRef>
                  <a:fillRef idx="0">
                    <a:schemeClr val="dk1"/>
                  </a:fillRef>
                  <a:effectRef idx="0">
                    <a:schemeClr val="dk1"/>
                  </a:effectRef>
                  <a:fontRef idx="minor">
                    <a:schemeClr val="tx1"/>
                  </a:fontRef>
                </p:style>
              </p:cxnSp>
              <p:cxnSp>
                <p:nvCxnSpPr>
                  <p:cNvPr id="36" name="直接连接符 35"/>
                  <p:cNvCxnSpPr/>
                  <p:nvPr/>
                </p:nvCxnSpPr>
                <p:spPr>
                  <a:xfrm>
                    <a:off x="6622875" y="3853526"/>
                    <a:ext cx="0" cy="87086"/>
                  </a:xfrm>
                  <a:prstGeom prst="line">
                    <a:avLst/>
                  </a:prstGeom>
                  <a:ln w="12700">
                    <a:solidFill>
                      <a:schemeClr val="tx1"/>
                    </a:solidFill>
                  </a:ln>
                </p:spPr>
                <p:style>
                  <a:lnRef idx="1">
                    <a:schemeClr val="dk1"/>
                  </a:lnRef>
                  <a:fillRef idx="0">
                    <a:schemeClr val="dk1"/>
                  </a:fillRef>
                  <a:effectRef idx="0">
                    <a:schemeClr val="dk1"/>
                  </a:effectRef>
                  <a:fontRef idx="minor">
                    <a:schemeClr val="tx1"/>
                  </a:fontRef>
                </p:style>
              </p:cxnSp>
              <p:cxnSp>
                <p:nvCxnSpPr>
                  <p:cNvPr id="37" name="直接连接符 36"/>
                  <p:cNvCxnSpPr/>
                  <p:nvPr/>
                </p:nvCxnSpPr>
                <p:spPr>
                  <a:xfrm>
                    <a:off x="7010405" y="3853526"/>
                    <a:ext cx="0" cy="87086"/>
                  </a:xfrm>
                  <a:prstGeom prst="line">
                    <a:avLst/>
                  </a:prstGeom>
                  <a:ln w="12700">
                    <a:solidFill>
                      <a:schemeClr val="tx1"/>
                    </a:solidFill>
                  </a:ln>
                </p:spPr>
                <p:style>
                  <a:lnRef idx="1">
                    <a:schemeClr val="dk1"/>
                  </a:lnRef>
                  <a:fillRef idx="0">
                    <a:schemeClr val="dk1"/>
                  </a:fillRef>
                  <a:effectRef idx="0">
                    <a:schemeClr val="dk1"/>
                  </a:effectRef>
                  <a:fontRef idx="minor">
                    <a:schemeClr val="tx1"/>
                  </a:fontRef>
                </p:style>
              </p:cxnSp>
              <p:cxnSp>
                <p:nvCxnSpPr>
                  <p:cNvPr id="38" name="直接连接符 37"/>
                  <p:cNvCxnSpPr/>
                  <p:nvPr/>
                </p:nvCxnSpPr>
                <p:spPr>
                  <a:xfrm>
                    <a:off x="7384878" y="3853526"/>
                    <a:ext cx="0" cy="87086"/>
                  </a:xfrm>
                  <a:prstGeom prst="line">
                    <a:avLst/>
                  </a:prstGeom>
                  <a:ln w="12700">
                    <a:solidFill>
                      <a:schemeClr val="tx1"/>
                    </a:solidFill>
                  </a:ln>
                </p:spPr>
                <p:style>
                  <a:lnRef idx="1">
                    <a:schemeClr val="dk1"/>
                  </a:lnRef>
                  <a:fillRef idx="0">
                    <a:schemeClr val="dk1"/>
                  </a:fillRef>
                  <a:effectRef idx="0">
                    <a:schemeClr val="dk1"/>
                  </a:effectRef>
                  <a:fontRef idx="minor">
                    <a:schemeClr val="tx1"/>
                  </a:fontRef>
                </p:style>
              </p:cxnSp>
              <p:cxnSp>
                <p:nvCxnSpPr>
                  <p:cNvPr id="39" name="直接连接符 38"/>
                  <p:cNvCxnSpPr/>
                  <p:nvPr/>
                </p:nvCxnSpPr>
                <p:spPr>
                  <a:xfrm>
                    <a:off x="7772408" y="3853526"/>
                    <a:ext cx="0" cy="87086"/>
                  </a:xfrm>
                  <a:prstGeom prst="line">
                    <a:avLst/>
                  </a:prstGeom>
                  <a:ln w="12700">
                    <a:solidFill>
                      <a:schemeClr val="tx1"/>
                    </a:solidFill>
                  </a:ln>
                </p:spPr>
                <p:style>
                  <a:lnRef idx="1">
                    <a:schemeClr val="dk1"/>
                  </a:lnRef>
                  <a:fillRef idx="0">
                    <a:schemeClr val="dk1"/>
                  </a:fillRef>
                  <a:effectRef idx="0">
                    <a:schemeClr val="dk1"/>
                  </a:effectRef>
                  <a:fontRef idx="minor">
                    <a:schemeClr val="tx1"/>
                  </a:fontRef>
                </p:style>
              </p:cxnSp>
              <p:cxnSp>
                <p:nvCxnSpPr>
                  <p:cNvPr id="40" name="直接连接符 39"/>
                  <p:cNvCxnSpPr/>
                  <p:nvPr/>
                </p:nvCxnSpPr>
                <p:spPr>
                  <a:xfrm>
                    <a:off x="8181709" y="3853526"/>
                    <a:ext cx="0" cy="87086"/>
                  </a:xfrm>
                  <a:prstGeom prst="line">
                    <a:avLst/>
                  </a:prstGeom>
                  <a:ln w="12700">
                    <a:solidFill>
                      <a:schemeClr val="tx1"/>
                    </a:solidFill>
                  </a:ln>
                </p:spPr>
                <p:style>
                  <a:lnRef idx="1">
                    <a:schemeClr val="dk1"/>
                  </a:lnRef>
                  <a:fillRef idx="0">
                    <a:schemeClr val="dk1"/>
                  </a:fillRef>
                  <a:effectRef idx="0">
                    <a:schemeClr val="dk1"/>
                  </a:effectRef>
                  <a:fontRef idx="minor">
                    <a:schemeClr val="tx1"/>
                  </a:fontRef>
                </p:style>
              </p:cxnSp>
              <p:cxnSp>
                <p:nvCxnSpPr>
                  <p:cNvPr id="41" name="直接连接符 40"/>
                  <p:cNvCxnSpPr/>
                  <p:nvPr/>
                </p:nvCxnSpPr>
                <p:spPr>
                  <a:xfrm>
                    <a:off x="8556182" y="3853526"/>
                    <a:ext cx="0" cy="87086"/>
                  </a:xfrm>
                  <a:prstGeom prst="line">
                    <a:avLst/>
                  </a:prstGeom>
                  <a:ln w="12700">
                    <a:solidFill>
                      <a:schemeClr val="tx1"/>
                    </a:solidFill>
                  </a:ln>
                </p:spPr>
                <p:style>
                  <a:lnRef idx="1">
                    <a:schemeClr val="dk1"/>
                  </a:lnRef>
                  <a:fillRef idx="0">
                    <a:schemeClr val="dk1"/>
                  </a:fillRef>
                  <a:effectRef idx="0">
                    <a:schemeClr val="dk1"/>
                  </a:effectRef>
                  <a:fontRef idx="minor">
                    <a:schemeClr val="tx1"/>
                  </a:fontRef>
                </p:style>
              </p:cxnSp>
              <p:cxnSp>
                <p:nvCxnSpPr>
                  <p:cNvPr id="42" name="直接连接符 41"/>
                  <p:cNvCxnSpPr/>
                  <p:nvPr/>
                </p:nvCxnSpPr>
                <p:spPr>
                  <a:xfrm>
                    <a:off x="8943712" y="3853526"/>
                    <a:ext cx="0" cy="87086"/>
                  </a:xfrm>
                  <a:prstGeom prst="line">
                    <a:avLst/>
                  </a:prstGeom>
                  <a:ln w="12700">
                    <a:solidFill>
                      <a:schemeClr val="tx1"/>
                    </a:solidFill>
                  </a:ln>
                </p:spPr>
                <p:style>
                  <a:lnRef idx="1">
                    <a:schemeClr val="dk1"/>
                  </a:lnRef>
                  <a:fillRef idx="0">
                    <a:schemeClr val="dk1"/>
                  </a:fillRef>
                  <a:effectRef idx="0">
                    <a:schemeClr val="dk1"/>
                  </a:effectRef>
                  <a:fontRef idx="minor">
                    <a:schemeClr val="tx1"/>
                  </a:fontRef>
                </p:style>
              </p:cxnSp>
            </p:grpSp>
            <p:sp>
              <p:nvSpPr>
                <p:cNvPr id="45" name="文本框 44"/>
                <p:cNvSpPr txBox="1"/>
                <p:nvPr/>
              </p:nvSpPr>
              <p:spPr>
                <a:xfrm>
                  <a:off x="4146095" y="1516996"/>
                  <a:ext cx="592182" cy="2400657"/>
                </a:xfrm>
                <a:prstGeom prst="rect">
                  <a:avLst/>
                </a:prstGeom>
                <a:noFill/>
              </p:spPr>
              <p:txBody>
                <a:bodyPr wrap="square" rtlCol="0">
                  <a:spAutoFit/>
                </a:bodyPr>
                <a:lstStyle/>
                <a:p>
                  <a:pPr algn="r">
                    <a:lnSpc>
                      <a:spcPts val="1800"/>
                    </a:lnSpc>
                  </a:pPr>
                  <a:r>
                    <a:rPr lang="en-US" altLang="zh-CN" sz="1200" b="1" dirty="0"/>
                    <a:t>2.0</a:t>
                  </a:r>
                </a:p>
                <a:p>
                  <a:pPr algn="r">
                    <a:lnSpc>
                      <a:spcPts val="1800"/>
                    </a:lnSpc>
                  </a:pPr>
                  <a:r>
                    <a:rPr lang="en-US" altLang="zh-CN" sz="1200" b="1" dirty="0"/>
                    <a:t>1.8</a:t>
                  </a:r>
                </a:p>
                <a:p>
                  <a:pPr algn="r">
                    <a:lnSpc>
                      <a:spcPts val="1800"/>
                    </a:lnSpc>
                  </a:pPr>
                  <a:r>
                    <a:rPr lang="en-US" altLang="zh-CN" sz="1200" b="1" dirty="0"/>
                    <a:t>1.6</a:t>
                  </a:r>
                </a:p>
                <a:p>
                  <a:pPr algn="r">
                    <a:lnSpc>
                      <a:spcPts val="1800"/>
                    </a:lnSpc>
                  </a:pPr>
                  <a:r>
                    <a:rPr lang="en-US" altLang="zh-CN" sz="1200" b="1" dirty="0"/>
                    <a:t>1.4</a:t>
                  </a:r>
                </a:p>
                <a:p>
                  <a:pPr algn="r">
                    <a:lnSpc>
                      <a:spcPts val="1800"/>
                    </a:lnSpc>
                  </a:pPr>
                  <a:r>
                    <a:rPr lang="en-US" altLang="zh-CN" sz="1200" b="1" dirty="0"/>
                    <a:t>1.2</a:t>
                  </a:r>
                </a:p>
                <a:p>
                  <a:pPr algn="r">
                    <a:lnSpc>
                      <a:spcPts val="1800"/>
                    </a:lnSpc>
                  </a:pPr>
                  <a:r>
                    <a:rPr lang="en-US" altLang="zh-CN" sz="1200" b="1" dirty="0"/>
                    <a:t>1.0</a:t>
                  </a:r>
                </a:p>
                <a:p>
                  <a:pPr algn="r">
                    <a:lnSpc>
                      <a:spcPts val="1800"/>
                    </a:lnSpc>
                  </a:pPr>
                  <a:r>
                    <a:rPr lang="en-US" altLang="zh-CN" sz="1200" b="1" dirty="0"/>
                    <a:t>0.8</a:t>
                  </a:r>
                </a:p>
                <a:p>
                  <a:pPr algn="r">
                    <a:lnSpc>
                      <a:spcPts val="1800"/>
                    </a:lnSpc>
                  </a:pPr>
                  <a:r>
                    <a:rPr lang="en-US" altLang="zh-CN" sz="1200" b="1" dirty="0"/>
                    <a:t>0.6</a:t>
                  </a:r>
                </a:p>
                <a:p>
                  <a:pPr algn="r">
                    <a:lnSpc>
                      <a:spcPts val="1800"/>
                    </a:lnSpc>
                  </a:pPr>
                  <a:r>
                    <a:rPr lang="en-US" altLang="zh-CN" sz="1200" b="1" dirty="0"/>
                    <a:t>0.4</a:t>
                  </a:r>
                </a:p>
                <a:p>
                  <a:pPr algn="r">
                    <a:lnSpc>
                      <a:spcPts val="1800"/>
                    </a:lnSpc>
                  </a:pPr>
                  <a:r>
                    <a:rPr lang="en-US" altLang="zh-CN" sz="1200" b="1" dirty="0"/>
                    <a:t>0.2</a:t>
                  </a:r>
                </a:p>
              </p:txBody>
            </p:sp>
            <p:sp>
              <p:nvSpPr>
                <p:cNvPr id="46" name="文本框 45"/>
                <p:cNvSpPr txBox="1"/>
                <p:nvPr/>
              </p:nvSpPr>
              <p:spPr>
                <a:xfrm>
                  <a:off x="4850674" y="3887723"/>
                  <a:ext cx="4591240" cy="324749"/>
                </a:xfrm>
                <a:prstGeom prst="rect">
                  <a:avLst/>
                </a:prstGeom>
                <a:noFill/>
              </p:spPr>
              <p:txBody>
                <a:bodyPr wrap="square" rtlCol="0">
                  <a:spAutoFit/>
                </a:bodyPr>
                <a:lstStyle/>
                <a:p>
                  <a:pPr>
                    <a:lnSpc>
                      <a:spcPts val="1800"/>
                    </a:lnSpc>
                  </a:pPr>
                  <a:r>
                    <a:rPr lang="en-US" altLang="zh-CN" sz="1200" b="1" dirty="0"/>
                    <a:t>0.8    0.9   1.0    1.1    1.2   1.3    1.4   1.5    1.6   1.7    1.8</a:t>
                  </a:r>
                </a:p>
              </p:txBody>
            </p:sp>
          </p:grpSp>
          <p:sp>
            <p:nvSpPr>
              <p:cNvPr id="48" name="矩形 47"/>
              <p:cNvSpPr/>
              <p:nvPr/>
            </p:nvSpPr>
            <p:spPr>
              <a:xfrm>
                <a:off x="5255302" y="1736569"/>
                <a:ext cx="246700" cy="2069999"/>
              </a:xfrm>
              <a:prstGeom prst="rect">
                <a:avLst/>
              </a:prstGeom>
              <a:solidFill>
                <a:srgbClr val="00C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矩形 48"/>
              <p:cNvSpPr/>
              <p:nvPr/>
            </p:nvSpPr>
            <p:spPr>
              <a:xfrm>
                <a:off x="6530575" y="1736569"/>
                <a:ext cx="563025" cy="2069999"/>
              </a:xfrm>
              <a:prstGeom prst="rect">
                <a:avLst/>
              </a:prstGeom>
              <a:solidFill>
                <a:srgbClr val="00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矩形 49"/>
              <p:cNvSpPr/>
              <p:nvPr/>
            </p:nvSpPr>
            <p:spPr>
              <a:xfrm>
                <a:off x="7270353" y="1736569"/>
                <a:ext cx="661844" cy="2069999"/>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2" name="任意多边形 51"/>
            <p:cNvSpPr/>
            <p:nvPr/>
          </p:nvSpPr>
          <p:spPr>
            <a:xfrm>
              <a:off x="4925801" y="1334258"/>
              <a:ext cx="3443155" cy="2157381"/>
            </a:xfrm>
            <a:custGeom>
              <a:avLst/>
              <a:gdLst>
                <a:gd name="connsiteX0" fmla="*/ 0 w 4162697"/>
                <a:gd name="connsiteY0" fmla="*/ 0 h 2156407"/>
                <a:gd name="connsiteX1" fmla="*/ 278675 w 4162697"/>
                <a:gd name="connsiteY1" fmla="*/ 1524000 h 2156407"/>
                <a:gd name="connsiteX2" fmla="*/ 687977 w 4162697"/>
                <a:gd name="connsiteY2" fmla="*/ 1454331 h 2156407"/>
                <a:gd name="connsiteX3" fmla="*/ 827315 w 4162697"/>
                <a:gd name="connsiteY3" fmla="*/ 1576251 h 2156407"/>
                <a:gd name="connsiteX4" fmla="*/ 1480457 w 4162697"/>
                <a:gd name="connsiteY4" fmla="*/ 1968137 h 2156407"/>
                <a:gd name="connsiteX5" fmla="*/ 1593669 w 4162697"/>
                <a:gd name="connsiteY5" fmla="*/ 2072640 h 2156407"/>
                <a:gd name="connsiteX6" fmla="*/ 1776549 w 4162697"/>
                <a:gd name="connsiteY6" fmla="*/ 1907177 h 2156407"/>
                <a:gd name="connsiteX7" fmla="*/ 1933303 w 4162697"/>
                <a:gd name="connsiteY7" fmla="*/ 2098765 h 2156407"/>
                <a:gd name="connsiteX8" fmla="*/ 2403566 w 4162697"/>
                <a:gd name="connsiteY8" fmla="*/ 2098765 h 2156407"/>
                <a:gd name="connsiteX9" fmla="*/ 2569029 w 4162697"/>
                <a:gd name="connsiteY9" fmla="*/ 1541417 h 2156407"/>
                <a:gd name="connsiteX10" fmla="*/ 2708366 w 4162697"/>
                <a:gd name="connsiteY10" fmla="*/ 1985554 h 2156407"/>
                <a:gd name="connsiteX11" fmla="*/ 3187337 w 4162697"/>
                <a:gd name="connsiteY11" fmla="*/ 2116183 h 2156407"/>
                <a:gd name="connsiteX12" fmla="*/ 3640183 w 4162697"/>
                <a:gd name="connsiteY12" fmla="*/ 1314994 h 2156407"/>
                <a:gd name="connsiteX13" fmla="*/ 4162697 w 4162697"/>
                <a:gd name="connsiteY13" fmla="*/ 139337 h 2156407"/>
                <a:gd name="connsiteX14" fmla="*/ 4162697 w 4162697"/>
                <a:gd name="connsiteY14" fmla="*/ 139337 h 2156407"/>
                <a:gd name="connsiteX0-1" fmla="*/ 0 w 4162697"/>
                <a:gd name="connsiteY0-2" fmla="*/ 0 h 2156407"/>
                <a:gd name="connsiteX1-3" fmla="*/ 243840 w 4162697"/>
                <a:gd name="connsiteY1-4" fmla="*/ 1393372 h 2156407"/>
                <a:gd name="connsiteX2-5" fmla="*/ 687977 w 4162697"/>
                <a:gd name="connsiteY2-6" fmla="*/ 1454331 h 2156407"/>
                <a:gd name="connsiteX3-7" fmla="*/ 827315 w 4162697"/>
                <a:gd name="connsiteY3-8" fmla="*/ 1576251 h 2156407"/>
                <a:gd name="connsiteX4-9" fmla="*/ 1480457 w 4162697"/>
                <a:gd name="connsiteY4-10" fmla="*/ 1968137 h 2156407"/>
                <a:gd name="connsiteX5-11" fmla="*/ 1593669 w 4162697"/>
                <a:gd name="connsiteY5-12" fmla="*/ 2072640 h 2156407"/>
                <a:gd name="connsiteX6-13" fmla="*/ 1776549 w 4162697"/>
                <a:gd name="connsiteY6-14" fmla="*/ 1907177 h 2156407"/>
                <a:gd name="connsiteX7-15" fmla="*/ 1933303 w 4162697"/>
                <a:gd name="connsiteY7-16" fmla="*/ 2098765 h 2156407"/>
                <a:gd name="connsiteX8-17" fmla="*/ 2403566 w 4162697"/>
                <a:gd name="connsiteY8-18" fmla="*/ 2098765 h 2156407"/>
                <a:gd name="connsiteX9-19" fmla="*/ 2569029 w 4162697"/>
                <a:gd name="connsiteY9-20" fmla="*/ 1541417 h 2156407"/>
                <a:gd name="connsiteX10-21" fmla="*/ 2708366 w 4162697"/>
                <a:gd name="connsiteY10-22" fmla="*/ 1985554 h 2156407"/>
                <a:gd name="connsiteX11-23" fmla="*/ 3187337 w 4162697"/>
                <a:gd name="connsiteY11-24" fmla="*/ 2116183 h 2156407"/>
                <a:gd name="connsiteX12-25" fmla="*/ 3640183 w 4162697"/>
                <a:gd name="connsiteY12-26" fmla="*/ 1314994 h 2156407"/>
                <a:gd name="connsiteX13-27" fmla="*/ 4162697 w 4162697"/>
                <a:gd name="connsiteY13-28" fmla="*/ 139337 h 2156407"/>
                <a:gd name="connsiteX14-29" fmla="*/ 4162697 w 4162697"/>
                <a:gd name="connsiteY14-30" fmla="*/ 139337 h 2156407"/>
                <a:gd name="connsiteX0-31" fmla="*/ 0 w 4162697"/>
                <a:gd name="connsiteY0-32" fmla="*/ 0 h 2156407"/>
                <a:gd name="connsiteX1-33" fmla="*/ 243840 w 4162697"/>
                <a:gd name="connsiteY1-34" fmla="*/ 1393372 h 2156407"/>
                <a:gd name="connsiteX2-35" fmla="*/ 714103 w 4162697"/>
                <a:gd name="connsiteY2-36" fmla="*/ 1358537 h 2156407"/>
                <a:gd name="connsiteX3-37" fmla="*/ 827315 w 4162697"/>
                <a:gd name="connsiteY3-38" fmla="*/ 1576251 h 2156407"/>
                <a:gd name="connsiteX4-39" fmla="*/ 1480457 w 4162697"/>
                <a:gd name="connsiteY4-40" fmla="*/ 1968137 h 2156407"/>
                <a:gd name="connsiteX5-41" fmla="*/ 1593669 w 4162697"/>
                <a:gd name="connsiteY5-42" fmla="*/ 2072640 h 2156407"/>
                <a:gd name="connsiteX6-43" fmla="*/ 1776549 w 4162697"/>
                <a:gd name="connsiteY6-44" fmla="*/ 1907177 h 2156407"/>
                <a:gd name="connsiteX7-45" fmla="*/ 1933303 w 4162697"/>
                <a:gd name="connsiteY7-46" fmla="*/ 2098765 h 2156407"/>
                <a:gd name="connsiteX8-47" fmla="*/ 2403566 w 4162697"/>
                <a:gd name="connsiteY8-48" fmla="*/ 2098765 h 2156407"/>
                <a:gd name="connsiteX9-49" fmla="*/ 2569029 w 4162697"/>
                <a:gd name="connsiteY9-50" fmla="*/ 1541417 h 2156407"/>
                <a:gd name="connsiteX10-51" fmla="*/ 2708366 w 4162697"/>
                <a:gd name="connsiteY10-52" fmla="*/ 1985554 h 2156407"/>
                <a:gd name="connsiteX11-53" fmla="*/ 3187337 w 4162697"/>
                <a:gd name="connsiteY11-54" fmla="*/ 2116183 h 2156407"/>
                <a:gd name="connsiteX12-55" fmla="*/ 3640183 w 4162697"/>
                <a:gd name="connsiteY12-56" fmla="*/ 1314994 h 2156407"/>
                <a:gd name="connsiteX13-57" fmla="*/ 4162697 w 4162697"/>
                <a:gd name="connsiteY13-58" fmla="*/ 139337 h 2156407"/>
                <a:gd name="connsiteX14-59" fmla="*/ 4162697 w 4162697"/>
                <a:gd name="connsiteY14-60" fmla="*/ 139337 h 2156407"/>
                <a:gd name="connsiteX0-61" fmla="*/ 0 w 4162697"/>
                <a:gd name="connsiteY0-62" fmla="*/ 0 h 2156407"/>
                <a:gd name="connsiteX1-63" fmla="*/ 243840 w 4162697"/>
                <a:gd name="connsiteY1-64" fmla="*/ 1393372 h 2156407"/>
                <a:gd name="connsiteX2-65" fmla="*/ 714103 w 4162697"/>
                <a:gd name="connsiteY2-66" fmla="*/ 1358537 h 2156407"/>
                <a:gd name="connsiteX3-67" fmla="*/ 836024 w 4162697"/>
                <a:gd name="connsiteY3-68" fmla="*/ 1576251 h 2156407"/>
                <a:gd name="connsiteX4-69" fmla="*/ 1480457 w 4162697"/>
                <a:gd name="connsiteY4-70" fmla="*/ 1968137 h 2156407"/>
                <a:gd name="connsiteX5-71" fmla="*/ 1593669 w 4162697"/>
                <a:gd name="connsiteY5-72" fmla="*/ 2072640 h 2156407"/>
                <a:gd name="connsiteX6-73" fmla="*/ 1776549 w 4162697"/>
                <a:gd name="connsiteY6-74" fmla="*/ 1907177 h 2156407"/>
                <a:gd name="connsiteX7-75" fmla="*/ 1933303 w 4162697"/>
                <a:gd name="connsiteY7-76" fmla="*/ 2098765 h 2156407"/>
                <a:gd name="connsiteX8-77" fmla="*/ 2403566 w 4162697"/>
                <a:gd name="connsiteY8-78" fmla="*/ 2098765 h 2156407"/>
                <a:gd name="connsiteX9-79" fmla="*/ 2569029 w 4162697"/>
                <a:gd name="connsiteY9-80" fmla="*/ 1541417 h 2156407"/>
                <a:gd name="connsiteX10-81" fmla="*/ 2708366 w 4162697"/>
                <a:gd name="connsiteY10-82" fmla="*/ 1985554 h 2156407"/>
                <a:gd name="connsiteX11-83" fmla="*/ 3187337 w 4162697"/>
                <a:gd name="connsiteY11-84" fmla="*/ 2116183 h 2156407"/>
                <a:gd name="connsiteX12-85" fmla="*/ 3640183 w 4162697"/>
                <a:gd name="connsiteY12-86" fmla="*/ 1314994 h 2156407"/>
                <a:gd name="connsiteX13-87" fmla="*/ 4162697 w 4162697"/>
                <a:gd name="connsiteY13-88" fmla="*/ 139337 h 2156407"/>
                <a:gd name="connsiteX14-89" fmla="*/ 4162697 w 4162697"/>
                <a:gd name="connsiteY14-90" fmla="*/ 139337 h 2156407"/>
                <a:gd name="connsiteX0-91" fmla="*/ 0 w 4162697"/>
                <a:gd name="connsiteY0-92" fmla="*/ 0 h 2156407"/>
                <a:gd name="connsiteX1-93" fmla="*/ 243840 w 4162697"/>
                <a:gd name="connsiteY1-94" fmla="*/ 1393372 h 2156407"/>
                <a:gd name="connsiteX2-95" fmla="*/ 714103 w 4162697"/>
                <a:gd name="connsiteY2-96" fmla="*/ 1358537 h 2156407"/>
                <a:gd name="connsiteX3-97" fmla="*/ 836024 w 4162697"/>
                <a:gd name="connsiteY3-98" fmla="*/ 1576251 h 2156407"/>
                <a:gd name="connsiteX4-99" fmla="*/ 1480457 w 4162697"/>
                <a:gd name="connsiteY4-100" fmla="*/ 1968137 h 2156407"/>
                <a:gd name="connsiteX5-101" fmla="*/ 1593669 w 4162697"/>
                <a:gd name="connsiteY5-102" fmla="*/ 2072640 h 2156407"/>
                <a:gd name="connsiteX6-103" fmla="*/ 1776549 w 4162697"/>
                <a:gd name="connsiteY6-104" fmla="*/ 1907177 h 2156407"/>
                <a:gd name="connsiteX7-105" fmla="*/ 1933303 w 4162697"/>
                <a:gd name="connsiteY7-106" fmla="*/ 2098765 h 2156407"/>
                <a:gd name="connsiteX8-107" fmla="*/ 2403566 w 4162697"/>
                <a:gd name="connsiteY8-108" fmla="*/ 2098765 h 2156407"/>
                <a:gd name="connsiteX9-109" fmla="*/ 2569029 w 4162697"/>
                <a:gd name="connsiteY9-110" fmla="*/ 1541417 h 2156407"/>
                <a:gd name="connsiteX10-111" fmla="*/ 2708366 w 4162697"/>
                <a:gd name="connsiteY10-112" fmla="*/ 1985554 h 2156407"/>
                <a:gd name="connsiteX11-113" fmla="*/ 3187337 w 4162697"/>
                <a:gd name="connsiteY11-114" fmla="*/ 2116183 h 2156407"/>
                <a:gd name="connsiteX12-115" fmla="*/ 3640183 w 4162697"/>
                <a:gd name="connsiteY12-116" fmla="*/ 1314994 h 2156407"/>
                <a:gd name="connsiteX13-117" fmla="*/ 4162697 w 4162697"/>
                <a:gd name="connsiteY13-118" fmla="*/ 139337 h 2156407"/>
                <a:gd name="connsiteX14-119" fmla="*/ 4162697 w 4162697"/>
                <a:gd name="connsiteY14-120" fmla="*/ 139337 h 2156407"/>
                <a:gd name="connsiteX0-121" fmla="*/ 0 w 4162697"/>
                <a:gd name="connsiteY0-122" fmla="*/ 0 h 2156407"/>
                <a:gd name="connsiteX1-123" fmla="*/ 243840 w 4162697"/>
                <a:gd name="connsiteY1-124" fmla="*/ 1393372 h 2156407"/>
                <a:gd name="connsiteX2-125" fmla="*/ 714103 w 4162697"/>
                <a:gd name="connsiteY2-126" fmla="*/ 1358537 h 2156407"/>
                <a:gd name="connsiteX3-127" fmla="*/ 836024 w 4162697"/>
                <a:gd name="connsiteY3-128" fmla="*/ 1576251 h 2156407"/>
                <a:gd name="connsiteX4-129" fmla="*/ 1480457 w 4162697"/>
                <a:gd name="connsiteY4-130" fmla="*/ 1968137 h 2156407"/>
                <a:gd name="connsiteX5-131" fmla="*/ 1576252 w 4162697"/>
                <a:gd name="connsiteY5-132" fmla="*/ 2081349 h 2156407"/>
                <a:gd name="connsiteX6-133" fmla="*/ 1776549 w 4162697"/>
                <a:gd name="connsiteY6-134" fmla="*/ 1907177 h 2156407"/>
                <a:gd name="connsiteX7-135" fmla="*/ 1933303 w 4162697"/>
                <a:gd name="connsiteY7-136" fmla="*/ 2098765 h 2156407"/>
                <a:gd name="connsiteX8-137" fmla="*/ 2403566 w 4162697"/>
                <a:gd name="connsiteY8-138" fmla="*/ 2098765 h 2156407"/>
                <a:gd name="connsiteX9-139" fmla="*/ 2569029 w 4162697"/>
                <a:gd name="connsiteY9-140" fmla="*/ 1541417 h 2156407"/>
                <a:gd name="connsiteX10-141" fmla="*/ 2708366 w 4162697"/>
                <a:gd name="connsiteY10-142" fmla="*/ 1985554 h 2156407"/>
                <a:gd name="connsiteX11-143" fmla="*/ 3187337 w 4162697"/>
                <a:gd name="connsiteY11-144" fmla="*/ 2116183 h 2156407"/>
                <a:gd name="connsiteX12-145" fmla="*/ 3640183 w 4162697"/>
                <a:gd name="connsiteY12-146" fmla="*/ 1314994 h 2156407"/>
                <a:gd name="connsiteX13-147" fmla="*/ 4162697 w 4162697"/>
                <a:gd name="connsiteY13-148" fmla="*/ 139337 h 2156407"/>
                <a:gd name="connsiteX14-149" fmla="*/ 4162697 w 4162697"/>
                <a:gd name="connsiteY14-150" fmla="*/ 139337 h 2156407"/>
                <a:gd name="connsiteX0-151" fmla="*/ 0 w 4162697"/>
                <a:gd name="connsiteY0-152" fmla="*/ 0 h 2156407"/>
                <a:gd name="connsiteX1-153" fmla="*/ 243840 w 4162697"/>
                <a:gd name="connsiteY1-154" fmla="*/ 1393372 h 2156407"/>
                <a:gd name="connsiteX2-155" fmla="*/ 714103 w 4162697"/>
                <a:gd name="connsiteY2-156" fmla="*/ 1358537 h 2156407"/>
                <a:gd name="connsiteX3-157" fmla="*/ 836024 w 4162697"/>
                <a:gd name="connsiteY3-158" fmla="*/ 1576251 h 2156407"/>
                <a:gd name="connsiteX4-159" fmla="*/ 1480457 w 4162697"/>
                <a:gd name="connsiteY4-160" fmla="*/ 1968137 h 2156407"/>
                <a:gd name="connsiteX5-161" fmla="*/ 1576252 w 4162697"/>
                <a:gd name="connsiteY5-162" fmla="*/ 2081349 h 2156407"/>
                <a:gd name="connsiteX6-163" fmla="*/ 1785258 w 4162697"/>
                <a:gd name="connsiteY6-164" fmla="*/ 1959429 h 2156407"/>
                <a:gd name="connsiteX7-165" fmla="*/ 1933303 w 4162697"/>
                <a:gd name="connsiteY7-166" fmla="*/ 2098765 h 2156407"/>
                <a:gd name="connsiteX8-167" fmla="*/ 2403566 w 4162697"/>
                <a:gd name="connsiteY8-168" fmla="*/ 2098765 h 2156407"/>
                <a:gd name="connsiteX9-169" fmla="*/ 2569029 w 4162697"/>
                <a:gd name="connsiteY9-170" fmla="*/ 1541417 h 2156407"/>
                <a:gd name="connsiteX10-171" fmla="*/ 2708366 w 4162697"/>
                <a:gd name="connsiteY10-172" fmla="*/ 1985554 h 2156407"/>
                <a:gd name="connsiteX11-173" fmla="*/ 3187337 w 4162697"/>
                <a:gd name="connsiteY11-174" fmla="*/ 2116183 h 2156407"/>
                <a:gd name="connsiteX12-175" fmla="*/ 3640183 w 4162697"/>
                <a:gd name="connsiteY12-176" fmla="*/ 1314994 h 2156407"/>
                <a:gd name="connsiteX13-177" fmla="*/ 4162697 w 4162697"/>
                <a:gd name="connsiteY13-178" fmla="*/ 139337 h 2156407"/>
                <a:gd name="connsiteX14-179" fmla="*/ 4162697 w 4162697"/>
                <a:gd name="connsiteY14-180" fmla="*/ 139337 h 2156407"/>
                <a:gd name="connsiteX0-181" fmla="*/ 0 w 4162697"/>
                <a:gd name="connsiteY0-182" fmla="*/ 0 h 2161928"/>
                <a:gd name="connsiteX1-183" fmla="*/ 243840 w 4162697"/>
                <a:gd name="connsiteY1-184" fmla="*/ 1393372 h 2161928"/>
                <a:gd name="connsiteX2-185" fmla="*/ 714103 w 4162697"/>
                <a:gd name="connsiteY2-186" fmla="*/ 1358537 h 2161928"/>
                <a:gd name="connsiteX3-187" fmla="*/ 836024 w 4162697"/>
                <a:gd name="connsiteY3-188" fmla="*/ 1576251 h 2161928"/>
                <a:gd name="connsiteX4-189" fmla="*/ 1480457 w 4162697"/>
                <a:gd name="connsiteY4-190" fmla="*/ 1968137 h 2161928"/>
                <a:gd name="connsiteX5-191" fmla="*/ 1576252 w 4162697"/>
                <a:gd name="connsiteY5-192" fmla="*/ 2081349 h 2161928"/>
                <a:gd name="connsiteX6-193" fmla="*/ 1785258 w 4162697"/>
                <a:gd name="connsiteY6-194" fmla="*/ 1959429 h 2161928"/>
                <a:gd name="connsiteX7-195" fmla="*/ 1942011 w 4162697"/>
                <a:gd name="connsiteY7-196" fmla="*/ 2133600 h 2161928"/>
                <a:gd name="connsiteX8-197" fmla="*/ 2403566 w 4162697"/>
                <a:gd name="connsiteY8-198" fmla="*/ 2098765 h 2161928"/>
                <a:gd name="connsiteX9-199" fmla="*/ 2569029 w 4162697"/>
                <a:gd name="connsiteY9-200" fmla="*/ 1541417 h 2161928"/>
                <a:gd name="connsiteX10-201" fmla="*/ 2708366 w 4162697"/>
                <a:gd name="connsiteY10-202" fmla="*/ 1985554 h 2161928"/>
                <a:gd name="connsiteX11-203" fmla="*/ 3187337 w 4162697"/>
                <a:gd name="connsiteY11-204" fmla="*/ 2116183 h 2161928"/>
                <a:gd name="connsiteX12-205" fmla="*/ 3640183 w 4162697"/>
                <a:gd name="connsiteY12-206" fmla="*/ 1314994 h 2161928"/>
                <a:gd name="connsiteX13-207" fmla="*/ 4162697 w 4162697"/>
                <a:gd name="connsiteY13-208" fmla="*/ 139337 h 2161928"/>
                <a:gd name="connsiteX14-209" fmla="*/ 4162697 w 4162697"/>
                <a:gd name="connsiteY14-210" fmla="*/ 139337 h 2161928"/>
                <a:gd name="connsiteX0-211" fmla="*/ 0 w 4162697"/>
                <a:gd name="connsiteY0-212" fmla="*/ 0 h 2163001"/>
                <a:gd name="connsiteX1-213" fmla="*/ 243840 w 4162697"/>
                <a:gd name="connsiteY1-214" fmla="*/ 1393372 h 2163001"/>
                <a:gd name="connsiteX2-215" fmla="*/ 714103 w 4162697"/>
                <a:gd name="connsiteY2-216" fmla="*/ 1358537 h 2163001"/>
                <a:gd name="connsiteX3-217" fmla="*/ 836024 w 4162697"/>
                <a:gd name="connsiteY3-218" fmla="*/ 1576251 h 2163001"/>
                <a:gd name="connsiteX4-219" fmla="*/ 1480457 w 4162697"/>
                <a:gd name="connsiteY4-220" fmla="*/ 1968137 h 2163001"/>
                <a:gd name="connsiteX5-221" fmla="*/ 1576252 w 4162697"/>
                <a:gd name="connsiteY5-222" fmla="*/ 2081349 h 2163001"/>
                <a:gd name="connsiteX6-223" fmla="*/ 1785258 w 4162697"/>
                <a:gd name="connsiteY6-224" fmla="*/ 1959429 h 2163001"/>
                <a:gd name="connsiteX7-225" fmla="*/ 1942011 w 4162697"/>
                <a:gd name="connsiteY7-226" fmla="*/ 2133600 h 2163001"/>
                <a:gd name="connsiteX8-227" fmla="*/ 2403566 w 4162697"/>
                <a:gd name="connsiteY8-228" fmla="*/ 2098765 h 2163001"/>
                <a:gd name="connsiteX9-229" fmla="*/ 2569029 w 4162697"/>
                <a:gd name="connsiteY9-230" fmla="*/ 1541417 h 2163001"/>
                <a:gd name="connsiteX10-231" fmla="*/ 2743200 w 4162697"/>
                <a:gd name="connsiteY10-232" fmla="*/ 2011680 h 2163001"/>
                <a:gd name="connsiteX11-233" fmla="*/ 3187337 w 4162697"/>
                <a:gd name="connsiteY11-234" fmla="*/ 2116183 h 2163001"/>
                <a:gd name="connsiteX12-235" fmla="*/ 3640183 w 4162697"/>
                <a:gd name="connsiteY12-236" fmla="*/ 1314994 h 2163001"/>
                <a:gd name="connsiteX13-237" fmla="*/ 4162697 w 4162697"/>
                <a:gd name="connsiteY13-238" fmla="*/ 139337 h 2163001"/>
                <a:gd name="connsiteX14-239" fmla="*/ 4162697 w 4162697"/>
                <a:gd name="connsiteY14-240" fmla="*/ 139337 h 2163001"/>
                <a:gd name="connsiteX0-241" fmla="*/ 0 w 4162697"/>
                <a:gd name="connsiteY0-242" fmla="*/ 0 h 2167955"/>
                <a:gd name="connsiteX1-243" fmla="*/ 243840 w 4162697"/>
                <a:gd name="connsiteY1-244" fmla="*/ 1393372 h 2167955"/>
                <a:gd name="connsiteX2-245" fmla="*/ 714103 w 4162697"/>
                <a:gd name="connsiteY2-246" fmla="*/ 1358537 h 2167955"/>
                <a:gd name="connsiteX3-247" fmla="*/ 836024 w 4162697"/>
                <a:gd name="connsiteY3-248" fmla="*/ 1576251 h 2167955"/>
                <a:gd name="connsiteX4-249" fmla="*/ 1480457 w 4162697"/>
                <a:gd name="connsiteY4-250" fmla="*/ 1968137 h 2167955"/>
                <a:gd name="connsiteX5-251" fmla="*/ 1576252 w 4162697"/>
                <a:gd name="connsiteY5-252" fmla="*/ 2081349 h 2167955"/>
                <a:gd name="connsiteX6-253" fmla="*/ 1785258 w 4162697"/>
                <a:gd name="connsiteY6-254" fmla="*/ 1959429 h 2167955"/>
                <a:gd name="connsiteX7-255" fmla="*/ 1942011 w 4162697"/>
                <a:gd name="connsiteY7-256" fmla="*/ 2133600 h 2167955"/>
                <a:gd name="connsiteX8-257" fmla="*/ 2403566 w 4162697"/>
                <a:gd name="connsiteY8-258" fmla="*/ 2098765 h 2167955"/>
                <a:gd name="connsiteX9-259" fmla="*/ 2569029 w 4162697"/>
                <a:gd name="connsiteY9-260" fmla="*/ 1541417 h 2167955"/>
                <a:gd name="connsiteX10-261" fmla="*/ 2743200 w 4162697"/>
                <a:gd name="connsiteY10-262" fmla="*/ 2011680 h 2167955"/>
                <a:gd name="connsiteX11-263" fmla="*/ 3187337 w 4162697"/>
                <a:gd name="connsiteY11-264" fmla="*/ 2116183 h 2167955"/>
                <a:gd name="connsiteX12-265" fmla="*/ 3640183 w 4162697"/>
                <a:gd name="connsiteY12-266" fmla="*/ 1314994 h 2167955"/>
                <a:gd name="connsiteX13-267" fmla="*/ 4162697 w 4162697"/>
                <a:gd name="connsiteY13-268" fmla="*/ 139337 h 2167955"/>
                <a:gd name="connsiteX14-269" fmla="*/ 4162697 w 4162697"/>
                <a:gd name="connsiteY14-270" fmla="*/ 139337 h 2167955"/>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4162697" h="2167955">
                  <a:moveTo>
                    <a:pt x="0" y="0"/>
                  </a:moveTo>
                  <a:cubicBezTo>
                    <a:pt x="82006" y="640806"/>
                    <a:pt x="124823" y="1166949"/>
                    <a:pt x="243840" y="1393372"/>
                  </a:cubicBezTo>
                  <a:cubicBezTo>
                    <a:pt x="362857" y="1619795"/>
                    <a:pt x="615406" y="1328057"/>
                    <a:pt x="714103" y="1358537"/>
                  </a:cubicBezTo>
                  <a:cubicBezTo>
                    <a:pt x="812800" y="1389017"/>
                    <a:pt x="708298" y="1474651"/>
                    <a:pt x="836024" y="1576251"/>
                  </a:cubicBezTo>
                  <a:cubicBezTo>
                    <a:pt x="963750" y="1677851"/>
                    <a:pt x="1357086" y="1883954"/>
                    <a:pt x="1480457" y="1968137"/>
                  </a:cubicBezTo>
                  <a:cubicBezTo>
                    <a:pt x="1603828" y="2052320"/>
                    <a:pt x="1525452" y="2082800"/>
                    <a:pt x="1576252" y="2081349"/>
                  </a:cubicBezTo>
                  <a:cubicBezTo>
                    <a:pt x="1627052" y="2079898"/>
                    <a:pt x="1724298" y="1950721"/>
                    <a:pt x="1785258" y="1959429"/>
                  </a:cubicBezTo>
                  <a:cubicBezTo>
                    <a:pt x="1846218" y="1968138"/>
                    <a:pt x="1838960" y="2110377"/>
                    <a:pt x="1942011" y="2133600"/>
                  </a:cubicBezTo>
                  <a:cubicBezTo>
                    <a:pt x="2045062" y="2156823"/>
                    <a:pt x="2299063" y="2197462"/>
                    <a:pt x="2403566" y="2098765"/>
                  </a:cubicBezTo>
                  <a:cubicBezTo>
                    <a:pt x="2508069" y="2000068"/>
                    <a:pt x="2512423" y="1555931"/>
                    <a:pt x="2569029" y="1541417"/>
                  </a:cubicBezTo>
                  <a:cubicBezTo>
                    <a:pt x="2625635" y="1526903"/>
                    <a:pt x="2631441" y="1889760"/>
                    <a:pt x="2743200" y="2011680"/>
                  </a:cubicBezTo>
                  <a:cubicBezTo>
                    <a:pt x="2854959" y="2133600"/>
                    <a:pt x="3037840" y="2232297"/>
                    <a:pt x="3187337" y="2116183"/>
                  </a:cubicBezTo>
                  <a:cubicBezTo>
                    <a:pt x="3336834" y="2000069"/>
                    <a:pt x="3477623" y="1644468"/>
                    <a:pt x="3640183" y="1314994"/>
                  </a:cubicBezTo>
                  <a:cubicBezTo>
                    <a:pt x="3802743" y="985520"/>
                    <a:pt x="4162697" y="139337"/>
                    <a:pt x="4162697" y="139337"/>
                  </a:cubicBezTo>
                  <a:lnTo>
                    <a:pt x="4162697" y="139337"/>
                  </a:lnTo>
                </a:path>
              </a:pathLst>
            </a:custGeom>
            <a:noFill/>
            <a:ln>
              <a:solidFill>
                <a:srgbClr val="99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4" name="Text Box 18"/>
          <p:cNvSpPr txBox="1">
            <a:spLocks noChangeArrowheads="1"/>
          </p:cNvSpPr>
          <p:nvPr/>
        </p:nvSpPr>
        <p:spPr bwMode="auto">
          <a:xfrm>
            <a:off x="5845913" y="3860708"/>
            <a:ext cx="181396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kumimoji="1" lang="zh-CN" altLang="en-US" sz="1400" b="1" dirty="0">
                <a:latin typeface="微软雅黑" panose="020B0503020204020204" pitchFamily="34" charset="-122"/>
                <a:ea typeface="微软雅黑" panose="020B0503020204020204" pitchFamily="34" charset="-122"/>
              </a:rPr>
              <a:t>波长 </a:t>
            </a:r>
            <a:r>
              <a:rPr kumimoji="1" lang="en-US" altLang="zh-CN" sz="1400" b="1" dirty="0">
                <a:latin typeface="微软雅黑" panose="020B0503020204020204" pitchFamily="34" charset="-122"/>
                <a:ea typeface="微软雅黑" panose="020B0503020204020204" pitchFamily="34" charset="-122"/>
              </a:rPr>
              <a:t>(</a:t>
            </a:r>
            <a:r>
              <a:rPr kumimoji="1" lang="en-US" altLang="zh-CN" sz="1400" b="1" dirty="0" err="1">
                <a:latin typeface="微软雅黑" panose="020B0503020204020204" pitchFamily="34" charset="-122"/>
                <a:ea typeface="微软雅黑" panose="020B0503020204020204" pitchFamily="34" charset="-122"/>
              </a:rPr>
              <a:t>μm</a:t>
            </a:r>
            <a:r>
              <a:rPr kumimoji="1" lang="en-US" altLang="zh-CN" sz="1400" b="1" dirty="0">
                <a:latin typeface="微软雅黑" panose="020B0503020204020204" pitchFamily="34" charset="-122"/>
                <a:ea typeface="微软雅黑" panose="020B0503020204020204" pitchFamily="34" charset="-122"/>
              </a:rPr>
              <a:t>)</a:t>
            </a:r>
            <a:endParaRPr kumimoji="1" lang="zh-CN" altLang="en-US" sz="1400" b="1" dirty="0">
              <a:latin typeface="微软雅黑" panose="020B0503020204020204" pitchFamily="34" charset="-122"/>
              <a:ea typeface="微软雅黑" panose="020B0503020204020204" pitchFamily="34" charset="-122"/>
            </a:endParaRPr>
          </a:p>
        </p:txBody>
      </p:sp>
      <p:sp>
        <p:nvSpPr>
          <p:cNvPr id="55" name="Text Box 18"/>
          <p:cNvSpPr txBox="1">
            <a:spLocks noChangeArrowheads="1"/>
          </p:cNvSpPr>
          <p:nvPr/>
        </p:nvSpPr>
        <p:spPr bwMode="auto">
          <a:xfrm>
            <a:off x="3649166" y="1960407"/>
            <a:ext cx="92264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a:spAutoFit/>
          </a:bodyPr>
          <a:lstStyle/>
          <a:p>
            <a:pPr algn="ctr"/>
            <a:r>
              <a:rPr kumimoji="1" lang="zh-CN" altLang="en-US" sz="1400" b="1" dirty="0">
                <a:latin typeface="微软雅黑" panose="020B0503020204020204" pitchFamily="34" charset="-122"/>
                <a:ea typeface="微软雅黑" panose="020B0503020204020204" pitchFamily="34" charset="-122"/>
              </a:rPr>
              <a:t>衰减 </a:t>
            </a:r>
            <a:r>
              <a:rPr kumimoji="1" lang="en-US" altLang="zh-CN" sz="1400" b="1" dirty="0">
                <a:latin typeface="微软雅黑" panose="020B0503020204020204" pitchFamily="34" charset="-122"/>
                <a:ea typeface="微软雅黑" panose="020B0503020204020204" pitchFamily="34" charset="-122"/>
              </a:rPr>
              <a:t>(dB/km )</a:t>
            </a:r>
            <a:endParaRPr kumimoji="1" lang="zh-CN" altLang="en-US" sz="1400" b="1" dirty="0">
              <a:latin typeface="微软雅黑" panose="020B0503020204020204" pitchFamily="34" charset="-122"/>
              <a:ea typeface="微软雅黑" panose="020B0503020204020204" pitchFamily="34" charset="-122"/>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a:xfrm>
            <a:off x="466344" y="975753"/>
            <a:ext cx="5272605" cy="3172691"/>
          </a:xfrm>
        </p:spPr>
        <p:txBody>
          <a:bodyPr/>
          <a:lstStyle/>
          <a:p>
            <a:r>
              <a:rPr lang="zh-CN" altLang="en-US" dirty="0"/>
              <a:t>必须将光纤做成很结实的光缆。</a:t>
            </a:r>
            <a:endParaRPr lang="en-US" altLang="zh-CN" dirty="0"/>
          </a:p>
          <a:p>
            <a:pPr lvl="1"/>
            <a:r>
              <a:rPr lang="zh-CN" altLang="en-US" dirty="0"/>
              <a:t>数十至数百根光纤，</a:t>
            </a:r>
            <a:endParaRPr lang="en-US" altLang="zh-CN" dirty="0"/>
          </a:p>
          <a:p>
            <a:pPr lvl="1"/>
            <a:r>
              <a:rPr lang="zh-CN" altLang="en-US" dirty="0"/>
              <a:t>加强芯和填充物，</a:t>
            </a:r>
            <a:endParaRPr lang="en-US" altLang="zh-CN" dirty="0"/>
          </a:p>
          <a:p>
            <a:pPr lvl="1"/>
            <a:r>
              <a:rPr lang="zh-CN" altLang="en-US" dirty="0"/>
              <a:t>必要时还可放入远供电源线，</a:t>
            </a:r>
            <a:endParaRPr lang="en-US" altLang="zh-CN" dirty="0"/>
          </a:p>
          <a:p>
            <a:pPr lvl="1"/>
            <a:r>
              <a:rPr lang="zh-CN" altLang="en-US" dirty="0"/>
              <a:t>最后加上包带层和外护套。</a:t>
            </a:r>
            <a:endParaRPr lang="en-US" altLang="zh-CN" dirty="0"/>
          </a:p>
          <a:p>
            <a:r>
              <a:rPr lang="zh-CN" altLang="en-US" dirty="0"/>
              <a:t>使抗拉强度达到几公斤，完全可以满足工程施工的强度要求。</a:t>
            </a:r>
          </a:p>
        </p:txBody>
      </p:sp>
      <p:sp>
        <p:nvSpPr>
          <p:cNvPr id="3" name="文本占位符 2"/>
          <p:cNvSpPr>
            <a:spLocks noGrp="1"/>
          </p:cNvSpPr>
          <p:nvPr>
            <p:ph type="body" sz="quarter" idx="11"/>
          </p:nvPr>
        </p:nvSpPr>
        <p:spPr/>
        <p:txBody>
          <a:bodyPr/>
          <a:lstStyle/>
          <a:p>
            <a:r>
              <a:rPr lang="zh-CN" altLang="en-US" dirty="0"/>
              <a:t>光缆</a:t>
            </a:r>
          </a:p>
        </p:txBody>
      </p:sp>
      <p:grpSp>
        <p:nvGrpSpPr>
          <p:cNvPr id="4" name="Group 53"/>
          <p:cNvGrpSpPr/>
          <p:nvPr/>
        </p:nvGrpSpPr>
        <p:grpSpPr bwMode="auto">
          <a:xfrm>
            <a:off x="5217782" y="1149529"/>
            <a:ext cx="3299624" cy="1914869"/>
            <a:chOff x="1056" y="887"/>
            <a:chExt cx="3455" cy="2085"/>
          </a:xfrm>
        </p:grpSpPr>
        <p:sp>
          <p:nvSpPr>
            <p:cNvPr id="5" name="Oval 2"/>
            <p:cNvSpPr>
              <a:spLocks noChangeArrowheads="1"/>
            </p:cNvSpPr>
            <p:nvPr/>
          </p:nvSpPr>
          <p:spPr bwMode="auto">
            <a:xfrm>
              <a:off x="1056" y="912"/>
              <a:ext cx="1872" cy="1872"/>
            </a:xfrm>
            <a:prstGeom prst="ellipse">
              <a:avLst/>
            </a:prstGeom>
            <a:solidFill>
              <a:srgbClr val="66FF66"/>
            </a:solidFill>
            <a:ln w="1905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latin typeface="微软雅黑" panose="020B0503020204020204" pitchFamily="34" charset="-122"/>
                <a:ea typeface="微软雅黑" panose="020B0503020204020204" pitchFamily="34" charset="-122"/>
              </a:endParaRPr>
            </a:p>
          </p:txBody>
        </p:sp>
        <p:sp>
          <p:nvSpPr>
            <p:cNvPr id="6" name="Oval 4" descr="深色下对角线"/>
            <p:cNvSpPr>
              <a:spLocks noChangeArrowheads="1"/>
            </p:cNvSpPr>
            <p:nvPr/>
          </p:nvSpPr>
          <p:spPr bwMode="auto">
            <a:xfrm>
              <a:off x="1278" y="1134"/>
              <a:ext cx="1429" cy="1429"/>
            </a:xfrm>
            <a:prstGeom prst="ellipse">
              <a:avLst/>
            </a:prstGeom>
            <a:pattFill prst="dkDnDiag">
              <a:fgClr>
                <a:schemeClr val="tx1"/>
              </a:fgClr>
              <a:bgClr>
                <a:schemeClr val="bg1"/>
              </a:bgClr>
            </a:pattFill>
            <a:ln w="1905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latin typeface="微软雅黑" panose="020B0503020204020204" pitchFamily="34" charset="-122"/>
                <a:ea typeface="微软雅黑" panose="020B0503020204020204" pitchFamily="34" charset="-122"/>
              </a:endParaRPr>
            </a:p>
          </p:txBody>
        </p:sp>
        <p:sp>
          <p:nvSpPr>
            <p:cNvPr id="7" name="Oval 3"/>
            <p:cNvSpPr>
              <a:spLocks noChangeArrowheads="1"/>
            </p:cNvSpPr>
            <p:nvPr/>
          </p:nvSpPr>
          <p:spPr bwMode="auto">
            <a:xfrm>
              <a:off x="1704" y="1560"/>
              <a:ext cx="576" cy="576"/>
            </a:xfrm>
            <a:prstGeom prst="ellipse">
              <a:avLst/>
            </a:prstGeom>
            <a:solidFill>
              <a:schemeClr val="bg1"/>
            </a:solidFill>
            <a:ln w="1905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latin typeface="微软雅黑" panose="020B0503020204020204" pitchFamily="34" charset="-122"/>
                <a:ea typeface="微软雅黑" panose="020B0503020204020204" pitchFamily="34" charset="-122"/>
              </a:endParaRPr>
            </a:p>
          </p:txBody>
        </p:sp>
        <p:sp>
          <p:nvSpPr>
            <p:cNvPr id="8" name="Oval 5"/>
            <p:cNvSpPr>
              <a:spLocks noChangeArrowheads="1"/>
            </p:cNvSpPr>
            <p:nvPr/>
          </p:nvSpPr>
          <p:spPr bwMode="auto">
            <a:xfrm>
              <a:off x="1320" y="1176"/>
              <a:ext cx="1344" cy="1344"/>
            </a:xfrm>
            <a:prstGeom prst="ellipse">
              <a:avLst/>
            </a:prstGeom>
            <a:solidFill>
              <a:schemeClr val="bg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latin typeface="微软雅黑" panose="020B0503020204020204" pitchFamily="34" charset="-122"/>
                <a:ea typeface="微软雅黑" panose="020B0503020204020204" pitchFamily="34" charset="-122"/>
              </a:endParaRPr>
            </a:p>
          </p:txBody>
        </p:sp>
        <p:grpSp>
          <p:nvGrpSpPr>
            <p:cNvPr id="9" name="Group 8"/>
            <p:cNvGrpSpPr/>
            <p:nvPr/>
          </p:nvGrpSpPr>
          <p:grpSpPr bwMode="auto">
            <a:xfrm>
              <a:off x="1737" y="1593"/>
              <a:ext cx="511" cy="511"/>
              <a:chOff x="3749" y="2352"/>
              <a:chExt cx="523" cy="523"/>
            </a:xfrm>
          </p:grpSpPr>
          <p:sp>
            <p:nvSpPr>
              <p:cNvPr id="42" name="Oval 6"/>
              <p:cNvSpPr>
                <a:spLocks noChangeArrowheads="1"/>
              </p:cNvSpPr>
              <p:nvPr/>
            </p:nvSpPr>
            <p:spPr bwMode="auto">
              <a:xfrm>
                <a:off x="3749" y="2352"/>
                <a:ext cx="523" cy="523"/>
              </a:xfrm>
              <a:prstGeom prst="ellipse">
                <a:avLst/>
              </a:prstGeom>
              <a:solidFill>
                <a:srgbClr val="C00000"/>
              </a:solidFill>
              <a:ln w="1905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latin typeface="微软雅黑" panose="020B0503020204020204" pitchFamily="34" charset="-122"/>
                  <a:ea typeface="微软雅黑" panose="020B0503020204020204" pitchFamily="34" charset="-122"/>
                </a:endParaRPr>
              </a:p>
            </p:txBody>
          </p:sp>
          <p:sp>
            <p:nvSpPr>
              <p:cNvPr id="43" name="Oval 7" descr="小棋盘"/>
              <p:cNvSpPr>
                <a:spLocks noChangeArrowheads="1"/>
              </p:cNvSpPr>
              <p:nvPr/>
            </p:nvSpPr>
            <p:spPr bwMode="auto">
              <a:xfrm>
                <a:off x="3843" y="2446"/>
                <a:ext cx="336" cy="336"/>
              </a:xfrm>
              <a:prstGeom prst="ellipse">
                <a:avLst/>
              </a:prstGeom>
              <a:pattFill prst="smCheck">
                <a:fgClr>
                  <a:schemeClr val="tx1"/>
                </a:fgClr>
                <a:bgClr>
                  <a:schemeClr val="bg1"/>
                </a:bgClr>
              </a:pattFill>
              <a:ln w="1905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latin typeface="微软雅黑" panose="020B0503020204020204" pitchFamily="34" charset="-122"/>
                  <a:ea typeface="微软雅黑" panose="020B0503020204020204" pitchFamily="34" charset="-122"/>
                </a:endParaRPr>
              </a:p>
            </p:txBody>
          </p:sp>
        </p:grpSp>
        <p:sp>
          <p:nvSpPr>
            <p:cNvPr id="10" name="Oval 10" descr="10%"/>
            <p:cNvSpPr>
              <a:spLocks noChangeArrowheads="1"/>
            </p:cNvSpPr>
            <p:nvPr/>
          </p:nvSpPr>
          <p:spPr bwMode="auto">
            <a:xfrm>
              <a:off x="1324" y="1644"/>
              <a:ext cx="404" cy="405"/>
            </a:xfrm>
            <a:prstGeom prst="ellipse">
              <a:avLst/>
            </a:prstGeom>
            <a:pattFill prst="lgConfetti">
              <a:fgClr>
                <a:schemeClr val="bg1">
                  <a:lumMod val="65000"/>
                </a:schemeClr>
              </a:fgClr>
              <a:bgClr>
                <a:schemeClr val="bg1"/>
              </a:bgClr>
            </a:pattFill>
            <a:ln w="1905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latin typeface="微软雅黑" panose="020B0503020204020204" pitchFamily="34" charset="-122"/>
                <a:ea typeface="微软雅黑" panose="020B0503020204020204" pitchFamily="34" charset="-122"/>
              </a:endParaRPr>
            </a:p>
          </p:txBody>
        </p:sp>
        <p:grpSp>
          <p:nvGrpSpPr>
            <p:cNvPr id="11" name="Group 14"/>
            <p:cNvGrpSpPr/>
            <p:nvPr/>
          </p:nvGrpSpPr>
          <p:grpSpPr bwMode="auto">
            <a:xfrm>
              <a:off x="1784" y="1181"/>
              <a:ext cx="427" cy="411"/>
              <a:chOff x="3456" y="1104"/>
              <a:chExt cx="336" cy="340"/>
            </a:xfrm>
          </p:grpSpPr>
          <p:sp>
            <p:nvSpPr>
              <p:cNvPr id="40" name="Oval 15"/>
              <p:cNvSpPr>
                <a:spLocks noChangeArrowheads="1"/>
              </p:cNvSpPr>
              <p:nvPr/>
            </p:nvSpPr>
            <p:spPr bwMode="auto">
              <a:xfrm>
                <a:off x="3456" y="1104"/>
                <a:ext cx="336" cy="340"/>
              </a:xfrm>
              <a:prstGeom prst="ellipse">
                <a:avLst/>
              </a:prstGeom>
              <a:solidFill>
                <a:srgbClr val="FFC000"/>
              </a:solidFill>
              <a:ln w="1905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latin typeface="微软雅黑" panose="020B0503020204020204" pitchFamily="34" charset="-122"/>
                  <a:ea typeface="微软雅黑" panose="020B0503020204020204" pitchFamily="34" charset="-122"/>
                </a:endParaRPr>
              </a:p>
            </p:txBody>
          </p:sp>
          <p:sp>
            <p:nvSpPr>
              <p:cNvPr id="41" name="Oval 16" descr="深色上对角线"/>
              <p:cNvSpPr>
                <a:spLocks noChangeArrowheads="1"/>
              </p:cNvSpPr>
              <p:nvPr/>
            </p:nvSpPr>
            <p:spPr bwMode="auto">
              <a:xfrm>
                <a:off x="3529" y="1179"/>
                <a:ext cx="191" cy="191"/>
              </a:xfrm>
              <a:prstGeom prst="ellipse">
                <a:avLst/>
              </a:prstGeom>
              <a:pattFill prst="dkUpDiag">
                <a:fgClr>
                  <a:schemeClr val="accent6">
                    <a:lumMod val="75000"/>
                  </a:schemeClr>
                </a:fgClr>
                <a:bgClr>
                  <a:srgbClr val="FFFFFF"/>
                </a:bgClr>
              </a:pattFill>
              <a:ln w="1905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latin typeface="微软雅黑" panose="020B0503020204020204" pitchFamily="34" charset="-122"/>
                  <a:ea typeface="微软雅黑" panose="020B0503020204020204" pitchFamily="34" charset="-122"/>
                </a:endParaRPr>
              </a:p>
            </p:txBody>
          </p:sp>
        </p:grpSp>
        <p:sp>
          <p:nvSpPr>
            <p:cNvPr id="12" name="Oval 18" descr="10%"/>
            <p:cNvSpPr>
              <a:spLocks noChangeArrowheads="1"/>
            </p:cNvSpPr>
            <p:nvPr/>
          </p:nvSpPr>
          <p:spPr bwMode="auto">
            <a:xfrm>
              <a:off x="2260" y="1660"/>
              <a:ext cx="400" cy="389"/>
            </a:xfrm>
            <a:prstGeom prst="ellipse">
              <a:avLst/>
            </a:prstGeom>
            <a:pattFill prst="lgConfetti">
              <a:fgClr>
                <a:schemeClr val="bg1">
                  <a:lumMod val="65000"/>
                </a:schemeClr>
              </a:fgClr>
              <a:bgClr>
                <a:schemeClr val="bg1"/>
              </a:bgClr>
            </a:pattFill>
            <a:ln w="1905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latin typeface="微软雅黑" panose="020B0503020204020204" pitchFamily="34" charset="-122"/>
                <a:ea typeface="微软雅黑" panose="020B0503020204020204" pitchFamily="34" charset="-122"/>
              </a:endParaRPr>
            </a:p>
          </p:txBody>
        </p:sp>
        <p:grpSp>
          <p:nvGrpSpPr>
            <p:cNvPr id="13" name="Group 19"/>
            <p:cNvGrpSpPr/>
            <p:nvPr/>
          </p:nvGrpSpPr>
          <p:grpSpPr bwMode="auto">
            <a:xfrm>
              <a:off x="1777" y="2114"/>
              <a:ext cx="428" cy="400"/>
              <a:chOff x="3456" y="1104"/>
              <a:chExt cx="336" cy="340"/>
            </a:xfrm>
          </p:grpSpPr>
          <p:sp>
            <p:nvSpPr>
              <p:cNvPr id="38" name="Oval 20"/>
              <p:cNvSpPr>
                <a:spLocks noChangeArrowheads="1"/>
              </p:cNvSpPr>
              <p:nvPr/>
            </p:nvSpPr>
            <p:spPr bwMode="auto">
              <a:xfrm>
                <a:off x="3456" y="1104"/>
                <a:ext cx="336" cy="340"/>
              </a:xfrm>
              <a:prstGeom prst="ellipse">
                <a:avLst/>
              </a:prstGeom>
              <a:solidFill>
                <a:srgbClr val="FFC000"/>
              </a:solidFill>
              <a:ln w="1905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latin typeface="微软雅黑" panose="020B0503020204020204" pitchFamily="34" charset="-122"/>
                  <a:ea typeface="微软雅黑" panose="020B0503020204020204" pitchFamily="34" charset="-122"/>
                </a:endParaRPr>
              </a:p>
            </p:txBody>
          </p:sp>
          <p:sp>
            <p:nvSpPr>
              <p:cNvPr id="39" name="Oval 21" descr="深色上对角线"/>
              <p:cNvSpPr>
                <a:spLocks noChangeArrowheads="1"/>
              </p:cNvSpPr>
              <p:nvPr/>
            </p:nvSpPr>
            <p:spPr bwMode="auto">
              <a:xfrm>
                <a:off x="3529" y="1179"/>
                <a:ext cx="191" cy="191"/>
              </a:xfrm>
              <a:prstGeom prst="ellipse">
                <a:avLst/>
              </a:prstGeom>
              <a:pattFill prst="dkUpDiag">
                <a:fgClr>
                  <a:schemeClr val="accent6">
                    <a:lumMod val="75000"/>
                  </a:schemeClr>
                </a:fgClr>
                <a:bgClr>
                  <a:srgbClr val="FFFFFF"/>
                </a:bgClr>
              </a:pattFill>
              <a:ln w="1905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latin typeface="微软雅黑" panose="020B0503020204020204" pitchFamily="34" charset="-122"/>
                  <a:ea typeface="微软雅黑" panose="020B0503020204020204" pitchFamily="34" charset="-122"/>
                </a:endParaRPr>
              </a:p>
            </p:txBody>
          </p:sp>
        </p:grpSp>
        <p:grpSp>
          <p:nvGrpSpPr>
            <p:cNvPr id="14" name="Group 28"/>
            <p:cNvGrpSpPr/>
            <p:nvPr/>
          </p:nvGrpSpPr>
          <p:grpSpPr bwMode="auto">
            <a:xfrm>
              <a:off x="2144" y="1996"/>
              <a:ext cx="234" cy="234"/>
              <a:chOff x="2160" y="2016"/>
              <a:chExt cx="258" cy="258"/>
            </a:xfrm>
          </p:grpSpPr>
          <p:sp>
            <p:nvSpPr>
              <p:cNvPr id="36" name="Oval 23"/>
              <p:cNvSpPr>
                <a:spLocks noChangeArrowheads="1"/>
              </p:cNvSpPr>
              <p:nvPr/>
            </p:nvSpPr>
            <p:spPr bwMode="auto">
              <a:xfrm>
                <a:off x="2160" y="2016"/>
                <a:ext cx="258" cy="258"/>
              </a:xfrm>
              <a:prstGeom prst="ellipse">
                <a:avLst/>
              </a:prstGeom>
              <a:solidFill>
                <a:srgbClr val="0066FF"/>
              </a:solidFill>
              <a:ln w="285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latin typeface="微软雅黑" panose="020B0503020204020204" pitchFamily="34" charset="-122"/>
                  <a:ea typeface="微软雅黑" panose="020B0503020204020204" pitchFamily="34" charset="-122"/>
                </a:endParaRPr>
              </a:p>
            </p:txBody>
          </p:sp>
          <p:sp>
            <p:nvSpPr>
              <p:cNvPr id="37" name="Oval 26"/>
              <p:cNvSpPr>
                <a:spLocks noChangeArrowheads="1"/>
              </p:cNvSpPr>
              <p:nvPr/>
            </p:nvSpPr>
            <p:spPr bwMode="auto">
              <a:xfrm>
                <a:off x="2226" y="2082"/>
                <a:ext cx="126" cy="126"/>
              </a:xfrm>
              <a:prstGeom prst="ellipse">
                <a:avLst/>
              </a:prstGeom>
              <a:solidFill>
                <a:schemeClr val="bg2"/>
              </a:solidFill>
              <a:ln w="285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latin typeface="微软雅黑" panose="020B0503020204020204" pitchFamily="34" charset="-122"/>
                  <a:ea typeface="微软雅黑" panose="020B0503020204020204" pitchFamily="34" charset="-122"/>
                </a:endParaRPr>
              </a:p>
            </p:txBody>
          </p:sp>
        </p:grpSp>
        <p:grpSp>
          <p:nvGrpSpPr>
            <p:cNvPr id="15" name="Group 29"/>
            <p:cNvGrpSpPr/>
            <p:nvPr/>
          </p:nvGrpSpPr>
          <p:grpSpPr bwMode="auto">
            <a:xfrm>
              <a:off x="1604" y="2000"/>
              <a:ext cx="234" cy="234"/>
              <a:chOff x="2160" y="2016"/>
              <a:chExt cx="258" cy="258"/>
            </a:xfrm>
          </p:grpSpPr>
          <p:sp>
            <p:nvSpPr>
              <p:cNvPr id="34" name="Oval 30"/>
              <p:cNvSpPr>
                <a:spLocks noChangeArrowheads="1"/>
              </p:cNvSpPr>
              <p:nvPr/>
            </p:nvSpPr>
            <p:spPr bwMode="auto">
              <a:xfrm>
                <a:off x="2160" y="2016"/>
                <a:ext cx="258" cy="258"/>
              </a:xfrm>
              <a:prstGeom prst="ellipse">
                <a:avLst/>
              </a:prstGeom>
              <a:solidFill>
                <a:srgbClr val="0066FF"/>
              </a:solidFill>
              <a:ln w="285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latin typeface="微软雅黑" panose="020B0503020204020204" pitchFamily="34" charset="-122"/>
                  <a:ea typeface="微软雅黑" panose="020B0503020204020204" pitchFamily="34" charset="-122"/>
                </a:endParaRPr>
              </a:p>
            </p:txBody>
          </p:sp>
          <p:sp>
            <p:nvSpPr>
              <p:cNvPr id="35" name="Oval 31"/>
              <p:cNvSpPr>
                <a:spLocks noChangeArrowheads="1"/>
              </p:cNvSpPr>
              <p:nvPr/>
            </p:nvSpPr>
            <p:spPr bwMode="auto">
              <a:xfrm>
                <a:off x="2226" y="2082"/>
                <a:ext cx="126" cy="126"/>
              </a:xfrm>
              <a:prstGeom prst="ellipse">
                <a:avLst/>
              </a:prstGeom>
              <a:solidFill>
                <a:schemeClr val="bg2"/>
              </a:solidFill>
              <a:ln w="285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latin typeface="微软雅黑" panose="020B0503020204020204" pitchFamily="34" charset="-122"/>
                  <a:ea typeface="微软雅黑" panose="020B0503020204020204" pitchFamily="34" charset="-122"/>
                </a:endParaRPr>
              </a:p>
            </p:txBody>
          </p:sp>
        </p:grpSp>
        <p:grpSp>
          <p:nvGrpSpPr>
            <p:cNvPr id="16" name="Group 32"/>
            <p:cNvGrpSpPr/>
            <p:nvPr/>
          </p:nvGrpSpPr>
          <p:grpSpPr bwMode="auto">
            <a:xfrm>
              <a:off x="1604" y="1464"/>
              <a:ext cx="234" cy="234"/>
              <a:chOff x="2160" y="2016"/>
              <a:chExt cx="258" cy="258"/>
            </a:xfrm>
          </p:grpSpPr>
          <p:sp>
            <p:nvSpPr>
              <p:cNvPr id="32" name="Oval 33"/>
              <p:cNvSpPr>
                <a:spLocks noChangeArrowheads="1"/>
              </p:cNvSpPr>
              <p:nvPr/>
            </p:nvSpPr>
            <p:spPr bwMode="auto">
              <a:xfrm>
                <a:off x="2160" y="2016"/>
                <a:ext cx="258" cy="258"/>
              </a:xfrm>
              <a:prstGeom prst="ellipse">
                <a:avLst/>
              </a:prstGeom>
              <a:solidFill>
                <a:srgbClr val="0066FF"/>
              </a:solidFill>
              <a:ln w="285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latin typeface="微软雅黑" panose="020B0503020204020204" pitchFamily="34" charset="-122"/>
                  <a:ea typeface="微软雅黑" panose="020B0503020204020204" pitchFamily="34" charset="-122"/>
                </a:endParaRPr>
              </a:p>
            </p:txBody>
          </p:sp>
          <p:sp>
            <p:nvSpPr>
              <p:cNvPr id="33" name="Oval 34"/>
              <p:cNvSpPr>
                <a:spLocks noChangeArrowheads="1"/>
              </p:cNvSpPr>
              <p:nvPr/>
            </p:nvSpPr>
            <p:spPr bwMode="auto">
              <a:xfrm>
                <a:off x="2226" y="2082"/>
                <a:ext cx="126" cy="126"/>
              </a:xfrm>
              <a:prstGeom prst="ellipse">
                <a:avLst/>
              </a:prstGeom>
              <a:solidFill>
                <a:schemeClr val="bg2"/>
              </a:solidFill>
              <a:ln w="285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latin typeface="微软雅黑" panose="020B0503020204020204" pitchFamily="34" charset="-122"/>
                  <a:ea typeface="微软雅黑" panose="020B0503020204020204" pitchFamily="34" charset="-122"/>
                </a:endParaRPr>
              </a:p>
            </p:txBody>
          </p:sp>
        </p:grpSp>
        <p:grpSp>
          <p:nvGrpSpPr>
            <p:cNvPr id="17" name="Group 35"/>
            <p:cNvGrpSpPr/>
            <p:nvPr/>
          </p:nvGrpSpPr>
          <p:grpSpPr bwMode="auto">
            <a:xfrm>
              <a:off x="2152" y="1472"/>
              <a:ext cx="234" cy="234"/>
              <a:chOff x="2160" y="2016"/>
              <a:chExt cx="258" cy="258"/>
            </a:xfrm>
          </p:grpSpPr>
          <p:sp>
            <p:nvSpPr>
              <p:cNvPr id="30" name="Oval 36"/>
              <p:cNvSpPr>
                <a:spLocks noChangeArrowheads="1"/>
              </p:cNvSpPr>
              <p:nvPr/>
            </p:nvSpPr>
            <p:spPr bwMode="auto">
              <a:xfrm>
                <a:off x="2160" y="2016"/>
                <a:ext cx="258" cy="258"/>
              </a:xfrm>
              <a:prstGeom prst="ellipse">
                <a:avLst/>
              </a:prstGeom>
              <a:solidFill>
                <a:srgbClr val="0066FF"/>
              </a:solidFill>
              <a:ln w="285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latin typeface="微软雅黑" panose="020B0503020204020204" pitchFamily="34" charset="-122"/>
                  <a:ea typeface="微软雅黑" panose="020B0503020204020204" pitchFamily="34" charset="-122"/>
                </a:endParaRPr>
              </a:p>
            </p:txBody>
          </p:sp>
          <p:sp>
            <p:nvSpPr>
              <p:cNvPr id="31" name="Oval 37"/>
              <p:cNvSpPr>
                <a:spLocks noChangeArrowheads="1"/>
              </p:cNvSpPr>
              <p:nvPr/>
            </p:nvSpPr>
            <p:spPr bwMode="auto">
              <a:xfrm>
                <a:off x="2226" y="2082"/>
                <a:ext cx="126" cy="126"/>
              </a:xfrm>
              <a:prstGeom prst="ellipse">
                <a:avLst/>
              </a:prstGeom>
              <a:solidFill>
                <a:schemeClr val="bg2"/>
              </a:solidFill>
              <a:ln w="285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latin typeface="微软雅黑" panose="020B0503020204020204" pitchFamily="34" charset="-122"/>
                  <a:ea typeface="微软雅黑" panose="020B0503020204020204" pitchFamily="34" charset="-122"/>
                </a:endParaRPr>
              </a:p>
            </p:txBody>
          </p:sp>
        </p:grpSp>
        <p:sp>
          <p:nvSpPr>
            <p:cNvPr id="18" name="Text Box 38"/>
            <p:cNvSpPr txBox="1">
              <a:spLocks noChangeArrowheads="1"/>
            </p:cNvSpPr>
            <p:nvPr/>
          </p:nvSpPr>
          <p:spPr bwMode="auto">
            <a:xfrm>
              <a:off x="2939" y="2603"/>
              <a:ext cx="838" cy="3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600" b="1">
                  <a:latin typeface="微软雅黑" panose="020B0503020204020204" pitchFamily="34" charset="-122"/>
                  <a:ea typeface="微软雅黑" panose="020B0503020204020204" pitchFamily="34" charset="-122"/>
                </a:rPr>
                <a:t>包带层</a:t>
              </a:r>
            </a:p>
          </p:txBody>
        </p:sp>
        <p:sp>
          <p:nvSpPr>
            <p:cNvPr id="19" name="Text Box 39"/>
            <p:cNvSpPr txBox="1">
              <a:spLocks noChangeArrowheads="1"/>
            </p:cNvSpPr>
            <p:nvPr/>
          </p:nvSpPr>
          <p:spPr bwMode="auto">
            <a:xfrm>
              <a:off x="3072" y="2260"/>
              <a:ext cx="838" cy="3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600" b="1">
                  <a:latin typeface="微软雅黑" panose="020B0503020204020204" pitchFamily="34" charset="-122"/>
                  <a:ea typeface="微软雅黑" panose="020B0503020204020204" pitchFamily="34" charset="-122"/>
                </a:rPr>
                <a:t>加强芯</a:t>
              </a:r>
            </a:p>
          </p:txBody>
        </p:sp>
        <p:sp>
          <p:nvSpPr>
            <p:cNvPr id="20" name="Text Box 40"/>
            <p:cNvSpPr txBox="1">
              <a:spLocks noChangeArrowheads="1"/>
            </p:cNvSpPr>
            <p:nvPr/>
          </p:nvSpPr>
          <p:spPr bwMode="auto">
            <a:xfrm>
              <a:off x="2813" y="887"/>
              <a:ext cx="838" cy="3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600" b="1" dirty="0">
                  <a:latin typeface="微软雅黑" panose="020B0503020204020204" pitchFamily="34" charset="-122"/>
                  <a:ea typeface="微软雅黑" panose="020B0503020204020204" pitchFamily="34" charset="-122"/>
                </a:rPr>
                <a:t>外护套</a:t>
              </a:r>
            </a:p>
          </p:txBody>
        </p:sp>
        <p:sp>
          <p:nvSpPr>
            <p:cNvPr id="21" name="Text Box 41"/>
            <p:cNvSpPr txBox="1">
              <a:spLocks noChangeArrowheads="1"/>
            </p:cNvSpPr>
            <p:nvPr/>
          </p:nvSpPr>
          <p:spPr bwMode="auto">
            <a:xfrm>
              <a:off x="3024" y="1216"/>
              <a:ext cx="1268" cy="3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600" b="1">
                  <a:latin typeface="微软雅黑" panose="020B0503020204020204" pitchFamily="34" charset="-122"/>
                  <a:ea typeface="微软雅黑" panose="020B0503020204020204" pitchFamily="34" charset="-122"/>
                </a:rPr>
                <a:t>远供电源线</a:t>
              </a:r>
            </a:p>
          </p:txBody>
        </p:sp>
        <p:sp>
          <p:nvSpPr>
            <p:cNvPr id="22" name="Text Box 42"/>
            <p:cNvSpPr txBox="1">
              <a:spLocks noChangeArrowheads="1"/>
            </p:cNvSpPr>
            <p:nvPr/>
          </p:nvSpPr>
          <p:spPr bwMode="auto">
            <a:xfrm>
              <a:off x="3029" y="1566"/>
              <a:ext cx="1482" cy="3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600" b="1">
                  <a:latin typeface="微软雅黑" panose="020B0503020204020204" pitchFamily="34" charset="-122"/>
                  <a:ea typeface="微软雅黑" panose="020B0503020204020204" pitchFamily="34" charset="-122"/>
                </a:rPr>
                <a:t>光纤及其包层</a:t>
              </a:r>
            </a:p>
          </p:txBody>
        </p:sp>
        <p:sp>
          <p:nvSpPr>
            <p:cNvPr id="23" name="Text Box 43"/>
            <p:cNvSpPr txBox="1">
              <a:spLocks noChangeArrowheads="1"/>
            </p:cNvSpPr>
            <p:nvPr/>
          </p:nvSpPr>
          <p:spPr bwMode="auto">
            <a:xfrm>
              <a:off x="3163" y="1961"/>
              <a:ext cx="838" cy="3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600" b="1">
                  <a:latin typeface="微软雅黑" panose="020B0503020204020204" pitchFamily="34" charset="-122"/>
                  <a:ea typeface="微软雅黑" panose="020B0503020204020204" pitchFamily="34" charset="-122"/>
                </a:rPr>
                <a:t>填充物</a:t>
              </a:r>
            </a:p>
          </p:txBody>
        </p:sp>
        <p:sp>
          <p:nvSpPr>
            <p:cNvPr id="24" name="Line 45"/>
            <p:cNvSpPr>
              <a:spLocks noChangeShapeType="1"/>
            </p:cNvSpPr>
            <p:nvPr/>
          </p:nvSpPr>
          <p:spPr bwMode="auto">
            <a:xfrm>
              <a:off x="2304" y="2496"/>
              <a:ext cx="672" cy="192"/>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latin typeface="微软雅黑" panose="020B0503020204020204" pitchFamily="34" charset="-122"/>
                <a:ea typeface="微软雅黑" panose="020B0503020204020204" pitchFamily="34" charset="-122"/>
              </a:endParaRPr>
            </a:p>
          </p:txBody>
        </p:sp>
        <p:sp>
          <p:nvSpPr>
            <p:cNvPr id="25" name="Line 46"/>
            <p:cNvSpPr>
              <a:spLocks noChangeShapeType="1"/>
            </p:cNvSpPr>
            <p:nvPr/>
          </p:nvSpPr>
          <p:spPr bwMode="auto">
            <a:xfrm>
              <a:off x="2016" y="1872"/>
              <a:ext cx="1104" cy="48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latin typeface="微软雅黑" panose="020B0503020204020204" pitchFamily="34" charset="-122"/>
                <a:ea typeface="微软雅黑" panose="020B0503020204020204" pitchFamily="34" charset="-122"/>
              </a:endParaRPr>
            </a:p>
          </p:txBody>
        </p:sp>
        <p:sp>
          <p:nvSpPr>
            <p:cNvPr id="26" name="Line 47"/>
            <p:cNvSpPr>
              <a:spLocks noChangeShapeType="1"/>
            </p:cNvSpPr>
            <p:nvPr/>
          </p:nvSpPr>
          <p:spPr bwMode="auto">
            <a:xfrm>
              <a:off x="2496" y="1872"/>
              <a:ext cx="720" cy="192"/>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latin typeface="微软雅黑" panose="020B0503020204020204" pitchFamily="34" charset="-122"/>
                <a:ea typeface="微软雅黑" panose="020B0503020204020204" pitchFamily="34" charset="-122"/>
              </a:endParaRPr>
            </a:p>
          </p:txBody>
        </p:sp>
        <p:sp>
          <p:nvSpPr>
            <p:cNvPr id="27" name="Line 48"/>
            <p:cNvSpPr>
              <a:spLocks noChangeShapeType="1"/>
            </p:cNvSpPr>
            <p:nvPr/>
          </p:nvSpPr>
          <p:spPr bwMode="auto">
            <a:xfrm>
              <a:off x="2256" y="1584"/>
              <a:ext cx="816" cy="96"/>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latin typeface="微软雅黑" panose="020B0503020204020204" pitchFamily="34" charset="-122"/>
                <a:ea typeface="微软雅黑" panose="020B0503020204020204" pitchFamily="34" charset="-122"/>
              </a:endParaRPr>
            </a:p>
          </p:txBody>
        </p:sp>
        <p:sp>
          <p:nvSpPr>
            <p:cNvPr id="28" name="Line 49"/>
            <p:cNvSpPr>
              <a:spLocks noChangeShapeType="1"/>
            </p:cNvSpPr>
            <p:nvPr/>
          </p:nvSpPr>
          <p:spPr bwMode="auto">
            <a:xfrm>
              <a:off x="2016" y="1344"/>
              <a:ext cx="1008"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latin typeface="微软雅黑" panose="020B0503020204020204" pitchFamily="34" charset="-122"/>
                <a:ea typeface="微软雅黑" panose="020B0503020204020204" pitchFamily="34" charset="-122"/>
              </a:endParaRPr>
            </a:p>
          </p:txBody>
        </p:sp>
        <p:sp>
          <p:nvSpPr>
            <p:cNvPr id="29" name="Line 50"/>
            <p:cNvSpPr>
              <a:spLocks noChangeShapeType="1"/>
            </p:cNvSpPr>
            <p:nvPr/>
          </p:nvSpPr>
          <p:spPr bwMode="auto">
            <a:xfrm flipV="1">
              <a:off x="2352" y="1008"/>
              <a:ext cx="480" cy="96"/>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latin typeface="微软雅黑" panose="020B0503020204020204" pitchFamily="34" charset="-122"/>
                <a:ea typeface="微软雅黑" panose="020B0503020204020204" pitchFamily="34" charset="-122"/>
              </a:endParaRPr>
            </a:p>
          </p:txBody>
        </p:sp>
      </p:gr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lang="en-US" altLang="zh-CN" dirty="0"/>
              <a:t>(1) </a:t>
            </a:r>
            <a:r>
              <a:rPr lang="zh-CN" altLang="en-US" dirty="0"/>
              <a:t>通信容量非常大</a:t>
            </a:r>
            <a:endParaRPr lang="en-US" altLang="zh-CN" dirty="0"/>
          </a:p>
          <a:p>
            <a:r>
              <a:rPr lang="en-US" altLang="zh-CN" dirty="0"/>
              <a:t>(2) </a:t>
            </a:r>
            <a:r>
              <a:rPr lang="zh-CN" altLang="en-US" dirty="0"/>
              <a:t>传输损耗小，中继距离长，对远距离传输特别经济。</a:t>
            </a:r>
          </a:p>
          <a:p>
            <a:r>
              <a:rPr lang="en-US" altLang="zh-CN" dirty="0"/>
              <a:t>(3) </a:t>
            </a:r>
            <a:r>
              <a:rPr lang="zh-CN" altLang="en-US" dirty="0"/>
              <a:t>抗雷电和电磁干扰性能好。</a:t>
            </a:r>
          </a:p>
          <a:p>
            <a:r>
              <a:rPr lang="en-US" altLang="zh-CN" dirty="0"/>
              <a:t>(4) </a:t>
            </a:r>
            <a:r>
              <a:rPr lang="zh-CN" altLang="en-US" dirty="0"/>
              <a:t>无串音干扰，保密性好，不易被窃听或截取数据。</a:t>
            </a:r>
          </a:p>
          <a:p>
            <a:r>
              <a:rPr lang="en-US" altLang="zh-CN" dirty="0"/>
              <a:t>(5) </a:t>
            </a:r>
            <a:r>
              <a:rPr lang="zh-CN" altLang="en-US" dirty="0"/>
              <a:t>体积小，重量轻。</a:t>
            </a:r>
            <a:endParaRPr lang="en-US" altLang="zh-CN" dirty="0"/>
          </a:p>
          <a:p>
            <a:endParaRPr lang="zh-CN" altLang="en-US" dirty="0"/>
          </a:p>
        </p:txBody>
      </p:sp>
      <p:sp>
        <p:nvSpPr>
          <p:cNvPr id="3" name="文本占位符 2"/>
          <p:cNvSpPr>
            <a:spLocks noGrp="1"/>
          </p:cNvSpPr>
          <p:nvPr>
            <p:ph type="body" sz="quarter" idx="11"/>
          </p:nvPr>
        </p:nvSpPr>
        <p:spPr/>
        <p:txBody>
          <a:bodyPr/>
          <a:lstStyle/>
          <a:p>
            <a:r>
              <a:rPr lang="zh-CN" altLang="en-US" dirty="0"/>
              <a:t>光纤优点</a:t>
            </a:r>
          </a:p>
        </p:txBody>
      </p:sp>
      <p:sp>
        <p:nvSpPr>
          <p:cNvPr id="4" name="矩形 3"/>
          <p:cNvSpPr/>
          <p:nvPr/>
        </p:nvSpPr>
        <p:spPr>
          <a:xfrm>
            <a:off x="1591901" y="3084608"/>
            <a:ext cx="5444625" cy="861774"/>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p>
            <a:pPr>
              <a:lnSpc>
                <a:spcPts val="3000"/>
              </a:lnSpc>
            </a:pPr>
            <a:r>
              <a:rPr lang="zh-CN" altLang="en-US" b="1" dirty="0">
                <a:latin typeface="微软雅黑" panose="020B0503020204020204" pitchFamily="34" charset="-122"/>
                <a:ea typeface="微软雅黑" panose="020B0503020204020204" pitchFamily="34" charset="-122"/>
              </a:rPr>
              <a:t>现在已经非常广泛地应用在计算机网络、电信网络和有线电视网络的主干网络中。</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sz="quarter" idx="10"/>
          </p:nvPr>
        </p:nvSpPr>
        <p:spPr/>
        <p:txBody>
          <a:bodyPr/>
          <a:lstStyle/>
          <a:p>
            <a:r>
              <a:rPr lang="zh-CN" altLang="en-US" dirty="0"/>
              <a:t>确定与传输媒体的</a:t>
            </a:r>
            <a:r>
              <a:rPr lang="zh-CN" altLang="en-US" dirty="0">
                <a:solidFill>
                  <a:srgbClr val="C00000"/>
                </a:solidFill>
              </a:rPr>
              <a:t>接口有关</a:t>
            </a:r>
            <a:r>
              <a:rPr lang="zh-CN" altLang="en-US" dirty="0"/>
              <a:t>的一些特性。</a:t>
            </a:r>
            <a:r>
              <a:rPr lang="en-US" altLang="zh-CN" dirty="0"/>
              <a:t>4 </a:t>
            </a:r>
            <a:r>
              <a:rPr lang="zh-CN" altLang="en-US" dirty="0"/>
              <a:t>个特性：</a:t>
            </a:r>
          </a:p>
          <a:p>
            <a:pPr lvl="1"/>
            <a:r>
              <a:rPr lang="zh-CN" altLang="en-US" dirty="0">
                <a:solidFill>
                  <a:srgbClr val="C00000"/>
                </a:solidFill>
              </a:rPr>
              <a:t>机械特性：</a:t>
            </a:r>
            <a:r>
              <a:rPr lang="zh-CN" altLang="en-US" dirty="0"/>
              <a:t>指明接口所用接线器的形状和尺寸、引线数目和排列、固定和锁定装置等。</a:t>
            </a:r>
          </a:p>
          <a:p>
            <a:pPr lvl="1"/>
            <a:r>
              <a:rPr lang="zh-CN" altLang="en-US" dirty="0">
                <a:solidFill>
                  <a:srgbClr val="C00000"/>
                </a:solidFill>
              </a:rPr>
              <a:t>电气特性：</a:t>
            </a:r>
            <a:r>
              <a:rPr lang="zh-CN" altLang="en-US" dirty="0"/>
              <a:t>指明在接口电缆的各条线上出现的电压的范围。</a:t>
            </a:r>
          </a:p>
          <a:p>
            <a:pPr lvl="1"/>
            <a:r>
              <a:rPr lang="zh-CN" altLang="en-US" dirty="0">
                <a:solidFill>
                  <a:srgbClr val="C00000"/>
                </a:solidFill>
              </a:rPr>
              <a:t>功能特性：</a:t>
            </a:r>
            <a:r>
              <a:rPr lang="zh-CN" altLang="en-US" dirty="0"/>
              <a:t>指明某条线上出现的某一电平的电压的意义。</a:t>
            </a:r>
          </a:p>
          <a:p>
            <a:pPr lvl="1"/>
            <a:r>
              <a:rPr lang="zh-CN" altLang="en-US" dirty="0">
                <a:solidFill>
                  <a:srgbClr val="C00000"/>
                </a:solidFill>
              </a:rPr>
              <a:t>过程特性：</a:t>
            </a:r>
            <a:r>
              <a:rPr lang="zh-CN" altLang="en-US" dirty="0"/>
              <a:t>指明对于不同功能的各种可能事件的出现顺序。 </a:t>
            </a:r>
          </a:p>
          <a:p>
            <a:endParaRPr lang="zh-CN" altLang="en-US" dirty="0"/>
          </a:p>
        </p:txBody>
      </p:sp>
      <p:sp>
        <p:nvSpPr>
          <p:cNvPr id="5" name="文本占位符 4"/>
          <p:cNvSpPr>
            <a:spLocks noGrp="1"/>
          </p:cNvSpPr>
          <p:nvPr>
            <p:ph type="body" sz="quarter" idx="11"/>
          </p:nvPr>
        </p:nvSpPr>
        <p:spPr/>
        <p:txBody>
          <a:bodyPr/>
          <a:lstStyle/>
          <a:p>
            <a:r>
              <a:rPr lang="zh-CN" altLang="en-US" dirty="0"/>
              <a:t>物理层的主要任务</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lang="en-US" altLang="zh-CN" dirty="0"/>
              <a:t>2.3.2  </a:t>
            </a:r>
            <a:r>
              <a:rPr lang="zh-CN" altLang="en-US" dirty="0"/>
              <a:t>非导引型传输媒体</a:t>
            </a:r>
          </a:p>
        </p:txBody>
      </p:sp>
      <p:sp>
        <p:nvSpPr>
          <p:cNvPr id="5" name="内容占位符 4"/>
          <p:cNvSpPr>
            <a:spLocks noGrp="1"/>
          </p:cNvSpPr>
          <p:nvPr>
            <p:ph sz="quarter" idx="11"/>
          </p:nvPr>
        </p:nvSpPr>
        <p:spPr/>
        <p:txBody>
          <a:bodyPr/>
          <a:lstStyle/>
          <a:p>
            <a:r>
              <a:rPr lang="zh-CN" altLang="en-US" dirty="0"/>
              <a:t>利用无线电波在自由空间的传播可较快地实现多种通信，因此将自由空间称为“非导引型传输媒体”。</a:t>
            </a:r>
            <a:endParaRPr lang="en-US" altLang="zh-CN" dirty="0"/>
          </a:p>
          <a:p>
            <a:r>
              <a:rPr lang="zh-CN" altLang="en-US" dirty="0"/>
              <a:t>无线传输所使用的频段很广：</a:t>
            </a:r>
            <a:r>
              <a:rPr lang="en-US" altLang="zh-CN" dirty="0"/>
              <a:t>	LF ~ THF </a:t>
            </a:r>
            <a:r>
              <a:rPr lang="zh-CN" altLang="en-US" dirty="0"/>
              <a:t>（</a:t>
            </a:r>
            <a:r>
              <a:rPr lang="en-US" altLang="zh-CN" dirty="0"/>
              <a:t>30 kHz ~ 3000 GHz</a:t>
            </a:r>
            <a:r>
              <a:rPr lang="zh-CN" altLang="en-US" dirty="0"/>
              <a:t>）</a:t>
            </a:r>
          </a:p>
        </p:txBody>
      </p:sp>
      <p:grpSp>
        <p:nvGrpSpPr>
          <p:cNvPr id="3" name="组合 2"/>
          <p:cNvGrpSpPr/>
          <p:nvPr/>
        </p:nvGrpSpPr>
        <p:grpSpPr>
          <a:xfrm>
            <a:off x="793053" y="2408504"/>
            <a:ext cx="7319264" cy="1991078"/>
            <a:chOff x="723381" y="2478176"/>
            <a:chExt cx="7319264" cy="1991078"/>
          </a:xfrm>
        </p:grpSpPr>
        <p:sp>
          <p:nvSpPr>
            <p:cNvPr id="78" name="矩形 77"/>
            <p:cNvSpPr/>
            <p:nvPr/>
          </p:nvSpPr>
          <p:spPr>
            <a:xfrm>
              <a:off x="1470699" y="2763196"/>
              <a:ext cx="2096586" cy="1414739"/>
            </a:xfrm>
            <a:prstGeom prst="rect">
              <a:avLst/>
            </a:prstGeom>
            <a:solidFill>
              <a:srgbClr val="99F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矩形 151"/>
            <p:cNvSpPr/>
            <p:nvPr/>
          </p:nvSpPr>
          <p:spPr>
            <a:xfrm>
              <a:off x="3538069" y="2763197"/>
              <a:ext cx="1558987" cy="1414738"/>
            </a:xfrm>
            <a:prstGeom prst="rect">
              <a:avLst/>
            </a:prstGeom>
            <a:solidFill>
              <a:srgbClr val="B1D8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矩形 152"/>
            <p:cNvSpPr/>
            <p:nvPr/>
          </p:nvSpPr>
          <p:spPr>
            <a:xfrm>
              <a:off x="5099220" y="2756523"/>
              <a:ext cx="1546580" cy="1439550"/>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4" name="矩形 153"/>
            <p:cNvSpPr/>
            <p:nvPr/>
          </p:nvSpPr>
          <p:spPr>
            <a:xfrm>
              <a:off x="7164288" y="2741893"/>
              <a:ext cx="526774" cy="1446406"/>
            </a:xfrm>
            <a:prstGeom prst="rect">
              <a:avLst/>
            </a:prstGeom>
            <a:solidFill>
              <a:srgbClr val="FFC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5" name="Rectangle 7"/>
            <p:cNvSpPr>
              <a:spLocks noChangeArrowheads="1"/>
            </p:cNvSpPr>
            <p:nvPr/>
          </p:nvSpPr>
          <p:spPr bwMode="auto">
            <a:xfrm>
              <a:off x="7108604" y="2507973"/>
              <a:ext cx="320001" cy="19433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FF"/>
                </a:solidFill>
                <a:latin typeface="微软雅黑" panose="020B0503020204020204" pitchFamily="34" charset="-122"/>
                <a:ea typeface="微软雅黑" panose="020B0503020204020204" pitchFamily="34" charset="-122"/>
              </a:endParaRPr>
            </a:p>
          </p:txBody>
        </p:sp>
        <p:sp>
          <p:nvSpPr>
            <p:cNvPr id="156" name="Rectangle 9"/>
            <p:cNvSpPr>
              <a:spLocks noChangeArrowheads="1"/>
            </p:cNvSpPr>
            <p:nvPr/>
          </p:nvSpPr>
          <p:spPr bwMode="auto">
            <a:xfrm>
              <a:off x="1382275" y="2507972"/>
              <a:ext cx="286317" cy="178786"/>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FF"/>
                </a:solidFill>
                <a:latin typeface="微软雅黑" panose="020B0503020204020204" pitchFamily="34" charset="-122"/>
                <a:ea typeface="微软雅黑" panose="020B0503020204020204" pitchFamily="34" charset="-122"/>
              </a:endParaRPr>
            </a:p>
          </p:txBody>
        </p:sp>
        <p:sp>
          <p:nvSpPr>
            <p:cNvPr id="157" name="Line 10"/>
            <p:cNvSpPr>
              <a:spLocks noChangeShapeType="1"/>
            </p:cNvSpPr>
            <p:nvPr/>
          </p:nvSpPr>
          <p:spPr bwMode="auto">
            <a:xfrm>
              <a:off x="2505084" y="2747649"/>
              <a:ext cx="0" cy="1430286"/>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FF"/>
                </a:solidFill>
                <a:latin typeface="微软雅黑" panose="020B0503020204020204" pitchFamily="34" charset="-122"/>
                <a:ea typeface="微软雅黑" panose="020B0503020204020204" pitchFamily="34" charset="-122"/>
              </a:endParaRPr>
            </a:p>
          </p:txBody>
        </p:sp>
        <p:sp>
          <p:nvSpPr>
            <p:cNvPr id="158" name="Line 12"/>
            <p:cNvSpPr>
              <a:spLocks noChangeShapeType="1"/>
            </p:cNvSpPr>
            <p:nvPr/>
          </p:nvSpPr>
          <p:spPr bwMode="auto">
            <a:xfrm>
              <a:off x="1992803" y="2750240"/>
              <a:ext cx="0" cy="1430286"/>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FF"/>
                </a:solidFill>
                <a:latin typeface="微软雅黑" panose="020B0503020204020204" pitchFamily="34" charset="-122"/>
                <a:ea typeface="微软雅黑" panose="020B0503020204020204" pitchFamily="34" charset="-122"/>
              </a:endParaRPr>
            </a:p>
          </p:txBody>
        </p:sp>
        <p:sp>
          <p:nvSpPr>
            <p:cNvPr id="159" name="Line 15"/>
            <p:cNvSpPr>
              <a:spLocks noChangeShapeType="1"/>
            </p:cNvSpPr>
            <p:nvPr/>
          </p:nvSpPr>
          <p:spPr bwMode="auto">
            <a:xfrm>
              <a:off x="3025788" y="2752831"/>
              <a:ext cx="0" cy="1430286"/>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FF"/>
                </a:solidFill>
                <a:latin typeface="微软雅黑" panose="020B0503020204020204" pitchFamily="34" charset="-122"/>
                <a:ea typeface="微软雅黑" panose="020B0503020204020204" pitchFamily="34" charset="-122"/>
              </a:endParaRPr>
            </a:p>
          </p:txBody>
        </p:sp>
        <p:sp>
          <p:nvSpPr>
            <p:cNvPr id="160" name="Line 19"/>
            <p:cNvSpPr>
              <a:spLocks noChangeShapeType="1"/>
            </p:cNvSpPr>
            <p:nvPr/>
          </p:nvSpPr>
          <p:spPr bwMode="auto">
            <a:xfrm>
              <a:off x="4579474" y="2752831"/>
              <a:ext cx="0" cy="1430286"/>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FF"/>
                </a:solidFill>
                <a:latin typeface="微软雅黑" panose="020B0503020204020204" pitchFamily="34" charset="-122"/>
                <a:ea typeface="微软雅黑" panose="020B0503020204020204" pitchFamily="34" charset="-122"/>
              </a:endParaRPr>
            </a:p>
          </p:txBody>
        </p:sp>
        <p:sp>
          <p:nvSpPr>
            <p:cNvPr id="161" name="Line 28"/>
            <p:cNvSpPr>
              <a:spLocks noChangeShapeType="1"/>
            </p:cNvSpPr>
            <p:nvPr/>
          </p:nvSpPr>
          <p:spPr bwMode="auto">
            <a:xfrm flipV="1">
              <a:off x="1466486" y="2752831"/>
              <a:ext cx="6232997" cy="3886"/>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FF"/>
                </a:solidFill>
                <a:latin typeface="微软雅黑" panose="020B0503020204020204" pitchFamily="34" charset="-122"/>
                <a:ea typeface="微软雅黑" panose="020B0503020204020204" pitchFamily="34" charset="-122"/>
              </a:endParaRPr>
            </a:p>
          </p:txBody>
        </p:sp>
        <p:sp>
          <p:nvSpPr>
            <p:cNvPr id="162" name="Line 41"/>
            <p:cNvSpPr>
              <a:spLocks noChangeShapeType="1"/>
            </p:cNvSpPr>
            <p:nvPr/>
          </p:nvSpPr>
          <p:spPr bwMode="auto">
            <a:xfrm>
              <a:off x="1466485" y="3011941"/>
              <a:ext cx="1195792" cy="0"/>
            </a:xfrm>
            <a:prstGeom prst="line">
              <a:avLst/>
            </a:prstGeom>
            <a:noFill/>
            <a:ln w="12700">
              <a:solidFill>
                <a:schemeClr val="tx1"/>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FF"/>
                </a:solidFill>
                <a:latin typeface="微软雅黑" panose="020B0503020204020204" pitchFamily="34" charset="-122"/>
                <a:ea typeface="微软雅黑" panose="020B0503020204020204" pitchFamily="34" charset="-122"/>
              </a:endParaRPr>
            </a:p>
          </p:txBody>
        </p:sp>
        <p:sp>
          <p:nvSpPr>
            <p:cNvPr id="163" name="Line 45"/>
            <p:cNvSpPr>
              <a:spLocks noChangeShapeType="1"/>
            </p:cNvSpPr>
            <p:nvPr/>
          </p:nvSpPr>
          <p:spPr bwMode="auto">
            <a:xfrm>
              <a:off x="3874912" y="3036556"/>
              <a:ext cx="1010529" cy="0"/>
            </a:xfrm>
            <a:prstGeom prst="line">
              <a:avLst/>
            </a:prstGeom>
            <a:noFill/>
            <a:ln w="12700">
              <a:solidFill>
                <a:schemeClr val="tx1"/>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FF"/>
                </a:solidFill>
                <a:latin typeface="微软雅黑" panose="020B0503020204020204" pitchFamily="34" charset="-122"/>
                <a:ea typeface="微软雅黑" panose="020B0503020204020204" pitchFamily="34" charset="-122"/>
              </a:endParaRPr>
            </a:p>
          </p:txBody>
        </p:sp>
        <p:sp>
          <p:nvSpPr>
            <p:cNvPr id="164" name="Line 47"/>
            <p:cNvSpPr>
              <a:spLocks noChangeShapeType="1"/>
            </p:cNvSpPr>
            <p:nvPr/>
          </p:nvSpPr>
          <p:spPr bwMode="auto">
            <a:xfrm>
              <a:off x="4200528" y="3385059"/>
              <a:ext cx="830880" cy="0"/>
            </a:xfrm>
            <a:prstGeom prst="line">
              <a:avLst/>
            </a:prstGeom>
            <a:noFill/>
            <a:ln w="12700">
              <a:solidFill>
                <a:schemeClr val="tx1"/>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FF"/>
                </a:solidFill>
                <a:latin typeface="微软雅黑" panose="020B0503020204020204" pitchFamily="34" charset="-122"/>
                <a:ea typeface="微软雅黑" panose="020B0503020204020204" pitchFamily="34" charset="-122"/>
              </a:endParaRPr>
            </a:p>
          </p:txBody>
        </p:sp>
        <p:sp>
          <p:nvSpPr>
            <p:cNvPr id="165" name="Line 51"/>
            <p:cNvSpPr>
              <a:spLocks noChangeShapeType="1"/>
            </p:cNvSpPr>
            <p:nvPr/>
          </p:nvSpPr>
          <p:spPr bwMode="auto">
            <a:xfrm>
              <a:off x="3369648" y="3820364"/>
              <a:ext cx="381755" cy="0"/>
            </a:xfrm>
            <a:prstGeom prst="line">
              <a:avLst/>
            </a:prstGeom>
            <a:noFill/>
            <a:ln w="12700">
              <a:solidFill>
                <a:schemeClr val="tx1"/>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FF"/>
                </a:solidFill>
                <a:latin typeface="微软雅黑" panose="020B0503020204020204" pitchFamily="34" charset="-122"/>
                <a:ea typeface="微软雅黑" panose="020B0503020204020204" pitchFamily="34" charset="-122"/>
              </a:endParaRPr>
            </a:p>
          </p:txBody>
        </p:sp>
        <p:sp>
          <p:nvSpPr>
            <p:cNvPr id="166" name="Text Box 52"/>
            <p:cNvSpPr txBox="1">
              <a:spLocks noChangeArrowheads="1"/>
            </p:cNvSpPr>
            <p:nvPr/>
          </p:nvSpPr>
          <p:spPr bwMode="auto">
            <a:xfrm>
              <a:off x="6659479" y="2776151"/>
              <a:ext cx="487959" cy="2744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zh-CN" altLang="en-US" sz="1200" b="1">
                  <a:solidFill>
                    <a:srgbClr val="0000FF"/>
                  </a:solidFill>
                  <a:latin typeface="微软雅黑" panose="020B0503020204020204" pitchFamily="34" charset="-122"/>
                  <a:ea typeface="微软雅黑" panose="020B0503020204020204" pitchFamily="34" charset="-122"/>
                </a:rPr>
                <a:t>光纤</a:t>
              </a:r>
            </a:p>
          </p:txBody>
        </p:sp>
        <p:sp>
          <p:nvSpPr>
            <p:cNvPr id="167" name="Line 53"/>
            <p:cNvSpPr>
              <a:spLocks noChangeShapeType="1"/>
            </p:cNvSpPr>
            <p:nvPr/>
          </p:nvSpPr>
          <p:spPr bwMode="auto">
            <a:xfrm>
              <a:off x="6637024" y="3046920"/>
              <a:ext cx="527721" cy="0"/>
            </a:xfrm>
            <a:prstGeom prst="line">
              <a:avLst/>
            </a:prstGeom>
            <a:noFill/>
            <a:ln w="9525">
              <a:solidFill>
                <a:schemeClr val="tx1"/>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FF"/>
                </a:solidFill>
                <a:latin typeface="微软雅黑" panose="020B0503020204020204" pitchFamily="34" charset="-122"/>
                <a:ea typeface="微软雅黑" panose="020B0503020204020204" pitchFamily="34" charset="-122"/>
              </a:endParaRPr>
            </a:p>
          </p:txBody>
        </p:sp>
        <p:sp>
          <p:nvSpPr>
            <p:cNvPr id="168" name="Line 57"/>
            <p:cNvSpPr>
              <a:spLocks noChangeShapeType="1"/>
            </p:cNvSpPr>
            <p:nvPr/>
          </p:nvSpPr>
          <p:spPr bwMode="auto">
            <a:xfrm>
              <a:off x="1584381" y="3882550"/>
              <a:ext cx="606317" cy="0"/>
            </a:xfrm>
            <a:prstGeom prst="line">
              <a:avLst/>
            </a:prstGeom>
            <a:noFill/>
            <a:ln w="12700">
              <a:solidFill>
                <a:schemeClr val="tx1"/>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FF"/>
                </a:solidFill>
                <a:latin typeface="微软雅黑" panose="020B0503020204020204" pitchFamily="34" charset="-122"/>
                <a:ea typeface="微软雅黑" panose="020B0503020204020204" pitchFamily="34" charset="-122"/>
              </a:endParaRPr>
            </a:p>
          </p:txBody>
        </p:sp>
        <p:sp>
          <p:nvSpPr>
            <p:cNvPr id="169" name="Line 58"/>
            <p:cNvSpPr>
              <a:spLocks noChangeShapeType="1"/>
            </p:cNvSpPr>
            <p:nvPr/>
          </p:nvSpPr>
          <p:spPr bwMode="auto">
            <a:xfrm>
              <a:off x="2325435" y="3882550"/>
              <a:ext cx="404211" cy="0"/>
            </a:xfrm>
            <a:prstGeom prst="line">
              <a:avLst/>
            </a:prstGeom>
            <a:noFill/>
            <a:ln w="12700">
              <a:solidFill>
                <a:schemeClr val="tx1"/>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FF"/>
                </a:solidFill>
                <a:latin typeface="微软雅黑" panose="020B0503020204020204" pitchFamily="34" charset="-122"/>
                <a:ea typeface="微软雅黑" panose="020B0503020204020204" pitchFamily="34" charset="-122"/>
              </a:endParaRPr>
            </a:p>
          </p:txBody>
        </p:sp>
        <p:sp>
          <p:nvSpPr>
            <p:cNvPr id="170" name="Line 59"/>
            <p:cNvSpPr>
              <a:spLocks noChangeShapeType="1"/>
            </p:cNvSpPr>
            <p:nvPr/>
          </p:nvSpPr>
          <p:spPr bwMode="auto">
            <a:xfrm>
              <a:off x="3403333" y="4131296"/>
              <a:ext cx="662458" cy="0"/>
            </a:xfrm>
            <a:prstGeom prst="line">
              <a:avLst/>
            </a:prstGeom>
            <a:noFill/>
            <a:ln w="12700">
              <a:solidFill>
                <a:schemeClr val="tx1"/>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FF"/>
                </a:solidFill>
                <a:latin typeface="微软雅黑" panose="020B0503020204020204" pitchFamily="34" charset="-122"/>
                <a:ea typeface="微软雅黑" panose="020B0503020204020204" pitchFamily="34" charset="-122"/>
              </a:endParaRPr>
            </a:p>
          </p:txBody>
        </p:sp>
        <p:sp>
          <p:nvSpPr>
            <p:cNvPr id="171" name="Line 60"/>
            <p:cNvSpPr>
              <a:spLocks noChangeShapeType="1"/>
            </p:cNvSpPr>
            <p:nvPr/>
          </p:nvSpPr>
          <p:spPr bwMode="auto">
            <a:xfrm>
              <a:off x="1462276" y="4187004"/>
              <a:ext cx="6241417" cy="0"/>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FF"/>
                </a:solidFill>
                <a:latin typeface="微软雅黑" panose="020B0503020204020204" pitchFamily="34" charset="-122"/>
                <a:ea typeface="微软雅黑" panose="020B0503020204020204" pitchFamily="34" charset="-122"/>
              </a:endParaRPr>
            </a:p>
          </p:txBody>
        </p:sp>
        <p:sp>
          <p:nvSpPr>
            <p:cNvPr id="172" name="Line 61"/>
            <p:cNvSpPr>
              <a:spLocks noChangeShapeType="1"/>
            </p:cNvSpPr>
            <p:nvPr/>
          </p:nvSpPr>
          <p:spPr bwMode="auto">
            <a:xfrm>
              <a:off x="1472100" y="2756717"/>
              <a:ext cx="0" cy="1430286"/>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FF"/>
                </a:solidFill>
                <a:latin typeface="微软雅黑" panose="020B0503020204020204" pitchFamily="34" charset="-122"/>
                <a:ea typeface="微软雅黑" panose="020B0503020204020204" pitchFamily="34" charset="-122"/>
              </a:endParaRPr>
            </a:p>
          </p:txBody>
        </p:sp>
        <p:sp>
          <p:nvSpPr>
            <p:cNvPr id="173" name="Line 62"/>
            <p:cNvSpPr>
              <a:spLocks noChangeShapeType="1"/>
            </p:cNvSpPr>
            <p:nvPr/>
          </p:nvSpPr>
          <p:spPr bwMode="auto">
            <a:xfrm>
              <a:off x="4062983" y="2751535"/>
              <a:ext cx="0" cy="1430286"/>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FF"/>
                </a:solidFill>
                <a:latin typeface="微软雅黑" panose="020B0503020204020204" pitchFamily="34" charset="-122"/>
                <a:ea typeface="微软雅黑" panose="020B0503020204020204" pitchFamily="34" charset="-122"/>
              </a:endParaRPr>
            </a:p>
          </p:txBody>
        </p:sp>
        <p:sp>
          <p:nvSpPr>
            <p:cNvPr id="174" name="Line 63"/>
            <p:cNvSpPr>
              <a:spLocks noChangeShapeType="1"/>
            </p:cNvSpPr>
            <p:nvPr/>
          </p:nvSpPr>
          <p:spPr bwMode="auto">
            <a:xfrm>
              <a:off x="5095968" y="2758013"/>
              <a:ext cx="0" cy="1430286"/>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FF"/>
                </a:solidFill>
                <a:latin typeface="微软雅黑" panose="020B0503020204020204" pitchFamily="34" charset="-122"/>
                <a:ea typeface="微软雅黑" panose="020B0503020204020204" pitchFamily="34" charset="-122"/>
              </a:endParaRPr>
            </a:p>
          </p:txBody>
        </p:sp>
        <p:sp>
          <p:nvSpPr>
            <p:cNvPr id="175" name="Line 64"/>
            <p:cNvSpPr>
              <a:spLocks noChangeShapeType="1"/>
            </p:cNvSpPr>
            <p:nvPr/>
          </p:nvSpPr>
          <p:spPr bwMode="auto">
            <a:xfrm>
              <a:off x="5612460" y="2755422"/>
              <a:ext cx="0" cy="1430286"/>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FF"/>
                </a:solidFill>
                <a:latin typeface="微软雅黑" panose="020B0503020204020204" pitchFamily="34" charset="-122"/>
                <a:ea typeface="微软雅黑" panose="020B0503020204020204" pitchFamily="34" charset="-122"/>
              </a:endParaRPr>
            </a:p>
          </p:txBody>
        </p:sp>
        <p:sp>
          <p:nvSpPr>
            <p:cNvPr id="176" name="Line 65"/>
            <p:cNvSpPr>
              <a:spLocks noChangeShapeType="1"/>
            </p:cNvSpPr>
            <p:nvPr/>
          </p:nvSpPr>
          <p:spPr bwMode="auto">
            <a:xfrm>
              <a:off x="6133163" y="2756717"/>
              <a:ext cx="0" cy="1430286"/>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FF"/>
                </a:solidFill>
                <a:latin typeface="微软雅黑" panose="020B0503020204020204" pitchFamily="34" charset="-122"/>
                <a:ea typeface="微软雅黑" panose="020B0503020204020204" pitchFamily="34" charset="-122"/>
              </a:endParaRPr>
            </a:p>
          </p:txBody>
        </p:sp>
        <p:sp>
          <p:nvSpPr>
            <p:cNvPr id="177" name="Line 66"/>
            <p:cNvSpPr>
              <a:spLocks noChangeShapeType="1"/>
            </p:cNvSpPr>
            <p:nvPr/>
          </p:nvSpPr>
          <p:spPr bwMode="auto">
            <a:xfrm>
              <a:off x="6653867" y="2765787"/>
              <a:ext cx="0" cy="1430286"/>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FF"/>
                </a:solidFill>
                <a:latin typeface="微软雅黑" panose="020B0503020204020204" pitchFamily="34" charset="-122"/>
                <a:ea typeface="微软雅黑" panose="020B0503020204020204" pitchFamily="34" charset="-122"/>
              </a:endParaRPr>
            </a:p>
          </p:txBody>
        </p:sp>
        <p:sp>
          <p:nvSpPr>
            <p:cNvPr id="178" name="Line 67"/>
            <p:cNvSpPr>
              <a:spLocks noChangeShapeType="1"/>
            </p:cNvSpPr>
            <p:nvPr/>
          </p:nvSpPr>
          <p:spPr bwMode="auto">
            <a:xfrm>
              <a:off x="7170359" y="2759308"/>
              <a:ext cx="0" cy="1430286"/>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FF"/>
                </a:solidFill>
                <a:latin typeface="微软雅黑" panose="020B0503020204020204" pitchFamily="34" charset="-122"/>
                <a:ea typeface="微软雅黑" panose="020B0503020204020204" pitchFamily="34" charset="-122"/>
              </a:endParaRPr>
            </a:p>
          </p:txBody>
        </p:sp>
        <p:sp>
          <p:nvSpPr>
            <p:cNvPr id="179" name="Line 68"/>
            <p:cNvSpPr>
              <a:spLocks noChangeShapeType="1"/>
            </p:cNvSpPr>
            <p:nvPr/>
          </p:nvSpPr>
          <p:spPr bwMode="auto">
            <a:xfrm>
              <a:off x="7691062" y="2756717"/>
              <a:ext cx="0" cy="1430286"/>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FF"/>
                </a:solidFill>
                <a:latin typeface="微软雅黑" panose="020B0503020204020204" pitchFamily="34" charset="-122"/>
                <a:ea typeface="微软雅黑" panose="020B0503020204020204" pitchFamily="34" charset="-122"/>
              </a:endParaRPr>
            </a:p>
          </p:txBody>
        </p:sp>
        <p:sp>
          <p:nvSpPr>
            <p:cNvPr id="180" name="Text Box 73"/>
            <p:cNvSpPr txBox="1">
              <a:spLocks noChangeArrowheads="1"/>
            </p:cNvSpPr>
            <p:nvPr/>
          </p:nvSpPr>
          <p:spPr bwMode="auto">
            <a:xfrm>
              <a:off x="723381" y="2478176"/>
              <a:ext cx="66396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200" b="1" dirty="0">
                  <a:solidFill>
                    <a:srgbClr val="0000FF"/>
                  </a:solidFill>
                  <a:latin typeface="微软雅黑" panose="020B0503020204020204" pitchFamily="34" charset="-122"/>
                  <a:ea typeface="微软雅黑" panose="020B0503020204020204" pitchFamily="34" charset="-122"/>
                </a:rPr>
                <a:t>f  (Hz)</a:t>
              </a:r>
            </a:p>
          </p:txBody>
        </p:sp>
        <p:sp>
          <p:nvSpPr>
            <p:cNvPr id="181" name="Line 75"/>
            <p:cNvSpPr>
              <a:spLocks noChangeShapeType="1"/>
            </p:cNvSpPr>
            <p:nvPr/>
          </p:nvSpPr>
          <p:spPr bwMode="auto">
            <a:xfrm>
              <a:off x="1651749" y="4187004"/>
              <a:ext cx="0" cy="62187"/>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FF"/>
                </a:solidFill>
                <a:latin typeface="微软雅黑" panose="020B0503020204020204" pitchFamily="34" charset="-122"/>
                <a:ea typeface="微软雅黑" panose="020B0503020204020204" pitchFamily="34" charset="-122"/>
              </a:endParaRPr>
            </a:p>
          </p:txBody>
        </p:sp>
        <p:sp>
          <p:nvSpPr>
            <p:cNvPr id="182" name="Line 76"/>
            <p:cNvSpPr>
              <a:spLocks noChangeShapeType="1"/>
            </p:cNvSpPr>
            <p:nvPr/>
          </p:nvSpPr>
          <p:spPr bwMode="auto">
            <a:xfrm>
              <a:off x="2157014" y="4194777"/>
              <a:ext cx="0" cy="62187"/>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FF"/>
                </a:solidFill>
                <a:latin typeface="微软雅黑" panose="020B0503020204020204" pitchFamily="34" charset="-122"/>
                <a:ea typeface="微软雅黑" panose="020B0503020204020204" pitchFamily="34" charset="-122"/>
              </a:endParaRPr>
            </a:p>
          </p:txBody>
        </p:sp>
        <p:sp>
          <p:nvSpPr>
            <p:cNvPr id="183" name="Line 77"/>
            <p:cNvSpPr>
              <a:spLocks noChangeShapeType="1"/>
            </p:cNvSpPr>
            <p:nvPr/>
          </p:nvSpPr>
          <p:spPr bwMode="auto">
            <a:xfrm>
              <a:off x="2666489" y="4198665"/>
              <a:ext cx="0" cy="62187"/>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FF"/>
                </a:solidFill>
                <a:latin typeface="微软雅黑" panose="020B0503020204020204" pitchFamily="34" charset="-122"/>
                <a:ea typeface="微软雅黑" panose="020B0503020204020204" pitchFamily="34" charset="-122"/>
              </a:endParaRPr>
            </a:p>
          </p:txBody>
        </p:sp>
        <p:sp>
          <p:nvSpPr>
            <p:cNvPr id="184" name="Line 78"/>
            <p:cNvSpPr>
              <a:spLocks noChangeShapeType="1"/>
            </p:cNvSpPr>
            <p:nvPr/>
          </p:nvSpPr>
          <p:spPr bwMode="auto">
            <a:xfrm>
              <a:off x="3192805" y="4194777"/>
              <a:ext cx="0" cy="62187"/>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FF"/>
                </a:solidFill>
                <a:latin typeface="微软雅黑" panose="020B0503020204020204" pitchFamily="34" charset="-122"/>
                <a:ea typeface="微软雅黑" panose="020B0503020204020204" pitchFamily="34" charset="-122"/>
              </a:endParaRPr>
            </a:p>
          </p:txBody>
        </p:sp>
        <p:sp>
          <p:nvSpPr>
            <p:cNvPr id="185" name="Line 79"/>
            <p:cNvSpPr>
              <a:spLocks noChangeShapeType="1"/>
            </p:cNvSpPr>
            <p:nvPr/>
          </p:nvSpPr>
          <p:spPr bwMode="auto">
            <a:xfrm>
              <a:off x="3693859" y="4194777"/>
              <a:ext cx="0" cy="62187"/>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FF"/>
                </a:solidFill>
                <a:latin typeface="微软雅黑" panose="020B0503020204020204" pitchFamily="34" charset="-122"/>
                <a:ea typeface="微软雅黑" panose="020B0503020204020204" pitchFamily="34" charset="-122"/>
              </a:endParaRPr>
            </a:p>
          </p:txBody>
        </p:sp>
        <p:sp>
          <p:nvSpPr>
            <p:cNvPr id="186" name="Line 80"/>
            <p:cNvSpPr>
              <a:spLocks noChangeShapeType="1"/>
            </p:cNvSpPr>
            <p:nvPr/>
          </p:nvSpPr>
          <p:spPr bwMode="auto">
            <a:xfrm>
              <a:off x="4220176" y="4194777"/>
              <a:ext cx="0" cy="62187"/>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FF"/>
                </a:solidFill>
                <a:latin typeface="微软雅黑" panose="020B0503020204020204" pitchFamily="34" charset="-122"/>
                <a:ea typeface="微软雅黑" panose="020B0503020204020204" pitchFamily="34" charset="-122"/>
              </a:endParaRPr>
            </a:p>
          </p:txBody>
        </p:sp>
        <p:sp>
          <p:nvSpPr>
            <p:cNvPr id="187" name="Line 81"/>
            <p:cNvSpPr>
              <a:spLocks noChangeShapeType="1"/>
            </p:cNvSpPr>
            <p:nvPr/>
          </p:nvSpPr>
          <p:spPr bwMode="auto">
            <a:xfrm>
              <a:off x="4742282" y="4194777"/>
              <a:ext cx="0" cy="62187"/>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FF"/>
                </a:solidFill>
                <a:latin typeface="微软雅黑" panose="020B0503020204020204" pitchFamily="34" charset="-122"/>
                <a:ea typeface="微软雅黑" panose="020B0503020204020204" pitchFamily="34" charset="-122"/>
              </a:endParaRPr>
            </a:p>
          </p:txBody>
        </p:sp>
        <p:sp>
          <p:nvSpPr>
            <p:cNvPr id="188" name="Line 82"/>
            <p:cNvSpPr>
              <a:spLocks noChangeShapeType="1"/>
            </p:cNvSpPr>
            <p:nvPr/>
          </p:nvSpPr>
          <p:spPr bwMode="auto">
            <a:xfrm>
              <a:off x="5251758" y="4194777"/>
              <a:ext cx="0" cy="62187"/>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FF"/>
                </a:solidFill>
                <a:latin typeface="微软雅黑" panose="020B0503020204020204" pitchFamily="34" charset="-122"/>
                <a:ea typeface="微软雅黑" panose="020B0503020204020204" pitchFamily="34" charset="-122"/>
              </a:endParaRPr>
            </a:p>
          </p:txBody>
        </p:sp>
        <p:sp>
          <p:nvSpPr>
            <p:cNvPr id="189" name="Line 83"/>
            <p:cNvSpPr>
              <a:spLocks noChangeShapeType="1"/>
            </p:cNvSpPr>
            <p:nvPr/>
          </p:nvSpPr>
          <p:spPr bwMode="auto">
            <a:xfrm>
              <a:off x="5782285" y="4198665"/>
              <a:ext cx="0" cy="62187"/>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FF"/>
                </a:solidFill>
                <a:latin typeface="微软雅黑" panose="020B0503020204020204" pitchFamily="34" charset="-122"/>
                <a:ea typeface="微软雅黑" panose="020B0503020204020204" pitchFamily="34" charset="-122"/>
              </a:endParaRPr>
            </a:p>
          </p:txBody>
        </p:sp>
        <p:sp>
          <p:nvSpPr>
            <p:cNvPr id="190" name="Line 84"/>
            <p:cNvSpPr>
              <a:spLocks noChangeShapeType="1"/>
            </p:cNvSpPr>
            <p:nvPr/>
          </p:nvSpPr>
          <p:spPr bwMode="auto">
            <a:xfrm>
              <a:off x="6300181" y="4190891"/>
              <a:ext cx="0" cy="62187"/>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FF"/>
                </a:solidFill>
                <a:latin typeface="微软雅黑" panose="020B0503020204020204" pitchFamily="34" charset="-122"/>
                <a:ea typeface="微软雅黑" panose="020B0503020204020204" pitchFamily="34" charset="-122"/>
              </a:endParaRPr>
            </a:p>
          </p:txBody>
        </p:sp>
        <p:sp>
          <p:nvSpPr>
            <p:cNvPr id="191" name="Line 85"/>
            <p:cNvSpPr>
              <a:spLocks noChangeShapeType="1"/>
            </p:cNvSpPr>
            <p:nvPr/>
          </p:nvSpPr>
          <p:spPr bwMode="auto">
            <a:xfrm>
              <a:off x="6826498" y="4198665"/>
              <a:ext cx="0" cy="62187"/>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FF"/>
                </a:solidFill>
                <a:latin typeface="微软雅黑" panose="020B0503020204020204" pitchFamily="34" charset="-122"/>
                <a:ea typeface="微软雅黑" panose="020B0503020204020204" pitchFamily="34" charset="-122"/>
              </a:endParaRPr>
            </a:p>
          </p:txBody>
        </p:sp>
        <p:sp>
          <p:nvSpPr>
            <p:cNvPr id="192" name="Line 86"/>
            <p:cNvSpPr>
              <a:spLocks noChangeShapeType="1"/>
            </p:cNvSpPr>
            <p:nvPr/>
          </p:nvSpPr>
          <p:spPr bwMode="auto">
            <a:xfrm>
              <a:off x="7348605" y="4190891"/>
              <a:ext cx="0" cy="62187"/>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FF"/>
                </a:solidFill>
                <a:latin typeface="微软雅黑" panose="020B0503020204020204" pitchFamily="34" charset="-122"/>
                <a:ea typeface="微软雅黑" panose="020B0503020204020204" pitchFamily="34" charset="-122"/>
              </a:endParaRPr>
            </a:p>
          </p:txBody>
        </p:sp>
        <p:sp>
          <p:nvSpPr>
            <p:cNvPr id="193" name="Text Box 87"/>
            <p:cNvSpPr txBox="1">
              <a:spLocks noChangeArrowheads="1"/>
            </p:cNvSpPr>
            <p:nvPr/>
          </p:nvSpPr>
          <p:spPr bwMode="auto">
            <a:xfrm>
              <a:off x="1709294" y="4194777"/>
              <a:ext cx="352945" cy="2744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200" b="1">
                  <a:latin typeface="微软雅黑" panose="020B0503020204020204" pitchFamily="34" charset="-122"/>
                  <a:ea typeface="微软雅黑" panose="020B0503020204020204" pitchFamily="34" charset="-122"/>
                </a:rPr>
                <a:t>LF</a:t>
              </a:r>
            </a:p>
          </p:txBody>
        </p:sp>
        <p:sp>
          <p:nvSpPr>
            <p:cNvPr id="194" name="Text Box 88"/>
            <p:cNvSpPr txBox="1">
              <a:spLocks noChangeArrowheads="1"/>
            </p:cNvSpPr>
            <p:nvPr/>
          </p:nvSpPr>
          <p:spPr bwMode="auto">
            <a:xfrm>
              <a:off x="2227190" y="4194777"/>
              <a:ext cx="426011" cy="2744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200" b="1" dirty="0">
                  <a:latin typeface="微软雅黑" panose="020B0503020204020204" pitchFamily="34" charset="-122"/>
                  <a:ea typeface="微软雅黑" panose="020B0503020204020204" pitchFamily="34" charset="-122"/>
                </a:rPr>
                <a:t>MF</a:t>
              </a:r>
            </a:p>
          </p:txBody>
        </p:sp>
        <p:sp>
          <p:nvSpPr>
            <p:cNvPr id="195" name="Text Box 89"/>
            <p:cNvSpPr txBox="1">
              <a:spLocks noChangeArrowheads="1"/>
            </p:cNvSpPr>
            <p:nvPr/>
          </p:nvSpPr>
          <p:spPr bwMode="auto">
            <a:xfrm>
              <a:off x="2745087" y="4194777"/>
              <a:ext cx="394243" cy="2744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200" b="1">
                  <a:latin typeface="微软雅黑" panose="020B0503020204020204" pitchFamily="34" charset="-122"/>
                  <a:ea typeface="微软雅黑" panose="020B0503020204020204" pitchFamily="34" charset="-122"/>
                </a:rPr>
                <a:t>HF</a:t>
              </a:r>
            </a:p>
          </p:txBody>
        </p:sp>
        <p:sp>
          <p:nvSpPr>
            <p:cNvPr id="196" name="Text Box 90"/>
            <p:cNvSpPr txBox="1">
              <a:spLocks noChangeArrowheads="1"/>
            </p:cNvSpPr>
            <p:nvPr/>
          </p:nvSpPr>
          <p:spPr bwMode="auto">
            <a:xfrm>
              <a:off x="3204034" y="4194777"/>
              <a:ext cx="503843" cy="2744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200" b="1">
                  <a:latin typeface="微软雅黑" panose="020B0503020204020204" pitchFamily="34" charset="-122"/>
                  <a:ea typeface="微软雅黑" panose="020B0503020204020204" pitchFamily="34" charset="-122"/>
                </a:rPr>
                <a:t>VHF</a:t>
              </a:r>
            </a:p>
          </p:txBody>
        </p:sp>
        <p:sp>
          <p:nvSpPr>
            <p:cNvPr id="197" name="Text Box 91"/>
            <p:cNvSpPr txBox="1">
              <a:spLocks noChangeArrowheads="1"/>
            </p:cNvSpPr>
            <p:nvPr/>
          </p:nvSpPr>
          <p:spPr bwMode="auto">
            <a:xfrm>
              <a:off x="3709298" y="4194777"/>
              <a:ext cx="513373" cy="2744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200" b="1">
                  <a:latin typeface="微软雅黑" panose="020B0503020204020204" pitchFamily="34" charset="-122"/>
                  <a:ea typeface="微软雅黑" panose="020B0503020204020204" pitchFamily="34" charset="-122"/>
                </a:rPr>
                <a:t>UHF</a:t>
              </a:r>
            </a:p>
          </p:txBody>
        </p:sp>
        <p:sp>
          <p:nvSpPr>
            <p:cNvPr id="198" name="Text Box 92"/>
            <p:cNvSpPr txBox="1">
              <a:spLocks noChangeArrowheads="1"/>
            </p:cNvSpPr>
            <p:nvPr/>
          </p:nvSpPr>
          <p:spPr bwMode="auto">
            <a:xfrm>
              <a:off x="4210354" y="4194777"/>
              <a:ext cx="486370" cy="2744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200" b="1">
                  <a:latin typeface="微软雅黑" panose="020B0503020204020204" pitchFamily="34" charset="-122"/>
                  <a:ea typeface="微软雅黑" panose="020B0503020204020204" pitchFamily="34" charset="-122"/>
                </a:rPr>
                <a:t>SHF</a:t>
              </a:r>
            </a:p>
          </p:txBody>
        </p:sp>
        <p:sp>
          <p:nvSpPr>
            <p:cNvPr id="199" name="Text Box 93"/>
            <p:cNvSpPr txBox="1">
              <a:spLocks noChangeArrowheads="1"/>
            </p:cNvSpPr>
            <p:nvPr/>
          </p:nvSpPr>
          <p:spPr bwMode="auto">
            <a:xfrm>
              <a:off x="4740879" y="4194777"/>
              <a:ext cx="481604" cy="2744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200" b="1">
                  <a:latin typeface="微软雅黑" panose="020B0503020204020204" pitchFamily="34" charset="-122"/>
                  <a:ea typeface="微软雅黑" panose="020B0503020204020204" pitchFamily="34" charset="-122"/>
                </a:rPr>
                <a:t>EHF</a:t>
              </a:r>
            </a:p>
          </p:txBody>
        </p:sp>
        <p:sp>
          <p:nvSpPr>
            <p:cNvPr id="200" name="Text Box 94"/>
            <p:cNvSpPr txBox="1">
              <a:spLocks noChangeArrowheads="1"/>
            </p:cNvSpPr>
            <p:nvPr/>
          </p:nvSpPr>
          <p:spPr bwMode="auto">
            <a:xfrm>
              <a:off x="5254565" y="4194777"/>
              <a:ext cx="489547" cy="2744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200" b="1">
                  <a:latin typeface="微软雅黑" panose="020B0503020204020204" pitchFamily="34" charset="-122"/>
                  <a:ea typeface="微软雅黑" panose="020B0503020204020204" pitchFamily="34" charset="-122"/>
                </a:rPr>
                <a:t>THF</a:t>
              </a:r>
            </a:p>
          </p:txBody>
        </p:sp>
        <p:sp>
          <p:nvSpPr>
            <p:cNvPr id="201" name="Text Box 95"/>
            <p:cNvSpPr txBox="1">
              <a:spLocks noChangeArrowheads="1"/>
            </p:cNvSpPr>
            <p:nvPr/>
          </p:nvSpPr>
          <p:spPr bwMode="auto">
            <a:xfrm>
              <a:off x="889046" y="4185290"/>
              <a:ext cx="487959" cy="2744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zh-CN" altLang="en-US" sz="1200" b="1" dirty="0">
                  <a:solidFill>
                    <a:srgbClr val="0000FF"/>
                  </a:solidFill>
                  <a:latin typeface="微软雅黑" panose="020B0503020204020204" pitchFamily="34" charset="-122"/>
                  <a:ea typeface="微软雅黑" panose="020B0503020204020204" pitchFamily="34" charset="-122"/>
                </a:rPr>
                <a:t>波段</a:t>
              </a:r>
            </a:p>
          </p:txBody>
        </p:sp>
        <p:sp>
          <p:nvSpPr>
            <p:cNvPr id="202" name="Text Box 96"/>
            <p:cNvSpPr txBox="1">
              <a:spLocks noChangeArrowheads="1"/>
            </p:cNvSpPr>
            <p:nvPr/>
          </p:nvSpPr>
          <p:spPr bwMode="auto">
            <a:xfrm>
              <a:off x="1286836" y="2491130"/>
              <a:ext cx="6755809" cy="2744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200" b="1" dirty="0">
                  <a:latin typeface="微软雅黑" panose="020B0503020204020204" pitchFamily="34" charset="-122"/>
                  <a:ea typeface="微软雅黑" panose="020B0503020204020204" pitchFamily="34" charset="-122"/>
                </a:rPr>
                <a:t>10</a:t>
              </a:r>
              <a:r>
                <a:rPr kumimoji="1" lang="en-US" altLang="zh-CN" sz="1200" b="1" baseline="30000" dirty="0">
                  <a:latin typeface="微软雅黑" panose="020B0503020204020204" pitchFamily="34" charset="-122"/>
                  <a:ea typeface="微软雅黑" panose="020B0503020204020204" pitchFamily="34" charset="-122"/>
                </a:rPr>
                <a:t>4         </a:t>
              </a:r>
              <a:r>
                <a:rPr kumimoji="1" lang="en-US" altLang="zh-CN" sz="1200" b="1" dirty="0">
                  <a:latin typeface="微软雅黑" panose="020B0503020204020204" pitchFamily="34" charset="-122"/>
                  <a:ea typeface="微软雅黑" panose="020B0503020204020204" pitchFamily="34" charset="-122"/>
                </a:rPr>
                <a:t>10</a:t>
              </a:r>
              <a:r>
                <a:rPr kumimoji="1" lang="en-US" altLang="zh-CN" sz="1200" b="1" baseline="30000" dirty="0">
                  <a:latin typeface="微软雅黑" panose="020B0503020204020204" pitchFamily="34" charset="-122"/>
                  <a:ea typeface="微软雅黑" panose="020B0503020204020204" pitchFamily="34" charset="-122"/>
                </a:rPr>
                <a:t>5         </a:t>
              </a:r>
              <a:r>
                <a:rPr kumimoji="1" lang="en-US" altLang="zh-CN" sz="1200" b="1" dirty="0">
                  <a:latin typeface="微软雅黑" panose="020B0503020204020204" pitchFamily="34" charset="-122"/>
                  <a:ea typeface="微软雅黑" panose="020B0503020204020204" pitchFamily="34" charset="-122"/>
                </a:rPr>
                <a:t>10</a:t>
              </a:r>
              <a:r>
                <a:rPr kumimoji="1" lang="en-US" altLang="zh-CN" sz="1200" b="1" baseline="30000" dirty="0">
                  <a:latin typeface="微软雅黑" panose="020B0503020204020204" pitchFamily="34" charset="-122"/>
                  <a:ea typeface="微软雅黑" panose="020B0503020204020204" pitchFamily="34" charset="-122"/>
                </a:rPr>
                <a:t>6         </a:t>
              </a:r>
              <a:r>
                <a:rPr kumimoji="1" lang="en-US" altLang="zh-CN" sz="1200" b="1" dirty="0">
                  <a:latin typeface="微软雅黑" panose="020B0503020204020204" pitchFamily="34" charset="-122"/>
                  <a:ea typeface="微软雅黑" panose="020B0503020204020204" pitchFamily="34" charset="-122"/>
                </a:rPr>
                <a:t>10</a:t>
              </a:r>
              <a:r>
                <a:rPr kumimoji="1" lang="en-US" altLang="zh-CN" sz="1200" b="1" baseline="30000" dirty="0">
                  <a:latin typeface="微软雅黑" panose="020B0503020204020204" pitchFamily="34" charset="-122"/>
                  <a:ea typeface="微软雅黑" panose="020B0503020204020204" pitchFamily="34" charset="-122"/>
                </a:rPr>
                <a:t>7         </a:t>
              </a:r>
              <a:r>
                <a:rPr kumimoji="1" lang="en-US" altLang="zh-CN" sz="1200" b="1" dirty="0">
                  <a:latin typeface="微软雅黑" panose="020B0503020204020204" pitchFamily="34" charset="-122"/>
                  <a:ea typeface="微软雅黑" panose="020B0503020204020204" pitchFamily="34" charset="-122"/>
                </a:rPr>
                <a:t>10</a:t>
              </a:r>
              <a:r>
                <a:rPr kumimoji="1" lang="en-US" altLang="zh-CN" sz="1200" b="1" baseline="30000" dirty="0">
                  <a:latin typeface="微软雅黑" panose="020B0503020204020204" pitchFamily="34" charset="-122"/>
                  <a:ea typeface="微软雅黑" panose="020B0503020204020204" pitchFamily="34" charset="-122"/>
                </a:rPr>
                <a:t>8         </a:t>
              </a:r>
              <a:r>
                <a:rPr kumimoji="1" lang="en-US" altLang="zh-CN" sz="1200" b="1" dirty="0">
                  <a:latin typeface="微软雅黑" panose="020B0503020204020204" pitchFamily="34" charset="-122"/>
                  <a:ea typeface="微软雅黑" panose="020B0503020204020204" pitchFamily="34" charset="-122"/>
                </a:rPr>
                <a:t>10</a:t>
              </a:r>
              <a:r>
                <a:rPr kumimoji="1" lang="en-US" altLang="zh-CN" sz="1200" b="1" baseline="30000" dirty="0">
                  <a:latin typeface="微软雅黑" panose="020B0503020204020204" pitchFamily="34" charset="-122"/>
                  <a:ea typeface="微软雅黑" panose="020B0503020204020204" pitchFamily="34" charset="-122"/>
                </a:rPr>
                <a:t>9         </a:t>
              </a:r>
              <a:r>
                <a:rPr kumimoji="1" lang="en-US" altLang="zh-CN" sz="1200" b="1" dirty="0">
                  <a:latin typeface="微软雅黑" panose="020B0503020204020204" pitchFamily="34" charset="-122"/>
                  <a:ea typeface="微软雅黑" panose="020B0503020204020204" pitchFamily="34" charset="-122"/>
                </a:rPr>
                <a:t>10</a:t>
              </a:r>
              <a:r>
                <a:rPr kumimoji="1" lang="en-US" altLang="zh-CN" sz="1200" b="1" baseline="30000" dirty="0">
                  <a:latin typeface="微软雅黑" panose="020B0503020204020204" pitchFamily="34" charset="-122"/>
                  <a:ea typeface="微软雅黑" panose="020B0503020204020204" pitchFamily="34" charset="-122"/>
                </a:rPr>
                <a:t>10        </a:t>
              </a:r>
              <a:r>
                <a:rPr kumimoji="1" lang="en-US" altLang="zh-CN" sz="1200" b="1" dirty="0">
                  <a:latin typeface="微软雅黑" panose="020B0503020204020204" pitchFamily="34" charset="-122"/>
                  <a:ea typeface="微软雅黑" panose="020B0503020204020204" pitchFamily="34" charset="-122"/>
                </a:rPr>
                <a:t>10</a:t>
              </a:r>
              <a:r>
                <a:rPr kumimoji="1" lang="en-US" altLang="zh-CN" sz="1200" b="1" baseline="30000" dirty="0">
                  <a:latin typeface="微软雅黑" panose="020B0503020204020204" pitchFamily="34" charset="-122"/>
                  <a:ea typeface="微软雅黑" panose="020B0503020204020204" pitchFamily="34" charset="-122"/>
                </a:rPr>
                <a:t>11      </a:t>
              </a:r>
              <a:r>
                <a:rPr kumimoji="1" lang="en-US" altLang="zh-CN" sz="1200" b="1" dirty="0">
                  <a:latin typeface="微软雅黑" panose="020B0503020204020204" pitchFamily="34" charset="-122"/>
                  <a:ea typeface="微软雅黑" panose="020B0503020204020204" pitchFamily="34" charset="-122"/>
                </a:rPr>
                <a:t>10</a:t>
              </a:r>
              <a:r>
                <a:rPr kumimoji="1" lang="en-US" altLang="zh-CN" sz="1200" b="1" baseline="30000" dirty="0">
                  <a:latin typeface="微软雅黑" panose="020B0503020204020204" pitchFamily="34" charset="-122"/>
                  <a:ea typeface="微软雅黑" panose="020B0503020204020204" pitchFamily="34" charset="-122"/>
                </a:rPr>
                <a:t>12       </a:t>
              </a:r>
              <a:r>
                <a:rPr kumimoji="1" lang="en-US" altLang="zh-CN" sz="1200" b="1" dirty="0">
                  <a:latin typeface="微软雅黑" panose="020B0503020204020204" pitchFamily="34" charset="-122"/>
                  <a:ea typeface="微软雅黑" panose="020B0503020204020204" pitchFamily="34" charset="-122"/>
                </a:rPr>
                <a:t>10</a:t>
              </a:r>
              <a:r>
                <a:rPr kumimoji="1" lang="en-US" altLang="zh-CN" sz="1200" b="1" baseline="30000" dirty="0">
                  <a:latin typeface="微软雅黑" panose="020B0503020204020204" pitchFamily="34" charset="-122"/>
                  <a:ea typeface="微软雅黑" panose="020B0503020204020204" pitchFamily="34" charset="-122"/>
                </a:rPr>
                <a:t>13       </a:t>
              </a:r>
              <a:r>
                <a:rPr kumimoji="1" lang="en-US" altLang="zh-CN" sz="1200" b="1" dirty="0">
                  <a:latin typeface="微软雅黑" panose="020B0503020204020204" pitchFamily="34" charset="-122"/>
                  <a:ea typeface="微软雅黑" panose="020B0503020204020204" pitchFamily="34" charset="-122"/>
                </a:rPr>
                <a:t>10</a:t>
              </a:r>
              <a:r>
                <a:rPr kumimoji="1" lang="en-US" altLang="zh-CN" sz="1200" b="1" baseline="30000" dirty="0">
                  <a:latin typeface="微软雅黑" panose="020B0503020204020204" pitchFamily="34" charset="-122"/>
                  <a:ea typeface="微软雅黑" panose="020B0503020204020204" pitchFamily="34" charset="-122"/>
                </a:rPr>
                <a:t>14       </a:t>
              </a:r>
              <a:r>
                <a:rPr kumimoji="1" lang="en-US" altLang="zh-CN" sz="1200" b="1" dirty="0">
                  <a:latin typeface="微软雅黑" panose="020B0503020204020204" pitchFamily="34" charset="-122"/>
                  <a:ea typeface="微软雅黑" panose="020B0503020204020204" pitchFamily="34" charset="-122"/>
                </a:rPr>
                <a:t>10</a:t>
              </a:r>
              <a:r>
                <a:rPr kumimoji="1" lang="en-US" altLang="zh-CN" sz="1200" b="1" baseline="30000" dirty="0">
                  <a:latin typeface="微软雅黑" panose="020B0503020204020204" pitchFamily="34" charset="-122"/>
                  <a:ea typeface="微软雅黑" panose="020B0503020204020204" pitchFamily="34" charset="-122"/>
                </a:rPr>
                <a:t>15       </a:t>
              </a:r>
              <a:r>
                <a:rPr kumimoji="1" lang="en-US" altLang="zh-CN" sz="1200" b="1" dirty="0">
                  <a:latin typeface="微软雅黑" panose="020B0503020204020204" pitchFamily="34" charset="-122"/>
                  <a:ea typeface="微软雅黑" panose="020B0503020204020204" pitchFamily="34" charset="-122"/>
                </a:rPr>
                <a:t>10</a:t>
              </a:r>
              <a:r>
                <a:rPr kumimoji="1" lang="en-US" altLang="zh-CN" sz="1200" b="1" baseline="30000" dirty="0">
                  <a:latin typeface="微软雅黑" panose="020B0503020204020204" pitchFamily="34" charset="-122"/>
                  <a:ea typeface="微软雅黑" panose="020B0503020204020204" pitchFamily="34" charset="-122"/>
                </a:rPr>
                <a:t>16</a:t>
              </a:r>
              <a:endParaRPr kumimoji="1" lang="en-US" altLang="zh-CN" sz="1200" b="1" dirty="0">
                <a:latin typeface="微软雅黑" panose="020B0503020204020204" pitchFamily="34" charset="-122"/>
                <a:ea typeface="微软雅黑" panose="020B0503020204020204" pitchFamily="34" charset="-122"/>
              </a:endParaRPr>
            </a:p>
          </p:txBody>
        </p:sp>
        <p:sp>
          <p:nvSpPr>
            <p:cNvPr id="203" name="Line 98"/>
            <p:cNvSpPr>
              <a:spLocks noChangeShapeType="1"/>
            </p:cNvSpPr>
            <p:nvPr/>
          </p:nvSpPr>
          <p:spPr bwMode="auto">
            <a:xfrm flipV="1">
              <a:off x="3897369" y="3817774"/>
              <a:ext cx="315791" cy="2591"/>
            </a:xfrm>
            <a:prstGeom prst="line">
              <a:avLst/>
            </a:prstGeom>
            <a:noFill/>
            <a:ln w="12700">
              <a:solidFill>
                <a:schemeClr val="tx1"/>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FF"/>
                </a:solidFill>
                <a:latin typeface="微软雅黑" panose="020B0503020204020204" pitchFamily="34" charset="-122"/>
                <a:ea typeface="微软雅黑" panose="020B0503020204020204" pitchFamily="34" charset="-122"/>
              </a:endParaRPr>
            </a:p>
          </p:txBody>
        </p:sp>
        <p:sp>
          <p:nvSpPr>
            <p:cNvPr id="204" name="Rectangle 20"/>
            <p:cNvSpPr>
              <a:spLocks noChangeArrowheads="1"/>
            </p:cNvSpPr>
            <p:nvPr/>
          </p:nvSpPr>
          <p:spPr bwMode="auto">
            <a:xfrm>
              <a:off x="4178552" y="3123651"/>
              <a:ext cx="808737" cy="186558"/>
            </a:xfrm>
            <a:prstGeom prst="rect">
              <a:avLst/>
            </a:prstGeom>
            <a:solidFill>
              <a:srgbClr val="B1D8F9"/>
            </a:solidFill>
            <a:ln>
              <a:noFill/>
            </a:ln>
            <a:effectLst/>
          </p:spPr>
          <p:txBody>
            <a:bodyPr wrap="none" anchor="ctr"/>
            <a:lstStyle/>
            <a:p>
              <a:endParaRPr lang="zh-CN" altLang="en-US" sz="1200" b="1">
                <a:solidFill>
                  <a:srgbClr val="0000FF"/>
                </a:solidFill>
                <a:latin typeface="微软雅黑" panose="020B0503020204020204" pitchFamily="34" charset="-122"/>
                <a:ea typeface="微软雅黑" panose="020B0503020204020204" pitchFamily="34" charset="-122"/>
              </a:endParaRPr>
            </a:p>
          </p:txBody>
        </p:sp>
        <p:sp>
          <p:nvSpPr>
            <p:cNvPr id="205" name="Text Box 46"/>
            <p:cNvSpPr txBox="1">
              <a:spLocks noChangeArrowheads="1"/>
            </p:cNvSpPr>
            <p:nvPr/>
          </p:nvSpPr>
          <p:spPr bwMode="auto">
            <a:xfrm>
              <a:off x="4186454" y="3107328"/>
              <a:ext cx="792932" cy="274477"/>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zh-CN" altLang="en-US" sz="1200" b="1" dirty="0">
                  <a:solidFill>
                    <a:srgbClr val="0000FF"/>
                  </a:solidFill>
                  <a:latin typeface="微软雅黑" panose="020B0503020204020204" pitchFamily="34" charset="-122"/>
                  <a:ea typeface="微软雅黑" panose="020B0503020204020204" pitchFamily="34" charset="-122"/>
                </a:rPr>
                <a:t>地面微波</a:t>
              </a:r>
            </a:p>
          </p:txBody>
        </p:sp>
        <p:sp>
          <p:nvSpPr>
            <p:cNvPr id="206" name="Rectangle 20"/>
            <p:cNvSpPr>
              <a:spLocks noChangeArrowheads="1"/>
            </p:cNvSpPr>
            <p:nvPr/>
          </p:nvSpPr>
          <p:spPr bwMode="auto">
            <a:xfrm>
              <a:off x="2620213" y="3082487"/>
              <a:ext cx="808737" cy="186558"/>
            </a:xfrm>
            <a:prstGeom prst="rect">
              <a:avLst/>
            </a:prstGeom>
            <a:solidFill>
              <a:srgbClr val="99FFCC"/>
            </a:solidFill>
            <a:ln>
              <a:noFill/>
            </a:ln>
            <a:effectLst/>
          </p:spPr>
          <p:txBody>
            <a:bodyPr wrap="none" anchor="ctr"/>
            <a:lstStyle/>
            <a:p>
              <a:endParaRPr lang="zh-CN" altLang="en-US" sz="1200" b="1">
                <a:solidFill>
                  <a:srgbClr val="0000FF"/>
                </a:solidFill>
                <a:latin typeface="微软雅黑" panose="020B0503020204020204" pitchFamily="34" charset="-122"/>
                <a:ea typeface="微软雅黑" panose="020B0503020204020204" pitchFamily="34" charset="-122"/>
              </a:endParaRPr>
            </a:p>
          </p:txBody>
        </p:sp>
        <p:sp>
          <p:nvSpPr>
            <p:cNvPr id="207" name="Text Box 46"/>
            <p:cNvSpPr txBox="1">
              <a:spLocks noChangeArrowheads="1"/>
            </p:cNvSpPr>
            <p:nvPr/>
          </p:nvSpPr>
          <p:spPr bwMode="auto">
            <a:xfrm>
              <a:off x="2662752" y="3031515"/>
              <a:ext cx="792932" cy="274477"/>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200" b="1" dirty="0">
                  <a:solidFill>
                    <a:srgbClr val="0000FF"/>
                  </a:solidFill>
                  <a:latin typeface="微软雅黑" panose="020B0503020204020204" pitchFamily="34" charset="-122"/>
                  <a:ea typeface="微软雅黑" panose="020B0503020204020204" pitchFamily="34" charset="-122"/>
                </a:rPr>
                <a:t>同轴电缆</a:t>
              </a:r>
            </a:p>
          </p:txBody>
        </p:sp>
        <p:sp>
          <p:nvSpPr>
            <p:cNvPr id="208" name="Rectangle 20"/>
            <p:cNvSpPr>
              <a:spLocks noChangeArrowheads="1"/>
            </p:cNvSpPr>
            <p:nvPr/>
          </p:nvSpPr>
          <p:spPr bwMode="auto">
            <a:xfrm>
              <a:off x="1651749" y="2805207"/>
              <a:ext cx="654233" cy="186558"/>
            </a:xfrm>
            <a:prstGeom prst="rect">
              <a:avLst/>
            </a:prstGeom>
            <a:solidFill>
              <a:srgbClr val="99FFCC"/>
            </a:solidFill>
            <a:ln>
              <a:noFill/>
            </a:ln>
            <a:effectLst/>
          </p:spPr>
          <p:txBody>
            <a:bodyPr wrap="none" anchor="ctr"/>
            <a:lstStyle/>
            <a:p>
              <a:endParaRPr lang="zh-CN" altLang="en-US" sz="1200" b="1">
                <a:solidFill>
                  <a:srgbClr val="0000FF"/>
                </a:solidFill>
                <a:latin typeface="微软雅黑" panose="020B0503020204020204" pitchFamily="34" charset="-122"/>
                <a:ea typeface="微软雅黑" panose="020B0503020204020204" pitchFamily="34" charset="-122"/>
              </a:endParaRPr>
            </a:p>
          </p:txBody>
        </p:sp>
        <p:sp>
          <p:nvSpPr>
            <p:cNvPr id="209" name="Text Box 46"/>
            <p:cNvSpPr txBox="1">
              <a:spLocks noChangeArrowheads="1"/>
            </p:cNvSpPr>
            <p:nvPr/>
          </p:nvSpPr>
          <p:spPr bwMode="auto">
            <a:xfrm>
              <a:off x="1702319" y="2771461"/>
              <a:ext cx="646331" cy="276999"/>
            </a:xfrm>
            <a:prstGeom prst="rect">
              <a:avLst/>
            </a:prstGeom>
            <a:noFill/>
            <a:ln>
              <a:noFill/>
            </a:ln>
            <a:effectLst/>
          </p:spPr>
          <p:txBody>
            <a:bodyPr wrap="none">
              <a:spAutoFit/>
            </a:bodyPr>
            <a:lstStyle/>
            <a:p>
              <a:pPr algn="ctr"/>
              <a:r>
                <a:rPr kumimoji="1" lang="zh-CN" altLang="en-US" sz="1200" b="1" dirty="0">
                  <a:solidFill>
                    <a:srgbClr val="0000FF"/>
                  </a:solidFill>
                  <a:latin typeface="微软雅黑" panose="020B0503020204020204" pitchFamily="34" charset="-122"/>
                  <a:ea typeface="微软雅黑" panose="020B0503020204020204" pitchFamily="34" charset="-122"/>
                </a:rPr>
                <a:t>双绞线</a:t>
              </a:r>
            </a:p>
          </p:txBody>
        </p:sp>
        <p:sp>
          <p:nvSpPr>
            <p:cNvPr id="210" name="Rectangle 13"/>
            <p:cNvSpPr>
              <a:spLocks noChangeArrowheads="1"/>
            </p:cNvSpPr>
            <p:nvPr/>
          </p:nvSpPr>
          <p:spPr bwMode="auto">
            <a:xfrm>
              <a:off x="1636738" y="3392250"/>
              <a:ext cx="538949" cy="402349"/>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FF"/>
                </a:solidFill>
                <a:latin typeface="微软雅黑" panose="020B0503020204020204" pitchFamily="34" charset="-122"/>
                <a:ea typeface="微软雅黑" panose="020B0503020204020204" pitchFamily="34" charset="-122"/>
              </a:endParaRPr>
            </a:p>
          </p:txBody>
        </p:sp>
        <p:sp>
          <p:nvSpPr>
            <p:cNvPr id="211" name="Text Box 50"/>
            <p:cNvSpPr txBox="1">
              <a:spLocks noChangeArrowheads="1"/>
            </p:cNvSpPr>
            <p:nvPr/>
          </p:nvSpPr>
          <p:spPr bwMode="auto">
            <a:xfrm>
              <a:off x="1585989" y="3382992"/>
              <a:ext cx="640446" cy="420864"/>
            </a:xfrm>
            <a:prstGeom prst="rect">
              <a:avLst/>
            </a:prstGeom>
            <a:solidFill>
              <a:srgbClr val="99FFCC"/>
            </a:solidFill>
            <a:ln>
              <a:noFill/>
            </a:ln>
            <a:effectLst/>
          </p:spPr>
          <p:txBody>
            <a:bodyPr wrap="none">
              <a:spAutoFit/>
            </a:bodyPr>
            <a:lstStyle/>
            <a:p>
              <a:pPr algn="l">
                <a:lnSpc>
                  <a:spcPct val="90000"/>
                </a:lnSpc>
              </a:pPr>
              <a:r>
                <a:rPr kumimoji="1" lang="en-US" altLang="zh-CN" sz="1200" b="1" dirty="0">
                  <a:solidFill>
                    <a:srgbClr val="0000FF"/>
                  </a:solidFill>
                  <a:latin typeface="微软雅黑" panose="020B0503020204020204" pitchFamily="34" charset="-122"/>
                  <a:ea typeface="微软雅黑" panose="020B0503020204020204" pitchFamily="34" charset="-122"/>
                </a:rPr>
                <a:t>  </a:t>
              </a:r>
              <a:r>
                <a:rPr kumimoji="1" lang="zh-CN" altLang="en-US" sz="1200" b="1" dirty="0">
                  <a:solidFill>
                    <a:srgbClr val="0000FF"/>
                  </a:solidFill>
                  <a:latin typeface="微软雅黑" panose="020B0503020204020204" pitchFamily="34" charset="-122"/>
                  <a:ea typeface="微软雅黑" panose="020B0503020204020204" pitchFamily="34" charset="-122"/>
                </a:rPr>
                <a:t>海事</a:t>
              </a:r>
            </a:p>
            <a:p>
              <a:pPr algn="l">
                <a:lnSpc>
                  <a:spcPct val="90000"/>
                </a:lnSpc>
              </a:pPr>
              <a:r>
                <a:rPr kumimoji="1" lang="zh-CN" altLang="en-US" sz="1200" b="1" dirty="0">
                  <a:solidFill>
                    <a:srgbClr val="0000FF"/>
                  </a:solidFill>
                  <a:latin typeface="微软雅黑" panose="020B0503020204020204" pitchFamily="34" charset="-122"/>
                  <a:ea typeface="微软雅黑" panose="020B0503020204020204" pitchFamily="34" charset="-122"/>
                </a:rPr>
                <a:t>无线电</a:t>
              </a:r>
            </a:p>
          </p:txBody>
        </p:sp>
        <p:sp>
          <p:nvSpPr>
            <p:cNvPr id="212" name="Rectangle 13"/>
            <p:cNvSpPr>
              <a:spLocks noChangeArrowheads="1"/>
            </p:cNvSpPr>
            <p:nvPr/>
          </p:nvSpPr>
          <p:spPr bwMode="auto">
            <a:xfrm>
              <a:off x="2246485" y="3392250"/>
              <a:ext cx="538949" cy="402349"/>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FF"/>
                </a:solidFill>
                <a:latin typeface="微软雅黑" panose="020B0503020204020204" pitchFamily="34" charset="-122"/>
                <a:ea typeface="微软雅黑" panose="020B0503020204020204" pitchFamily="34" charset="-122"/>
              </a:endParaRPr>
            </a:p>
          </p:txBody>
        </p:sp>
        <p:sp>
          <p:nvSpPr>
            <p:cNvPr id="213" name="Text Box 50"/>
            <p:cNvSpPr txBox="1">
              <a:spLocks noChangeArrowheads="1"/>
            </p:cNvSpPr>
            <p:nvPr/>
          </p:nvSpPr>
          <p:spPr bwMode="auto">
            <a:xfrm>
              <a:off x="2195736" y="3382992"/>
              <a:ext cx="646331" cy="424732"/>
            </a:xfrm>
            <a:prstGeom prst="rect">
              <a:avLst/>
            </a:prstGeom>
            <a:solidFill>
              <a:srgbClr val="99FFCC"/>
            </a:solidFill>
            <a:ln>
              <a:noFill/>
            </a:ln>
            <a:effectLst/>
          </p:spPr>
          <p:txBody>
            <a:bodyPr wrap="none">
              <a:spAutoFit/>
            </a:bodyPr>
            <a:lstStyle/>
            <a:p>
              <a:pPr algn="ctr">
                <a:lnSpc>
                  <a:spcPct val="90000"/>
                </a:lnSpc>
              </a:pPr>
              <a:r>
                <a:rPr kumimoji="1" lang="zh-CN" altLang="en-US" sz="1200" b="1" dirty="0">
                  <a:solidFill>
                    <a:srgbClr val="0000FF"/>
                  </a:solidFill>
                  <a:latin typeface="微软雅黑" panose="020B0503020204020204" pitchFamily="34" charset="-122"/>
                  <a:ea typeface="微软雅黑" panose="020B0503020204020204" pitchFamily="34" charset="-122"/>
                </a:rPr>
                <a:t>调幅</a:t>
              </a:r>
              <a:endParaRPr kumimoji="1" lang="en-US" altLang="zh-CN" sz="1200" b="1" dirty="0">
                <a:solidFill>
                  <a:srgbClr val="0000FF"/>
                </a:solidFill>
                <a:latin typeface="微软雅黑" panose="020B0503020204020204" pitchFamily="34" charset="-122"/>
                <a:ea typeface="微软雅黑" panose="020B0503020204020204" pitchFamily="34" charset="-122"/>
              </a:endParaRPr>
            </a:p>
            <a:p>
              <a:pPr algn="ctr">
                <a:lnSpc>
                  <a:spcPct val="90000"/>
                </a:lnSpc>
              </a:pPr>
              <a:r>
                <a:rPr kumimoji="1" lang="zh-CN" altLang="en-US" sz="1200" b="1" dirty="0">
                  <a:solidFill>
                    <a:srgbClr val="0000FF"/>
                  </a:solidFill>
                  <a:latin typeface="微软雅黑" panose="020B0503020204020204" pitchFamily="34" charset="-122"/>
                  <a:ea typeface="微软雅黑" panose="020B0503020204020204" pitchFamily="34" charset="-122"/>
                </a:rPr>
                <a:t>无线电</a:t>
              </a:r>
            </a:p>
          </p:txBody>
        </p:sp>
        <p:sp>
          <p:nvSpPr>
            <p:cNvPr id="214" name="Rectangle 13"/>
            <p:cNvSpPr>
              <a:spLocks noChangeArrowheads="1"/>
            </p:cNvSpPr>
            <p:nvPr/>
          </p:nvSpPr>
          <p:spPr bwMode="auto">
            <a:xfrm>
              <a:off x="3799407" y="3354150"/>
              <a:ext cx="538949" cy="402349"/>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FF"/>
                </a:solidFill>
                <a:latin typeface="微软雅黑" panose="020B0503020204020204" pitchFamily="34" charset="-122"/>
                <a:ea typeface="微软雅黑" panose="020B0503020204020204" pitchFamily="34" charset="-122"/>
              </a:endParaRPr>
            </a:p>
          </p:txBody>
        </p:sp>
        <p:sp>
          <p:nvSpPr>
            <p:cNvPr id="215" name="Text Box 50"/>
            <p:cNvSpPr txBox="1">
              <a:spLocks noChangeArrowheads="1"/>
            </p:cNvSpPr>
            <p:nvPr/>
          </p:nvSpPr>
          <p:spPr bwMode="auto">
            <a:xfrm>
              <a:off x="3748658" y="3344892"/>
              <a:ext cx="646331" cy="424732"/>
            </a:xfrm>
            <a:prstGeom prst="rect">
              <a:avLst/>
            </a:prstGeom>
            <a:solidFill>
              <a:srgbClr val="B1D8F9"/>
            </a:solidFill>
            <a:ln>
              <a:noFill/>
            </a:ln>
            <a:effectLst/>
          </p:spPr>
          <p:txBody>
            <a:bodyPr wrap="none">
              <a:spAutoFit/>
            </a:bodyPr>
            <a:lstStyle/>
            <a:p>
              <a:pPr algn="ctr">
                <a:lnSpc>
                  <a:spcPct val="90000"/>
                </a:lnSpc>
              </a:pPr>
              <a:r>
                <a:rPr kumimoji="1" lang="zh-CN" altLang="en-US" sz="1200" b="1" dirty="0">
                  <a:solidFill>
                    <a:srgbClr val="0000FF"/>
                  </a:solidFill>
                  <a:latin typeface="微软雅黑" panose="020B0503020204020204" pitchFamily="34" charset="-122"/>
                  <a:ea typeface="微软雅黑" panose="020B0503020204020204" pitchFamily="34" charset="-122"/>
                </a:rPr>
                <a:t>移动</a:t>
              </a:r>
            </a:p>
            <a:p>
              <a:pPr algn="ctr">
                <a:lnSpc>
                  <a:spcPct val="90000"/>
                </a:lnSpc>
              </a:pPr>
              <a:r>
                <a:rPr kumimoji="1" lang="zh-CN" altLang="en-US" sz="1200" b="1" dirty="0">
                  <a:solidFill>
                    <a:srgbClr val="0000FF"/>
                  </a:solidFill>
                  <a:latin typeface="微软雅黑" panose="020B0503020204020204" pitchFamily="34" charset="-122"/>
                  <a:ea typeface="微软雅黑" panose="020B0503020204020204" pitchFamily="34" charset="-122"/>
                </a:rPr>
                <a:t>无线电</a:t>
              </a:r>
            </a:p>
          </p:txBody>
        </p:sp>
        <p:sp>
          <p:nvSpPr>
            <p:cNvPr id="216" name="矩形 215"/>
            <p:cNvSpPr/>
            <p:nvPr/>
          </p:nvSpPr>
          <p:spPr>
            <a:xfrm>
              <a:off x="4133850" y="2805207"/>
              <a:ext cx="381000" cy="206734"/>
            </a:xfrm>
            <a:prstGeom prst="rect">
              <a:avLst/>
            </a:prstGeom>
            <a:solidFill>
              <a:srgbClr val="B1D8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7" name="Text Box 44"/>
            <p:cNvSpPr txBox="1">
              <a:spLocks noChangeArrowheads="1"/>
            </p:cNvSpPr>
            <p:nvPr/>
          </p:nvSpPr>
          <p:spPr bwMode="auto">
            <a:xfrm>
              <a:off x="4089718" y="2797053"/>
              <a:ext cx="487959" cy="2744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zh-CN" altLang="en-US" sz="1200" b="1" dirty="0">
                  <a:solidFill>
                    <a:srgbClr val="0000FF"/>
                  </a:solidFill>
                  <a:latin typeface="微软雅黑" panose="020B0503020204020204" pitchFamily="34" charset="-122"/>
                  <a:ea typeface="微软雅黑" panose="020B0503020204020204" pitchFamily="34" charset="-122"/>
                </a:rPr>
                <a:t>卫星</a:t>
              </a:r>
            </a:p>
          </p:txBody>
        </p:sp>
        <p:sp>
          <p:nvSpPr>
            <p:cNvPr id="218" name="矩形 217"/>
            <p:cNvSpPr/>
            <p:nvPr/>
          </p:nvSpPr>
          <p:spPr>
            <a:xfrm>
              <a:off x="3608392" y="3868717"/>
              <a:ext cx="381000" cy="206734"/>
            </a:xfrm>
            <a:prstGeom prst="rect">
              <a:avLst/>
            </a:prstGeom>
            <a:solidFill>
              <a:srgbClr val="B1D8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9" name="Text Box 44"/>
            <p:cNvSpPr txBox="1">
              <a:spLocks noChangeArrowheads="1"/>
            </p:cNvSpPr>
            <p:nvPr/>
          </p:nvSpPr>
          <p:spPr bwMode="auto">
            <a:xfrm>
              <a:off x="3555551" y="3877021"/>
              <a:ext cx="487959" cy="2744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200" b="1" dirty="0">
                  <a:solidFill>
                    <a:srgbClr val="0000FF"/>
                  </a:solidFill>
                  <a:latin typeface="微软雅黑" panose="020B0503020204020204" pitchFamily="34" charset="-122"/>
                  <a:ea typeface="微软雅黑" panose="020B0503020204020204" pitchFamily="34" charset="-122"/>
                </a:rPr>
                <a:t>电视</a:t>
              </a:r>
            </a:p>
          </p:txBody>
        </p:sp>
        <p:sp>
          <p:nvSpPr>
            <p:cNvPr id="220" name="Line 17"/>
            <p:cNvSpPr>
              <a:spLocks noChangeShapeType="1"/>
            </p:cNvSpPr>
            <p:nvPr/>
          </p:nvSpPr>
          <p:spPr bwMode="auto">
            <a:xfrm>
              <a:off x="3542281" y="2758013"/>
              <a:ext cx="0" cy="596137"/>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FF"/>
                </a:solidFill>
                <a:latin typeface="微软雅黑" panose="020B0503020204020204" pitchFamily="34" charset="-122"/>
                <a:ea typeface="微软雅黑" panose="020B0503020204020204" pitchFamily="34" charset="-122"/>
              </a:endParaRPr>
            </a:p>
          </p:txBody>
        </p:sp>
        <p:sp>
          <p:nvSpPr>
            <p:cNvPr id="221" name="Text Box 50"/>
            <p:cNvSpPr txBox="1">
              <a:spLocks noChangeArrowheads="1"/>
            </p:cNvSpPr>
            <p:nvPr/>
          </p:nvSpPr>
          <p:spPr bwMode="auto">
            <a:xfrm>
              <a:off x="3137206" y="3344892"/>
              <a:ext cx="646331" cy="4247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90000"/>
                </a:lnSpc>
              </a:pPr>
              <a:r>
                <a:rPr kumimoji="1" lang="en-US" altLang="zh-CN" sz="1200" b="1" dirty="0">
                  <a:solidFill>
                    <a:srgbClr val="0000FF"/>
                  </a:solidFill>
                  <a:latin typeface="微软雅黑" panose="020B0503020204020204" pitchFamily="34" charset="-122"/>
                  <a:ea typeface="微软雅黑" panose="020B0503020204020204" pitchFamily="34" charset="-122"/>
                </a:rPr>
                <a:t> </a:t>
              </a:r>
              <a:r>
                <a:rPr kumimoji="1" lang="zh-CN" altLang="en-US" sz="1200" b="1" dirty="0">
                  <a:solidFill>
                    <a:srgbClr val="0000FF"/>
                  </a:solidFill>
                  <a:latin typeface="微软雅黑" panose="020B0503020204020204" pitchFamily="34" charset="-122"/>
                  <a:ea typeface="微软雅黑" panose="020B0503020204020204" pitchFamily="34" charset="-122"/>
                </a:rPr>
                <a:t>调频</a:t>
              </a:r>
            </a:p>
            <a:p>
              <a:pPr algn="ctr">
                <a:lnSpc>
                  <a:spcPct val="90000"/>
                </a:lnSpc>
              </a:pPr>
              <a:r>
                <a:rPr kumimoji="1" lang="zh-CN" altLang="en-US" sz="1200" b="1" dirty="0">
                  <a:solidFill>
                    <a:srgbClr val="0000FF"/>
                  </a:solidFill>
                  <a:latin typeface="微软雅黑" panose="020B0503020204020204" pitchFamily="34" charset="-122"/>
                  <a:ea typeface="微软雅黑" panose="020B0503020204020204" pitchFamily="34" charset="-122"/>
                </a:rPr>
                <a:t>无线电</a:t>
              </a:r>
            </a:p>
          </p:txBody>
        </p:sp>
        <p:sp>
          <p:nvSpPr>
            <p:cNvPr id="222" name="Line 17"/>
            <p:cNvSpPr>
              <a:spLocks noChangeShapeType="1"/>
            </p:cNvSpPr>
            <p:nvPr/>
          </p:nvSpPr>
          <p:spPr bwMode="auto">
            <a:xfrm>
              <a:off x="3542281" y="3756499"/>
              <a:ext cx="0" cy="428791"/>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FF"/>
                </a:solidFill>
                <a:latin typeface="微软雅黑" panose="020B0503020204020204" pitchFamily="34" charset="-122"/>
                <a:ea typeface="微软雅黑" panose="020B0503020204020204" pitchFamily="34" charset="-122"/>
              </a:endParaRPr>
            </a:p>
          </p:txBody>
        </p:sp>
        <p:sp>
          <p:nvSpPr>
            <p:cNvPr id="223" name="Line 43"/>
            <p:cNvSpPr>
              <a:spLocks noChangeShapeType="1"/>
            </p:cNvSpPr>
            <p:nvPr/>
          </p:nvSpPr>
          <p:spPr bwMode="auto">
            <a:xfrm>
              <a:off x="1988592" y="3316395"/>
              <a:ext cx="2021057" cy="0"/>
            </a:xfrm>
            <a:prstGeom prst="line">
              <a:avLst/>
            </a:prstGeom>
            <a:noFill/>
            <a:ln w="12700">
              <a:solidFill>
                <a:schemeClr val="tx1"/>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FF"/>
                </a:solidFill>
                <a:latin typeface="微软雅黑" panose="020B0503020204020204" pitchFamily="34" charset="-122"/>
                <a:ea typeface="微软雅黑" panose="020B0503020204020204" pitchFamily="34" charset="-122"/>
              </a:endParaRPr>
            </a:p>
          </p:txBody>
        </p:sp>
      </p:gr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sz="quarter" idx="10"/>
          </p:nvPr>
        </p:nvSpPr>
        <p:spPr/>
        <p:txBody>
          <a:bodyPr/>
          <a:lstStyle/>
          <a:p>
            <a:r>
              <a:rPr lang="zh-CN" altLang="en-US" dirty="0"/>
              <a:t>占有特殊重要的地位。</a:t>
            </a:r>
            <a:endParaRPr lang="en-US" altLang="zh-CN" dirty="0"/>
          </a:p>
          <a:p>
            <a:r>
              <a:rPr lang="zh-CN" altLang="en-US" dirty="0"/>
              <a:t>微波频率范围：</a:t>
            </a:r>
            <a:endParaRPr lang="en-US" altLang="zh-CN" dirty="0"/>
          </a:p>
          <a:p>
            <a:pPr lvl="1"/>
            <a:r>
              <a:rPr lang="en-US" altLang="zh-CN" dirty="0"/>
              <a:t>300 MHz~300 GHz</a:t>
            </a:r>
            <a:r>
              <a:rPr lang="zh-CN" altLang="en-US" dirty="0"/>
              <a:t>（波长</a:t>
            </a:r>
            <a:r>
              <a:rPr lang="en-US" altLang="zh-CN" dirty="0"/>
              <a:t>1 m ~ 1 mm</a:t>
            </a:r>
            <a:r>
              <a:rPr lang="zh-CN" altLang="en-US" dirty="0"/>
              <a:t>）。</a:t>
            </a:r>
            <a:endParaRPr lang="en-US" altLang="zh-CN" dirty="0"/>
          </a:p>
          <a:p>
            <a:pPr lvl="1"/>
            <a:r>
              <a:rPr lang="zh-CN" altLang="en-US" dirty="0"/>
              <a:t>主要使用：</a:t>
            </a:r>
            <a:r>
              <a:rPr lang="en-US" altLang="zh-CN" dirty="0"/>
              <a:t>2 ~ 40 GHz</a:t>
            </a:r>
            <a:r>
              <a:rPr lang="zh-CN" altLang="en-US" dirty="0"/>
              <a:t>。</a:t>
            </a:r>
            <a:endParaRPr lang="en-US" altLang="zh-CN" dirty="0"/>
          </a:p>
          <a:p>
            <a:r>
              <a:rPr lang="zh-CN" altLang="zh-CN" dirty="0"/>
              <a:t>在空间主要是</a:t>
            </a:r>
            <a:r>
              <a:rPr lang="zh-CN" altLang="zh-CN" dirty="0">
                <a:solidFill>
                  <a:srgbClr val="C00000"/>
                </a:solidFill>
              </a:rPr>
              <a:t>直线</a:t>
            </a:r>
            <a:r>
              <a:rPr lang="zh-CN" altLang="zh-CN" dirty="0"/>
              <a:t>传播</a:t>
            </a:r>
            <a:r>
              <a:rPr lang="zh-CN" altLang="en-US" dirty="0"/>
              <a:t>。</a:t>
            </a:r>
            <a:endParaRPr lang="en-US" altLang="zh-CN" dirty="0"/>
          </a:p>
          <a:p>
            <a:pPr lvl="1"/>
            <a:r>
              <a:rPr lang="zh-CN" altLang="en-US" dirty="0"/>
              <a:t>地球表面：传播距离受到限制，一般只有 </a:t>
            </a:r>
            <a:r>
              <a:rPr lang="en-US" altLang="zh-CN" dirty="0"/>
              <a:t>50 km</a:t>
            </a:r>
            <a:r>
              <a:rPr lang="zh-CN" altLang="en-US" dirty="0"/>
              <a:t>左右。</a:t>
            </a:r>
            <a:endParaRPr lang="en-US" altLang="zh-CN" dirty="0"/>
          </a:p>
          <a:p>
            <a:pPr lvl="1"/>
            <a:r>
              <a:rPr lang="en-US" altLang="zh-CN" dirty="0"/>
              <a:t>100 m </a:t>
            </a:r>
            <a:r>
              <a:rPr lang="zh-CN" altLang="en-US" dirty="0"/>
              <a:t>高的天线塔：传播距离可增大到 </a:t>
            </a:r>
            <a:r>
              <a:rPr lang="en-US" altLang="zh-CN" dirty="0"/>
              <a:t>100 km</a:t>
            </a:r>
            <a:r>
              <a:rPr lang="zh-CN" altLang="en-US" dirty="0"/>
              <a:t>。</a:t>
            </a:r>
          </a:p>
        </p:txBody>
      </p:sp>
      <p:sp>
        <p:nvSpPr>
          <p:cNvPr id="4" name="文本占位符 3"/>
          <p:cNvSpPr>
            <a:spLocks noGrp="1"/>
          </p:cNvSpPr>
          <p:nvPr>
            <p:ph type="body" sz="quarter" idx="11"/>
          </p:nvPr>
        </p:nvSpPr>
        <p:spPr/>
        <p:txBody>
          <a:bodyPr/>
          <a:lstStyle/>
          <a:p>
            <a:r>
              <a:rPr lang="zh-CN" altLang="en-US" dirty="0"/>
              <a:t>无线电微波通信</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sz="quarter" idx="10"/>
          </p:nvPr>
        </p:nvSpPr>
        <p:spPr/>
        <p:txBody>
          <a:bodyPr/>
          <a:lstStyle/>
          <a:p>
            <a:r>
              <a:rPr lang="zh-CN" altLang="en-US" dirty="0"/>
              <a:t>基站发出的信号可以经过多个障碍物的数次反射，从多条路径、按不同时间等到达接收方。多条路径的信号叠加后一般都会产生很大的失真，这就是所谓的</a:t>
            </a:r>
            <a:r>
              <a:rPr lang="zh-CN" altLang="en-US" dirty="0">
                <a:solidFill>
                  <a:srgbClr val="C00000"/>
                </a:solidFill>
              </a:rPr>
              <a:t>多径效应。</a:t>
            </a:r>
            <a:endParaRPr lang="en-US" altLang="zh-CN" dirty="0">
              <a:solidFill>
                <a:srgbClr val="C00000"/>
              </a:solidFill>
            </a:endParaRPr>
          </a:p>
        </p:txBody>
      </p:sp>
      <p:sp>
        <p:nvSpPr>
          <p:cNvPr id="4" name="文本占位符 3"/>
          <p:cNvSpPr>
            <a:spLocks noGrp="1"/>
          </p:cNvSpPr>
          <p:nvPr>
            <p:ph type="body" sz="quarter" idx="11"/>
          </p:nvPr>
        </p:nvSpPr>
        <p:spPr/>
        <p:txBody>
          <a:bodyPr/>
          <a:lstStyle/>
          <a:p>
            <a:r>
              <a:rPr lang="zh-CN" altLang="en-US" dirty="0"/>
              <a:t>多径效应</a:t>
            </a:r>
          </a:p>
        </p:txBody>
      </p:sp>
      <p:grpSp>
        <p:nvGrpSpPr>
          <p:cNvPr id="88" name="组合 87"/>
          <p:cNvGrpSpPr/>
          <p:nvPr/>
        </p:nvGrpSpPr>
        <p:grpSpPr>
          <a:xfrm>
            <a:off x="957939" y="2281963"/>
            <a:ext cx="4214951" cy="2182627"/>
            <a:chOff x="984066" y="2360343"/>
            <a:chExt cx="4214951" cy="2182627"/>
          </a:xfrm>
        </p:grpSpPr>
        <p:sp>
          <p:nvSpPr>
            <p:cNvPr id="6" name="矩形 5"/>
            <p:cNvSpPr/>
            <p:nvPr/>
          </p:nvSpPr>
          <p:spPr>
            <a:xfrm>
              <a:off x="2680833" y="3074047"/>
              <a:ext cx="375876" cy="697763"/>
            </a:xfrm>
            <a:prstGeom prst="rect">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tx1"/>
                  </a:solidFill>
                  <a:latin typeface="微软雅黑" panose="020B0503020204020204" pitchFamily="34" charset="-122"/>
                  <a:ea typeface="微软雅黑" panose="020B0503020204020204" pitchFamily="34" charset="-122"/>
                </a:rPr>
                <a:t>障碍物</a:t>
              </a:r>
            </a:p>
          </p:txBody>
        </p:sp>
        <p:grpSp>
          <p:nvGrpSpPr>
            <p:cNvPr id="7" name="Group 479"/>
            <p:cNvGrpSpPr/>
            <p:nvPr/>
          </p:nvGrpSpPr>
          <p:grpSpPr bwMode="auto">
            <a:xfrm>
              <a:off x="4640064" y="3596748"/>
              <a:ext cx="316457" cy="621824"/>
              <a:chOff x="4186" y="1736"/>
              <a:chExt cx="246" cy="461"/>
            </a:xfrm>
          </p:grpSpPr>
          <p:pic>
            <p:nvPicPr>
              <p:cNvPr id="8" name="Picture 426" descr="icon-mobile-phone"/>
              <p:cNvPicPr>
                <a:picLocks noChangeAspect="1" noChangeArrowheads="1"/>
              </p:cNvPicPr>
              <p:nvPr/>
            </p:nvPicPr>
            <p:blipFill>
              <a:blip r:embed="rId2" cstate="print"/>
              <a:srcRect/>
              <a:stretch>
                <a:fillRect/>
              </a:stretch>
            </p:blipFill>
            <p:spPr bwMode="auto">
              <a:xfrm flipH="1">
                <a:off x="4258" y="1795"/>
                <a:ext cx="174" cy="402"/>
              </a:xfrm>
              <a:prstGeom prst="rect">
                <a:avLst/>
              </a:prstGeom>
              <a:noFill/>
              <a:ln w="9525">
                <a:noFill/>
                <a:miter lim="800000"/>
                <a:headEnd/>
                <a:tailEnd/>
              </a:ln>
            </p:spPr>
          </p:pic>
          <p:grpSp>
            <p:nvGrpSpPr>
              <p:cNvPr id="9" name="Group 478"/>
              <p:cNvGrpSpPr/>
              <p:nvPr/>
            </p:nvGrpSpPr>
            <p:grpSpPr bwMode="auto">
              <a:xfrm>
                <a:off x="4186" y="1736"/>
                <a:ext cx="198" cy="79"/>
                <a:chOff x="4513" y="1707"/>
                <a:chExt cx="198" cy="177"/>
              </a:xfrm>
            </p:grpSpPr>
            <p:sp>
              <p:nvSpPr>
                <p:cNvPr id="10" name="AutoShape 451"/>
                <p:cNvSpPr>
                  <a:spLocks noChangeArrowheads="1"/>
                </p:cNvSpPr>
                <p:nvPr/>
              </p:nvSpPr>
              <p:spPr bwMode="auto">
                <a:xfrm rot="16200000" flipH="1">
                  <a:off x="4546" y="1674"/>
                  <a:ext cx="132" cy="198"/>
                </a:xfrm>
                <a:prstGeom prst="moon">
                  <a:avLst>
                    <a:gd name="adj" fmla="val 18444"/>
                  </a:avLst>
                </a:prstGeom>
                <a:solidFill>
                  <a:srgbClr val="808080"/>
                </a:solidFill>
                <a:ln w="9525">
                  <a:noFill/>
                  <a:miter lim="800000"/>
                </a:ln>
              </p:spPr>
              <p:txBody>
                <a:bodyPr wrap="none" anchor="ctr"/>
                <a:lstStyle/>
                <a:p>
                  <a:endParaRPr lang="zh-CN" altLang="en-US" sz="1600" b="1">
                    <a:latin typeface="微软雅黑" panose="020B0503020204020204" pitchFamily="34" charset="-122"/>
                    <a:ea typeface="微软雅黑" panose="020B0503020204020204" pitchFamily="34" charset="-122"/>
                  </a:endParaRPr>
                </a:p>
              </p:txBody>
            </p:sp>
            <p:sp>
              <p:nvSpPr>
                <p:cNvPr id="11" name="AutoShape 452"/>
                <p:cNvSpPr>
                  <a:spLocks noChangeArrowheads="1"/>
                </p:cNvSpPr>
                <p:nvPr/>
              </p:nvSpPr>
              <p:spPr bwMode="auto">
                <a:xfrm rot="16200000" flipH="1">
                  <a:off x="4570" y="1756"/>
                  <a:ext cx="83" cy="132"/>
                </a:xfrm>
                <a:prstGeom prst="moon">
                  <a:avLst>
                    <a:gd name="adj" fmla="val 18347"/>
                  </a:avLst>
                </a:prstGeom>
                <a:solidFill>
                  <a:srgbClr val="808080"/>
                </a:solidFill>
                <a:ln w="9525">
                  <a:noFill/>
                  <a:miter lim="800000"/>
                </a:ln>
              </p:spPr>
              <p:txBody>
                <a:bodyPr wrap="none" anchor="ctr"/>
                <a:lstStyle/>
                <a:p>
                  <a:endParaRPr lang="zh-CN" altLang="en-US" sz="1600" b="1">
                    <a:latin typeface="微软雅黑" panose="020B0503020204020204" pitchFamily="34" charset="-122"/>
                    <a:ea typeface="微软雅黑" panose="020B0503020204020204" pitchFamily="34" charset="-122"/>
                  </a:endParaRPr>
                </a:p>
              </p:txBody>
            </p:sp>
            <p:sp>
              <p:nvSpPr>
                <p:cNvPr id="12" name="AutoShape 454"/>
                <p:cNvSpPr>
                  <a:spLocks noChangeArrowheads="1"/>
                </p:cNvSpPr>
                <p:nvPr/>
              </p:nvSpPr>
              <p:spPr bwMode="auto">
                <a:xfrm rot="16200000" flipH="1">
                  <a:off x="4591" y="1830"/>
                  <a:ext cx="42" cy="66"/>
                </a:xfrm>
                <a:prstGeom prst="moon">
                  <a:avLst>
                    <a:gd name="adj" fmla="val 41907"/>
                  </a:avLst>
                </a:prstGeom>
                <a:solidFill>
                  <a:srgbClr val="808080"/>
                </a:solidFill>
                <a:ln w="9525">
                  <a:noFill/>
                  <a:miter lim="800000"/>
                </a:ln>
              </p:spPr>
              <p:txBody>
                <a:bodyPr wrap="none" anchor="ctr"/>
                <a:lstStyle/>
                <a:p>
                  <a:endParaRPr lang="zh-CN" altLang="en-US" sz="1600" b="1">
                    <a:latin typeface="微软雅黑" panose="020B0503020204020204" pitchFamily="34" charset="-122"/>
                    <a:ea typeface="微软雅黑" panose="020B0503020204020204" pitchFamily="34" charset="-122"/>
                  </a:endParaRPr>
                </a:p>
              </p:txBody>
            </p:sp>
          </p:grpSp>
        </p:grpSp>
        <p:grpSp>
          <p:nvGrpSpPr>
            <p:cNvPr id="13" name="Group 513"/>
            <p:cNvGrpSpPr/>
            <p:nvPr/>
          </p:nvGrpSpPr>
          <p:grpSpPr bwMode="auto">
            <a:xfrm>
              <a:off x="1040814" y="2847704"/>
              <a:ext cx="465822" cy="748733"/>
              <a:chOff x="4608" y="700"/>
              <a:chExt cx="306" cy="553"/>
            </a:xfrm>
          </p:grpSpPr>
          <p:grpSp>
            <p:nvGrpSpPr>
              <p:cNvPr id="14" name="Group 505"/>
              <p:cNvGrpSpPr/>
              <p:nvPr/>
            </p:nvGrpSpPr>
            <p:grpSpPr bwMode="auto">
              <a:xfrm>
                <a:off x="4694" y="784"/>
                <a:ext cx="134" cy="469"/>
                <a:chOff x="4740" y="784"/>
                <a:chExt cx="88" cy="692"/>
              </a:xfrm>
            </p:grpSpPr>
            <p:sp>
              <p:nvSpPr>
                <p:cNvPr id="22" name="Line 489"/>
                <p:cNvSpPr>
                  <a:spLocks noChangeShapeType="1"/>
                </p:cNvSpPr>
                <p:nvPr/>
              </p:nvSpPr>
              <p:spPr bwMode="auto">
                <a:xfrm>
                  <a:off x="4771" y="1032"/>
                  <a:ext cx="29" cy="1"/>
                </a:xfrm>
                <a:prstGeom prst="line">
                  <a:avLst/>
                </a:prstGeom>
                <a:noFill/>
                <a:ln w="12700">
                  <a:solidFill>
                    <a:schemeClr val="tx1"/>
                  </a:solidFill>
                  <a:round/>
                </a:ln>
              </p:spPr>
              <p:txBody>
                <a:bodyPr/>
                <a:lstStyle/>
                <a:p>
                  <a:endParaRPr lang="zh-CN" altLang="en-US" sz="1600" b="1">
                    <a:latin typeface="微软雅黑" panose="020B0503020204020204" pitchFamily="34" charset="-122"/>
                    <a:ea typeface="微软雅黑" panose="020B0503020204020204" pitchFamily="34" charset="-122"/>
                  </a:endParaRPr>
                </a:p>
              </p:txBody>
            </p:sp>
            <p:grpSp>
              <p:nvGrpSpPr>
                <p:cNvPr id="23" name="Group 504"/>
                <p:cNvGrpSpPr/>
                <p:nvPr/>
              </p:nvGrpSpPr>
              <p:grpSpPr bwMode="auto">
                <a:xfrm>
                  <a:off x="4740" y="784"/>
                  <a:ext cx="88" cy="692"/>
                  <a:chOff x="4740" y="784"/>
                  <a:chExt cx="88" cy="692"/>
                </a:xfrm>
              </p:grpSpPr>
              <p:sp>
                <p:nvSpPr>
                  <p:cNvPr id="24" name="Line 490"/>
                  <p:cNvSpPr>
                    <a:spLocks noChangeShapeType="1"/>
                  </p:cNvSpPr>
                  <p:nvPr/>
                </p:nvSpPr>
                <p:spPr bwMode="auto">
                  <a:xfrm flipV="1">
                    <a:off x="4785" y="793"/>
                    <a:ext cx="1" cy="139"/>
                  </a:xfrm>
                  <a:prstGeom prst="line">
                    <a:avLst/>
                  </a:prstGeom>
                  <a:noFill/>
                  <a:ln w="12700">
                    <a:solidFill>
                      <a:schemeClr val="tx1"/>
                    </a:solidFill>
                    <a:round/>
                  </a:ln>
                </p:spPr>
                <p:txBody>
                  <a:bodyPr/>
                  <a:lstStyle/>
                  <a:p>
                    <a:endParaRPr lang="zh-CN" altLang="en-US" sz="1600" b="1">
                      <a:latin typeface="微软雅黑" panose="020B0503020204020204" pitchFamily="34" charset="-122"/>
                      <a:ea typeface="微软雅黑" panose="020B0503020204020204" pitchFamily="34" charset="-122"/>
                    </a:endParaRPr>
                  </a:p>
                </p:txBody>
              </p:sp>
              <p:sp>
                <p:nvSpPr>
                  <p:cNvPr id="25" name="Line 491"/>
                  <p:cNvSpPr>
                    <a:spLocks noChangeShapeType="1"/>
                  </p:cNvSpPr>
                  <p:nvPr/>
                </p:nvSpPr>
                <p:spPr bwMode="auto">
                  <a:xfrm flipV="1">
                    <a:off x="4740" y="929"/>
                    <a:ext cx="35" cy="547"/>
                  </a:xfrm>
                  <a:prstGeom prst="line">
                    <a:avLst/>
                  </a:prstGeom>
                  <a:noFill/>
                  <a:ln w="12700">
                    <a:solidFill>
                      <a:schemeClr val="tx1"/>
                    </a:solidFill>
                    <a:round/>
                  </a:ln>
                </p:spPr>
                <p:txBody>
                  <a:bodyPr/>
                  <a:lstStyle/>
                  <a:p>
                    <a:endParaRPr lang="zh-CN" altLang="en-US" sz="1600" b="1">
                      <a:latin typeface="微软雅黑" panose="020B0503020204020204" pitchFamily="34" charset="-122"/>
                      <a:ea typeface="微软雅黑" panose="020B0503020204020204" pitchFamily="34" charset="-122"/>
                    </a:endParaRPr>
                  </a:p>
                </p:txBody>
              </p:sp>
              <p:sp>
                <p:nvSpPr>
                  <p:cNvPr id="26" name="Line 492"/>
                  <p:cNvSpPr>
                    <a:spLocks noChangeShapeType="1"/>
                  </p:cNvSpPr>
                  <p:nvPr/>
                </p:nvSpPr>
                <p:spPr bwMode="auto">
                  <a:xfrm>
                    <a:off x="4793" y="929"/>
                    <a:ext cx="35" cy="547"/>
                  </a:xfrm>
                  <a:prstGeom prst="line">
                    <a:avLst/>
                  </a:prstGeom>
                  <a:noFill/>
                  <a:ln w="12700">
                    <a:solidFill>
                      <a:schemeClr val="tx1"/>
                    </a:solidFill>
                    <a:round/>
                  </a:ln>
                </p:spPr>
                <p:txBody>
                  <a:bodyPr/>
                  <a:lstStyle/>
                  <a:p>
                    <a:endParaRPr lang="zh-CN" altLang="en-US" sz="1600" b="1">
                      <a:latin typeface="微软雅黑" panose="020B0503020204020204" pitchFamily="34" charset="-122"/>
                      <a:ea typeface="微软雅黑" panose="020B0503020204020204" pitchFamily="34" charset="-122"/>
                    </a:endParaRPr>
                  </a:p>
                </p:txBody>
              </p:sp>
              <p:sp>
                <p:nvSpPr>
                  <p:cNvPr id="27" name="Line 493"/>
                  <p:cNvSpPr>
                    <a:spLocks noChangeShapeType="1"/>
                  </p:cNvSpPr>
                  <p:nvPr/>
                </p:nvSpPr>
                <p:spPr bwMode="auto">
                  <a:xfrm>
                    <a:off x="4743" y="1461"/>
                    <a:ext cx="84" cy="1"/>
                  </a:xfrm>
                  <a:prstGeom prst="line">
                    <a:avLst/>
                  </a:prstGeom>
                  <a:noFill/>
                  <a:ln w="12700">
                    <a:solidFill>
                      <a:schemeClr val="tx1"/>
                    </a:solidFill>
                    <a:round/>
                  </a:ln>
                </p:spPr>
                <p:txBody>
                  <a:bodyPr/>
                  <a:lstStyle/>
                  <a:p>
                    <a:endParaRPr lang="zh-CN" altLang="en-US" sz="1600" b="1">
                      <a:latin typeface="微软雅黑" panose="020B0503020204020204" pitchFamily="34" charset="-122"/>
                      <a:ea typeface="微软雅黑" panose="020B0503020204020204" pitchFamily="34" charset="-122"/>
                    </a:endParaRPr>
                  </a:p>
                </p:txBody>
              </p:sp>
              <p:sp>
                <p:nvSpPr>
                  <p:cNvPr id="28" name="Line 494"/>
                  <p:cNvSpPr>
                    <a:spLocks noChangeShapeType="1"/>
                  </p:cNvSpPr>
                  <p:nvPr/>
                </p:nvSpPr>
                <p:spPr bwMode="auto">
                  <a:xfrm>
                    <a:off x="4753" y="1312"/>
                    <a:ext cx="66" cy="1"/>
                  </a:xfrm>
                  <a:prstGeom prst="line">
                    <a:avLst/>
                  </a:prstGeom>
                  <a:noFill/>
                  <a:ln w="12700">
                    <a:solidFill>
                      <a:schemeClr val="tx1"/>
                    </a:solidFill>
                    <a:round/>
                  </a:ln>
                </p:spPr>
                <p:txBody>
                  <a:bodyPr/>
                  <a:lstStyle/>
                  <a:p>
                    <a:endParaRPr lang="zh-CN" altLang="en-US" sz="1600" b="1">
                      <a:latin typeface="微软雅黑" panose="020B0503020204020204" pitchFamily="34" charset="-122"/>
                      <a:ea typeface="微软雅黑" panose="020B0503020204020204" pitchFamily="34" charset="-122"/>
                    </a:endParaRPr>
                  </a:p>
                </p:txBody>
              </p:sp>
              <p:sp>
                <p:nvSpPr>
                  <p:cNvPr id="29" name="Line 495"/>
                  <p:cNvSpPr>
                    <a:spLocks noChangeShapeType="1"/>
                  </p:cNvSpPr>
                  <p:nvPr/>
                </p:nvSpPr>
                <p:spPr bwMode="auto">
                  <a:xfrm>
                    <a:off x="4752" y="1314"/>
                    <a:ext cx="73" cy="151"/>
                  </a:xfrm>
                  <a:prstGeom prst="line">
                    <a:avLst/>
                  </a:prstGeom>
                  <a:noFill/>
                  <a:ln w="6350">
                    <a:solidFill>
                      <a:schemeClr val="tx1"/>
                    </a:solidFill>
                    <a:round/>
                  </a:ln>
                </p:spPr>
                <p:txBody>
                  <a:bodyPr/>
                  <a:lstStyle/>
                  <a:p>
                    <a:endParaRPr lang="zh-CN" altLang="en-US" sz="1600" b="1">
                      <a:latin typeface="微软雅黑" panose="020B0503020204020204" pitchFamily="34" charset="-122"/>
                      <a:ea typeface="微软雅黑" panose="020B0503020204020204" pitchFamily="34" charset="-122"/>
                    </a:endParaRPr>
                  </a:p>
                </p:txBody>
              </p:sp>
              <p:sp>
                <p:nvSpPr>
                  <p:cNvPr id="30" name="Line 496"/>
                  <p:cNvSpPr>
                    <a:spLocks noChangeShapeType="1"/>
                  </p:cNvSpPr>
                  <p:nvPr/>
                </p:nvSpPr>
                <p:spPr bwMode="auto">
                  <a:xfrm flipH="1">
                    <a:off x="4745" y="1313"/>
                    <a:ext cx="73" cy="149"/>
                  </a:xfrm>
                  <a:prstGeom prst="line">
                    <a:avLst/>
                  </a:prstGeom>
                  <a:noFill/>
                  <a:ln w="6350">
                    <a:solidFill>
                      <a:schemeClr val="tx1"/>
                    </a:solidFill>
                    <a:round/>
                  </a:ln>
                </p:spPr>
                <p:txBody>
                  <a:bodyPr/>
                  <a:lstStyle/>
                  <a:p>
                    <a:endParaRPr lang="zh-CN" altLang="en-US" sz="1600" b="1">
                      <a:latin typeface="微软雅黑" panose="020B0503020204020204" pitchFamily="34" charset="-122"/>
                      <a:ea typeface="微软雅黑" panose="020B0503020204020204" pitchFamily="34" charset="-122"/>
                    </a:endParaRPr>
                  </a:p>
                </p:txBody>
              </p:sp>
              <p:sp>
                <p:nvSpPr>
                  <p:cNvPr id="31" name="Line 497"/>
                  <p:cNvSpPr>
                    <a:spLocks noChangeShapeType="1"/>
                  </p:cNvSpPr>
                  <p:nvPr/>
                </p:nvSpPr>
                <p:spPr bwMode="auto">
                  <a:xfrm>
                    <a:off x="4762" y="1167"/>
                    <a:ext cx="46" cy="1"/>
                  </a:xfrm>
                  <a:prstGeom prst="line">
                    <a:avLst/>
                  </a:prstGeom>
                  <a:noFill/>
                  <a:ln w="12700">
                    <a:solidFill>
                      <a:schemeClr val="tx1"/>
                    </a:solidFill>
                    <a:round/>
                  </a:ln>
                </p:spPr>
                <p:txBody>
                  <a:bodyPr/>
                  <a:lstStyle/>
                  <a:p>
                    <a:endParaRPr lang="zh-CN" altLang="en-US" sz="1600" b="1">
                      <a:latin typeface="微软雅黑" panose="020B0503020204020204" pitchFamily="34" charset="-122"/>
                      <a:ea typeface="微软雅黑" panose="020B0503020204020204" pitchFamily="34" charset="-122"/>
                    </a:endParaRPr>
                  </a:p>
                </p:txBody>
              </p:sp>
              <p:sp>
                <p:nvSpPr>
                  <p:cNvPr id="32" name="Line 498"/>
                  <p:cNvSpPr>
                    <a:spLocks noChangeShapeType="1"/>
                  </p:cNvSpPr>
                  <p:nvPr/>
                </p:nvSpPr>
                <p:spPr bwMode="auto">
                  <a:xfrm>
                    <a:off x="4761" y="1166"/>
                    <a:ext cx="54" cy="147"/>
                  </a:xfrm>
                  <a:prstGeom prst="line">
                    <a:avLst/>
                  </a:prstGeom>
                  <a:noFill/>
                  <a:ln w="6350">
                    <a:solidFill>
                      <a:schemeClr val="tx1"/>
                    </a:solidFill>
                    <a:round/>
                  </a:ln>
                </p:spPr>
                <p:txBody>
                  <a:bodyPr/>
                  <a:lstStyle/>
                  <a:p>
                    <a:endParaRPr lang="zh-CN" altLang="en-US" sz="1600" b="1">
                      <a:latin typeface="微软雅黑" panose="020B0503020204020204" pitchFamily="34" charset="-122"/>
                      <a:ea typeface="微软雅黑" panose="020B0503020204020204" pitchFamily="34" charset="-122"/>
                    </a:endParaRPr>
                  </a:p>
                </p:txBody>
              </p:sp>
              <p:sp>
                <p:nvSpPr>
                  <p:cNvPr id="33" name="Line 499"/>
                  <p:cNvSpPr>
                    <a:spLocks noChangeShapeType="1"/>
                  </p:cNvSpPr>
                  <p:nvPr/>
                </p:nvSpPr>
                <p:spPr bwMode="auto">
                  <a:xfrm flipV="1">
                    <a:off x="4750" y="1166"/>
                    <a:ext cx="57" cy="145"/>
                  </a:xfrm>
                  <a:prstGeom prst="line">
                    <a:avLst/>
                  </a:prstGeom>
                  <a:noFill/>
                  <a:ln w="6350">
                    <a:solidFill>
                      <a:schemeClr val="tx1"/>
                    </a:solidFill>
                    <a:round/>
                  </a:ln>
                </p:spPr>
                <p:txBody>
                  <a:bodyPr/>
                  <a:lstStyle/>
                  <a:p>
                    <a:endParaRPr lang="zh-CN" altLang="en-US" sz="1600" b="1">
                      <a:latin typeface="微软雅黑" panose="020B0503020204020204" pitchFamily="34" charset="-122"/>
                      <a:ea typeface="微软雅黑" panose="020B0503020204020204" pitchFamily="34" charset="-122"/>
                    </a:endParaRPr>
                  </a:p>
                </p:txBody>
              </p:sp>
              <p:sp>
                <p:nvSpPr>
                  <p:cNvPr id="34" name="Line 500"/>
                  <p:cNvSpPr>
                    <a:spLocks noChangeShapeType="1"/>
                  </p:cNvSpPr>
                  <p:nvPr/>
                </p:nvSpPr>
                <p:spPr bwMode="auto">
                  <a:xfrm>
                    <a:off x="4768" y="1032"/>
                    <a:ext cx="41" cy="136"/>
                  </a:xfrm>
                  <a:prstGeom prst="line">
                    <a:avLst/>
                  </a:prstGeom>
                  <a:noFill/>
                  <a:ln w="6350">
                    <a:solidFill>
                      <a:schemeClr val="tx1"/>
                    </a:solidFill>
                    <a:round/>
                  </a:ln>
                </p:spPr>
                <p:txBody>
                  <a:bodyPr/>
                  <a:lstStyle/>
                  <a:p>
                    <a:endParaRPr lang="zh-CN" altLang="en-US" sz="1600" b="1">
                      <a:latin typeface="微软雅黑" panose="020B0503020204020204" pitchFamily="34" charset="-122"/>
                      <a:ea typeface="微软雅黑" panose="020B0503020204020204" pitchFamily="34" charset="-122"/>
                    </a:endParaRPr>
                  </a:p>
                </p:txBody>
              </p:sp>
              <p:sp>
                <p:nvSpPr>
                  <p:cNvPr id="35" name="Line 501"/>
                  <p:cNvSpPr>
                    <a:spLocks noChangeShapeType="1"/>
                  </p:cNvSpPr>
                  <p:nvPr/>
                </p:nvSpPr>
                <p:spPr bwMode="auto">
                  <a:xfrm flipV="1">
                    <a:off x="4759" y="1031"/>
                    <a:ext cx="39" cy="138"/>
                  </a:xfrm>
                  <a:prstGeom prst="line">
                    <a:avLst/>
                  </a:prstGeom>
                  <a:noFill/>
                  <a:ln w="6350">
                    <a:solidFill>
                      <a:schemeClr val="tx1"/>
                    </a:solidFill>
                    <a:round/>
                  </a:ln>
                </p:spPr>
                <p:txBody>
                  <a:bodyPr/>
                  <a:lstStyle/>
                  <a:p>
                    <a:endParaRPr lang="zh-CN" altLang="en-US" sz="1600" b="1">
                      <a:latin typeface="微软雅黑" panose="020B0503020204020204" pitchFamily="34" charset="-122"/>
                      <a:ea typeface="微软雅黑" panose="020B0503020204020204" pitchFamily="34" charset="-122"/>
                    </a:endParaRPr>
                  </a:p>
                </p:txBody>
              </p:sp>
              <p:sp>
                <p:nvSpPr>
                  <p:cNvPr id="36" name="Line 502"/>
                  <p:cNvSpPr>
                    <a:spLocks noChangeShapeType="1"/>
                  </p:cNvSpPr>
                  <p:nvPr/>
                </p:nvSpPr>
                <p:spPr bwMode="auto">
                  <a:xfrm flipV="1">
                    <a:off x="4766" y="930"/>
                    <a:ext cx="27" cy="106"/>
                  </a:xfrm>
                  <a:prstGeom prst="line">
                    <a:avLst/>
                  </a:prstGeom>
                  <a:noFill/>
                  <a:ln w="6350">
                    <a:solidFill>
                      <a:schemeClr val="tx1"/>
                    </a:solidFill>
                    <a:round/>
                  </a:ln>
                </p:spPr>
                <p:txBody>
                  <a:bodyPr/>
                  <a:lstStyle/>
                  <a:p>
                    <a:endParaRPr lang="zh-CN" altLang="en-US" sz="1600" b="1">
                      <a:latin typeface="微软雅黑" panose="020B0503020204020204" pitchFamily="34" charset="-122"/>
                      <a:ea typeface="微软雅黑" panose="020B0503020204020204" pitchFamily="34" charset="-122"/>
                    </a:endParaRPr>
                  </a:p>
                </p:txBody>
              </p:sp>
              <p:sp>
                <p:nvSpPr>
                  <p:cNvPr id="37" name="Oval 503"/>
                  <p:cNvSpPr>
                    <a:spLocks noChangeArrowheads="1"/>
                  </p:cNvSpPr>
                  <p:nvPr/>
                </p:nvSpPr>
                <p:spPr bwMode="auto">
                  <a:xfrm>
                    <a:off x="4774" y="784"/>
                    <a:ext cx="22" cy="16"/>
                  </a:xfrm>
                  <a:prstGeom prst="ellipse">
                    <a:avLst/>
                  </a:prstGeom>
                  <a:solidFill>
                    <a:srgbClr val="C0C0C0"/>
                  </a:solidFill>
                  <a:ln w="9525">
                    <a:solidFill>
                      <a:schemeClr val="tx1"/>
                    </a:solidFill>
                    <a:round/>
                  </a:ln>
                </p:spPr>
                <p:txBody>
                  <a:bodyPr/>
                  <a:lstStyle/>
                  <a:p>
                    <a:endParaRPr lang="zh-CN" altLang="en-US" sz="1600" b="1">
                      <a:latin typeface="微软雅黑" panose="020B0503020204020204" pitchFamily="34" charset="-122"/>
                      <a:ea typeface="微软雅黑" panose="020B0503020204020204" pitchFamily="34" charset="-122"/>
                    </a:endParaRPr>
                  </a:p>
                </p:txBody>
              </p:sp>
            </p:grpSp>
          </p:grpSp>
          <p:grpSp>
            <p:nvGrpSpPr>
              <p:cNvPr id="15" name="Group 506"/>
              <p:cNvGrpSpPr/>
              <p:nvPr/>
            </p:nvGrpSpPr>
            <p:grpSpPr bwMode="auto">
              <a:xfrm>
                <a:off x="4608" y="700"/>
                <a:ext cx="306" cy="90"/>
                <a:chOff x="748" y="2251"/>
                <a:chExt cx="306" cy="90"/>
              </a:xfrm>
            </p:grpSpPr>
            <p:sp>
              <p:nvSpPr>
                <p:cNvPr id="16" name="AutoShape 507"/>
                <p:cNvSpPr>
                  <a:spLocks noChangeArrowheads="1"/>
                </p:cNvSpPr>
                <p:nvPr/>
              </p:nvSpPr>
              <p:spPr bwMode="auto">
                <a:xfrm>
                  <a:off x="748" y="2251"/>
                  <a:ext cx="111" cy="90"/>
                </a:xfrm>
                <a:prstGeom prst="moon">
                  <a:avLst>
                    <a:gd name="adj" fmla="val 18444"/>
                  </a:avLst>
                </a:prstGeom>
                <a:solidFill>
                  <a:srgbClr val="808080"/>
                </a:solidFill>
                <a:ln w="9525">
                  <a:noFill/>
                  <a:miter lim="800000"/>
                </a:ln>
              </p:spPr>
              <p:txBody>
                <a:bodyPr wrap="none" anchor="ctr"/>
                <a:lstStyle/>
                <a:p>
                  <a:endParaRPr lang="zh-CN" altLang="en-US" sz="1600" b="1">
                    <a:latin typeface="微软雅黑" panose="020B0503020204020204" pitchFamily="34" charset="-122"/>
                    <a:ea typeface="微软雅黑" panose="020B0503020204020204" pitchFamily="34" charset="-122"/>
                  </a:endParaRPr>
                </a:p>
              </p:txBody>
            </p:sp>
            <p:sp>
              <p:nvSpPr>
                <p:cNvPr id="17" name="AutoShape 508"/>
                <p:cNvSpPr>
                  <a:spLocks noChangeArrowheads="1"/>
                </p:cNvSpPr>
                <p:nvPr/>
              </p:nvSpPr>
              <p:spPr bwMode="auto">
                <a:xfrm flipH="1">
                  <a:off x="943" y="2251"/>
                  <a:ext cx="111" cy="90"/>
                </a:xfrm>
                <a:prstGeom prst="moon">
                  <a:avLst>
                    <a:gd name="adj" fmla="val 18444"/>
                  </a:avLst>
                </a:prstGeom>
                <a:solidFill>
                  <a:srgbClr val="808080"/>
                </a:solidFill>
                <a:ln w="9525">
                  <a:noFill/>
                  <a:miter lim="800000"/>
                </a:ln>
              </p:spPr>
              <p:txBody>
                <a:bodyPr wrap="none" anchor="ctr"/>
                <a:lstStyle/>
                <a:p>
                  <a:endParaRPr lang="zh-CN" altLang="en-US" sz="1600" b="1">
                    <a:latin typeface="微软雅黑" panose="020B0503020204020204" pitchFamily="34" charset="-122"/>
                    <a:ea typeface="微软雅黑" panose="020B0503020204020204" pitchFamily="34" charset="-122"/>
                  </a:endParaRPr>
                </a:p>
              </p:txBody>
            </p:sp>
            <p:sp>
              <p:nvSpPr>
                <p:cNvPr id="18" name="AutoShape 509"/>
                <p:cNvSpPr>
                  <a:spLocks noChangeArrowheads="1"/>
                </p:cNvSpPr>
                <p:nvPr/>
              </p:nvSpPr>
              <p:spPr bwMode="auto">
                <a:xfrm flipH="1">
                  <a:off x="922" y="2266"/>
                  <a:ext cx="70" cy="60"/>
                </a:xfrm>
                <a:prstGeom prst="moon">
                  <a:avLst>
                    <a:gd name="adj" fmla="val 18347"/>
                  </a:avLst>
                </a:prstGeom>
                <a:solidFill>
                  <a:srgbClr val="808080"/>
                </a:solidFill>
                <a:ln w="9525">
                  <a:noFill/>
                  <a:miter lim="800000"/>
                </a:ln>
              </p:spPr>
              <p:txBody>
                <a:bodyPr wrap="none" anchor="ctr"/>
                <a:lstStyle/>
                <a:p>
                  <a:endParaRPr lang="zh-CN" altLang="en-US" sz="1600" b="1">
                    <a:latin typeface="微软雅黑" panose="020B0503020204020204" pitchFamily="34" charset="-122"/>
                    <a:ea typeface="微软雅黑" panose="020B0503020204020204" pitchFamily="34" charset="-122"/>
                  </a:endParaRPr>
                </a:p>
              </p:txBody>
            </p:sp>
            <p:sp>
              <p:nvSpPr>
                <p:cNvPr id="19" name="AutoShape 510"/>
                <p:cNvSpPr>
                  <a:spLocks noChangeArrowheads="1"/>
                </p:cNvSpPr>
                <p:nvPr/>
              </p:nvSpPr>
              <p:spPr bwMode="auto">
                <a:xfrm>
                  <a:off x="806" y="2266"/>
                  <a:ext cx="70" cy="60"/>
                </a:xfrm>
                <a:prstGeom prst="moon">
                  <a:avLst>
                    <a:gd name="adj" fmla="val 18347"/>
                  </a:avLst>
                </a:prstGeom>
                <a:solidFill>
                  <a:srgbClr val="808080"/>
                </a:solidFill>
                <a:ln w="9525">
                  <a:noFill/>
                  <a:miter lim="800000"/>
                </a:ln>
              </p:spPr>
              <p:txBody>
                <a:bodyPr wrap="none" anchor="ctr"/>
                <a:lstStyle/>
                <a:p>
                  <a:endParaRPr lang="zh-CN" altLang="en-US" sz="1600" b="1">
                    <a:latin typeface="微软雅黑" panose="020B0503020204020204" pitchFamily="34" charset="-122"/>
                    <a:ea typeface="微软雅黑" panose="020B0503020204020204" pitchFamily="34" charset="-122"/>
                  </a:endParaRPr>
                </a:p>
              </p:txBody>
            </p:sp>
            <p:sp>
              <p:nvSpPr>
                <p:cNvPr id="20" name="AutoShape 511"/>
                <p:cNvSpPr>
                  <a:spLocks noChangeArrowheads="1"/>
                </p:cNvSpPr>
                <p:nvPr/>
              </p:nvSpPr>
              <p:spPr bwMode="auto">
                <a:xfrm flipH="1">
                  <a:off x="905" y="2281"/>
                  <a:ext cx="35" cy="30"/>
                </a:xfrm>
                <a:prstGeom prst="moon">
                  <a:avLst>
                    <a:gd name="adj" fmla="val 41907"/>
                  </a:avLst>
                </a:prstGeom>
                <a:solidFill>
                  <a:srgbClr val="808080"/>
                </a:solidFill>
                <a:ln w="9525">
                  <a:noFill/>
                  <a:miter lim="800000"/>
                </a:ln>
              </p:spPr>
              <p:txBody>
                <a:bodyPr wrap="none" anchor="ctr"/>
                <a:lstStyle/>
                <a:p>
                  <a:endParaRPr lang="zh-CN" altLang="en-US" sz="1600" b="1">
                    <a:latin typeface="微软雅黑" panose="020B0503020204020204" pitchFamily="34" charset="-122"/>
                    <a:ea typeface="微软雅黑" panose="020B0503020204020204" pitchFamily="34" charset="-122"/>
                  </a:endParaRPr>
                </a:p>
              </p:txBody>
            </p:sp>
            <p:sp>
              <p:nvSpPr>
                <p:cNvPr id="21" name="AutoShape 512"/>
                <p:cNvSpPr>
                  <a:spLocks noChangeArrowheads="1"/>
                </p:cNvSpPr>
                <p:nvPr/>
              </p:nvSpPr>
              <p:spPr bwMode="auto">
                <a:xfrm>
                  <a:off x="857" y="2281"/>
                  <a:ext cx="35" cy="30"/>
                </a:xfrm>
                <a:prstGeom prst="moon">
                  <a:avLst>
                    <a:gd name="adj" fmla="val 41907"/>
                  </a:avLst>
                </a:prstGeom>
                <a:solidFill>
                  <a:srgbClr val="808080"/>
                </a:solidFill>
                <a:ln w="9525">
                  <a:noFill/>
                  <a:miter lim="800000"/>
                </a:ln>
              </p:spPr>
              <p:txBody>
                <a:bodyPr wrap="none" anchor="ctr"/>
                <a:lstStyle/>
                <a:p>
                  <a:endParaRPr lang="zh-CN" altLang="en-US" sz="1600" b="1">
                    <a:latin typeface="微软雅黑" panose="020B0503020204020204" pitchFamily="34" charset="-122"/>
                    <a:ea typeface="微软雅黑" panose="020B0503020204020204" pitchFamily="34" charset="-122"/>
                  </a:endParaRPr>
                </a:p>
              </p:txBody>
            </p:sp>
          </p:grpSp>
        </p:grpSp>
        <p:sp>
          <p:nvSpPr>
            <p:cNvPr id="39" name="矩形 38"/>
            <p:cNvSpPr/>
            <p:nvPr/>
          </p:nvSpPr>
          <p:spPr>
            <a:xfrm>
              <a:off x="2584667" y="2360343"/>
              <a:ext cx="822102" cy="243185"/>
            </a:xfrm>
            <a:prstGeom prst="rect">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tx1"/>
                  </a:solidFill>
                  <a:latin typeface="微软雅黑" panose="020B0503020204020204" pitchFamily="34" charset="-122"/>
                  <a:ea typeface="微软雅黑" panose="020B0503020204020204" pitchFamily="34" charset="-122"/>
                </a:rPr>
                <a:t>障碍物</a:t>
              </a:r>
            </a:p>
          </p:txBody>
        </p:sp>
        <p:sp>
          <p:nvSpPr>
            <p:cNvPr id="40" name="矩形 39"/>
            <p:cNvSpPr/>
            <p:nvPr/>
          </p:nvSpPr>
          <p:spPr>
            <a:xfrm>
              <a:off x="4228870" y="3003449"/>
              <a:ext cx="822102" cy="237814"/>
            </a:xfrm>
            <a:prstGeom prst="rect">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tx1"/>
                  </a:solidFill>
                  <a:latin typeface="微软雅黑" panose="020B0503020204020204" pitchFamily="34" charset="-122"/>
                  <a:ea typeface="微软雅黑" panose="020B0503020204020204" pitchFamily="34" charset="-122"/>
                </a:rPr>
                <a:t>障碍物</a:t>
              </a:r>
            </a:p>
          </p:txBody>
        </p:sp>
        <p:sp>
          <p:nvSpPr>
            <p:cNvPr id="41" name="矩形 40"/>
            <p:cNvSpPr/>
            <p:nvPr/>
          </p:nvSpPr>
          <p:spPr>
            <a:xfrm>
              <a:off x="2331713" y="4190940"/>
              <a:ext cx="822102" cy="237814"/>
            </a:xfrm>
            <a:prstGeom prst="rect">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tx1"/>
                  </a:solidFill>
                  <a:latin typeface="微软雅黑" panose="020B0503020204020204" pitchFamily="34" charset="-122"/>
                  <a:ea typeface="微软雅黑" panose="020B0503020204020204" pitchFamily="34" charset="-122"/>
                </a:rPr>
                <a:t>障碍物</a:t>
              </a:r>
            </a:p>
          </p:txBody>
        </p:sp>
        <p:cxnSp>
          <p:nvCxnSpPr>
            <p:cNvPr id="42" name="直接箭头连接符 41"/>
            <p:cNvCxnSpPr>
              <a:endCxn id="39" idx="2"/>
            </p:cNvCxnSpPr>
            <p:nvPr/>
          </p:nvCxnSpPr>
          <p:spPr>
            <a:xfrm flipV="1">
              <a:off x="1457923" y="2603528"/>
              <a:ext cx="1537795" cy="399921"/>
            </a:xfrm>
            <a:prstGeom prst="straightConnector1">
              <a:avLst/>
            </a:prstGeom>
            <a:ln>
              <a:solidFill>
                <a:schemeClr val="tx1"/>
              </a:solidFill>
              <a:prstDash val="solid"/>
              <a:headEnd type="none" w="sm" len="lg"/>
              <a:tailEnd type="triangle" w="sm" len="lg"/>
            </a:ln>
          </p:spPr>
          <p:style>
            <a:lnRef idx="1">
              <a:schemeClr val="accent1"/>
            </a:lnRef>
            <a:fillRef idx="0">
              <a:schemeClr val="accent1"/>
            </a:fillRef>
            <a:effectRef idx="0">
              <a:schemeClr val="accent1"/>
            </a:effectRef>
            <a:fontRef idx="minor">
              <a:schemeClr val="tx1"/>
            </a:fontRef>
          </p:style>
        </p:cxnSp>
        <p:cxnSp>
          <p:nvCxnSpPr>
            <p:cNvPr id="43" name="直接箭头连接符 42"/>
            <p:cNvCxnSpPr>
              <a:stCxn id="39" idx="2"/>
              <a:endCxn id="40" idx="1"/>
            </p:cNvCxnSpPr>
            <p:nvPr/>
          </p:nvCxnSpPr>
          <p:spPr>
            <a:xfrm>
              <a:off x="2995718" y="2603528"/>
              <a:ext cx="1233152" cy="518828"/>
            </a:xfrm>
            <a:prstGeom prst="straightConnector1">
              <a:avLst/>
            </a:prstGeom>
            <a:ln>
              <a:solidFill>
                <a:schemeClr val="tx1"/>
              </a:solidFill>
              <a:prstDash val="solid"/>
              <a:headEnd type="none" w="sm" len="lg"/>
              <a:tailEnd type="triangle" w="sm" len="lg"/>
            </a:ln>
          </p:spPr>
          <p:style>
            <a:lnRef idx="1">
              <a:schemeClr val="accent1"/>
            </a:lnRef>
            <a:fillRef idx="0">
              <a:schemeClr val="accent1"/>
            </a:fillRef>
            <a:effectRef idx="0">
              <a:schemeClr val="accent1"/>
            </a:effectRef>
            <a:fontRef idx="minor">
              <a:schemeClr val="tx1"/>
            </a:fontRef>
          </p:style>
        </p:cxnSp>
        <p:cxnSp>
          <p:nvCxnSpPr>
            <p:cNvPr id="44" name="直接箭头连接符 43"/>
            <p:cNvCxnSpPr>
              <a:stCxn id="6" idx="3"/>
            </p:cNvCxnSpPr>
            <p:nvPr/>
          </p:nvCxnSpPr>
          <p:spPr>
            <a:xfrm>
              <a:off x="3056709" y="3422929"/>
              <a:ext cx="1583354" cy="477572"/>
            </a:xfrm>
            <a:prstGeom prst="straightConnector1">
              <a:avLst/>
            </a:prstGeom>
            <a:ln>
              <a:solidFill>
                <a:schemeClr val="tx1"/>
              </a:solidFill>
              <a:prstDash val="solid"/>
              <a:headEnd type="none" w="sm" len="lg"/>
              <a:tailEnd type="triangle" w="sm" len="lg"/>
            </a:ln>
          </p:spPr>
          <p:style>
            <a:lnRef idx="1">
              <a:schemeClr val="accent1"/>
            </a:lnRef>
            <a:fillRef idx="0">
              <a:schemeClr val="accent1"/>
            </a:fillRef>
            <a:effectRef idx="0">
              <a:schemeClr val="accent1"/>
            </a:effectRef>
            <a:fontRef idx="minor">
              <a:schemeClr val="tx1"/>
            </a:fontRef>
          </p:style>
        </p:cxnSp>
        <p:cxnSp>
          <p:nvCxnSpPr>
            <p:cNvPr id="45" name="直接箭头连接符 44"/>
            <p:cNvCxnSpPr>
              <a:endCxn id="41" idx="0"/>
            </p:cNvCxnSpPr>
            <p:nvPr/>
          </p:nvCxnSpPr>
          <p:spPr>
            <a:xfrm>
              <a:off x="1453667" y="3188091"/>
              <a:ext cx="1289097" cy="1002849"/>
            </a:xfrm>
            <a:prstGeom prst="straightConnector1">
              <a:avLst/>
            </a:prstGeom>
            <a:ln>
              <a:solidFill>
                <a:schemeClr val="tx1"/>
              </a:solidFill>
              <a:prstDash val="solid"/>
              <a:headEnd type="none" w="sm" len="lg"/>
              <a:tailEnd type="triangle" w="sm" len="lg"/>
            </a:ln>
          </p:spPr>
          <p:style>
            <a:lnRef idx="1">
              <a:schemeClr val="accent1"/>
            </a:lnRef>
            <a:fillRef idx="0">
              <a:schemeClr val="accent1"/>
            </a:fillRef>
            <a:effectRef idx="0">
              <a:schemeClr val="accent1"/>
            </a:effectRef>
            <a:fontRef idx="minor">
              <a:schemeClr val="tx1"/>
            </a:fontRef>
          </p:style>
        </p:cxnSp>
        <p:cxnSp>
          <p:nvCxnSpPr>
            <p:cNvPr id="46" name="直接箭头连接符 45"/>
            <p:cNvCxnSpPr>
              <a:stCxn id="41" idx="0"/>
            </p:cNvCxnSpPr>
            <p:nvPr/>
          </p:nvCxnSpPr>
          <p:spPr>
            <a:xfrm flipV="1">
              <a:off x="2742764" y="3928517"/>
              <a:ext cx="1940844" cy="262423"/>
            </a:xfrm>
            <a:prstGeom prst="straightConnector1">
              <a:avLst/>
            </a:prstGeom>
            <a:ln>
              <a:solidFill>
                <a:schemeClr val="tx1"/>
              </a:solidFill>
              <a:prstDash val="solid"/>
              <a:headEnd type="none" w="sm" len="lg"/>
              <a:tailEnd type="triangle" w="sm" len="lg"/>
            </a:ln>
          </p:spPr>
          <p:style>
            <a:lnRef idx="1">
              <a:schemeClr val="accent1"/>
            </a:lnRef>
            <a:fillRef idx="0">
              <a:schemeClr val="accent1"/>
            </a:fillRef>
            <a:effectRef idx="0">
              <a:schemeClr val="accent1"/>
            </a:effectRef>
            <a:fontRef idx="minor">
              <a:schemeClr val="tx1"/>
            </a:fontRef>
          </p:style>
        </p:cxnSp>
        <p:cxnSp>
          <p:nvCxnSpPr>
            <p:cNvPr id="47" name="直接箭头连接符 46"/>
            <p:cNvCxnSpPr>
              <a:stCxn id="40" idx="1"/>
              <a:endCxn id="6" idx="3"/>
            </p:cNvCxnSpPr>
            <p:nvPr/>
          </p:nvCxnSpPr>
          <p:spPr>
            <a:xfrm flipH="1">
              <a:off x="3056709" y="3122356"/>
              <a:ext cx="1172161" cy="300573"/>
            </a:xfrm>
            <a:prstGeom prst="straightConnector1">
              <a:avLst/>
            </a:prstGeom>
            <a:ln>
              <a:solidFill>
                <a:schemeClr val="tx1"/>
              </a:solidFill>
              <a:prstDash val="solid"/>
              <a:headEnd type="none" w="sm" len="lg"/>
              <a:tailEnd type="triangle" w="sm" len="lg"/>
            </a:ln>
          </p:spPr>
          <p:style>
            <a:lnRef idx="1">
              <a:schemeClr val="accent1"/>
            </a:lnRef>
            <a:fillRef idx="0">
              <a:schemeClr val="accent1"/>
            </a:fillRef>
            <a:effectRef idx="0">
              <a:schemeClr val="accent1"/>
            </a:effectRef>
            <a:fontRef idx="minor">
              <a:schemeClr val="tx1"/>
            </a:fontRef>
          </p:style>
        </p:cxnSp>
        <p:sp>
          <p:nvSpPr>
            <p:cNvPr id="48" name="TextBox 64"/>
            <p:cNvSpPr txBox="1"/>
            <p:nvPr/>
          </p:nvSpPr>
          <p:spPr>
            <a:xfrm>
              <a:off x="3869132" y="3402479"/>
              <a:ext cx="389850" cy="369332"/>
            </a:xfrm>
            <a:prstGeom prst="rect">
              <a:avLst/>
            </a:prstGeom>
            <a:noFill/>
          </p:spPr>
          <p:txBody>
            <a:bodyPr wrap="none" rtlCol="0">
              <a:spAutoFit/>
            </a:bodyPr>
            <a:lstStyle/>
            <a:p>
              <a:r>
                <a:rPr lang="zh-CN" altLang="en-US" b="1" dirty="0">
                  <a:latin typeface="微软雅黑" panose="020B0503020204020204" pitchFamily="34" charset="-122"/>
                  <a:ea typeface="微软雅黑" panose="020B0503020204020204" pitchFamily="34" charset="-122"/>
                  <a:sym typeface="Wingdings 2" panose="05020102010507070707"/>
                </a:rPr>
                <a:t></a:t>
              </a:r>
              <a:endParaRPr lang="zh-CN" altLang="en-US" b="1" dirty="0">
                <a:latin typeface="微软雅黑" panose="020B0503020204020204" pitchFamily="34" charset="-122"/>
                <a:ea typeface="微软雅黑" panose="020B0503020204020204" pitchFamily="34" charset="-122"/>
              </a:endParaRPr>
            </a:p>
          </p:txBody>
        </p:sp>
        <p:sp>
          <p:nvSpPr>
            <p:cNvPr id="49" name="TextBox 65"/>
            <p:cNvSpPr txBox="1"/>
            <p:nvPr/>
          </p:nvSpPr>
          <p:spPr>
            <a:xfrm>
              <a:off x="3507119" y="3003449"/>
              <a:ext cx="389850" cy="369332"/>
            </a:xfrm>
            <a:prstGeom prst="rect">
              <a:avLst/>
            </a:prstGeom>
            <a:noFill/>
          </p:spPr>
          <p:txBody>
            <a:bodyPr wrap="none" rtlCol="0">
              <a:spAutoFit/>
            </a:bodyPr>
            <a:lstStyle/>
            <a:p>
              <a:r>
                <a:rPr lang="zh-CN" altLang="en-US" b="1" dirty="0">
                  <a:latin typeface="微软雅黑" panose="020B0503020204020204" pitchFamily="34" charset="-122"/>
                  <a:ea typeface="微软雅黑" panose="020B0503020204020204" pitchFamily="34" charset="-122"/>
                  <a:sym typeface="Wingdings 2" panose="05020102010507070707"/>
                </a:rPr>
                <a:t></a:t>
              </a:r>
              <a:endParaRPr lang="zh-CN" altLang="en-US" b="1" dirty="0">
                <a:latin typeface="微软雅黑" panose="020B0503020204020204" pitchFamily="34" charset="-122"/>
                <a:ea typeface="微软雅黑" panose="020B0503020204020204" pitchFamily="34" charset="-122"/>
              </a:endParaRPr>
            </a:p>
          </p:txBody>
        </p:sp>
        <p:sp>
          <p:nvSpPr>
            <p:cNvPr id="50" name="TextBox 66"/>
            <p:cNvSpPr txBox="1"/>
            <p:nvPr/>
          </p:nvSpPr>
          <p:spPr>
            <a:xfrm>
              <a:off x="1879932" y="3384170"/>
              <a:ext cx="389850" cy="369332"/>
            </a:xfrm>
            <a:prstGeom prst="rect">
              <a:avLst/>
            </a:prstGeom>
            <a:noFill/>
          </p:spPr>
          <p:txBody>
            <a:bodyPr wrap="none" rtlCol="0">
              <a:spAutoFit/>
            </a:bodyPr>
            <a:lstStyle/>
            <a:p>
              <a:r>
                <a:rPr lang="zh-CN" altLang="en-US" b="1" dirty="0">
                  <a:latin typeface="微软雅黑" panose="020B0503020204020204" pitchFamily="34" charset="-122"/>
                  <a:ea typeface="微软雅黑" panose="020B0503020204020204" pitchFamily="34" charset="-122"/>
                  <a:sym typeface="Wingdings 2" panose="05020102010507070707"/>
                </a:rPr>
                <a:t></a:t>
              </a:r>
              <a:endParaRPr lang="zh-CN" altLang="en-US" b="1" dirty="0">
                <a:latin typeface="微软雅黑" panose="020B0503020204020204" pitchFamily="34" charset="-122"/>
                <a:ea typeface="微软雅黑" panose="020B0503020204020204" pitchFamily="34" charset="-122"/>
              </a:endParaRPr>
            </a:p>
          </p:txBody>
        </p:sp>
        <p:sp>
          <p:nvSpPr>
            <p:cNvPr id="51" name="TextBox 67"/>
            <p:cNvSpPr txBox="1"/>
            <p:nvPr/>
          </p:nvSpPr>
          <p:spPr>
            <a:xfrm>
              <a:off x="3380642" y="2578292"/>
              <a:ext cx="389850" cy="369332"/>
            </a:xfrm>
            <a:prstGeom prst="rect">
              <a:avLst/>
            </a:prstGeom>
            <a:noFill/>
          </p:spPr>
          <p:txBody>
            <a:bodyPr wrap="none" rtlCol="0">
              <a:spAutoFit/>
            </a:bodyPr>
            <a:lstStyle/>
            <a:p>
              <a:r>
                <a:rPr lang="zh-CN" altLang="en-US" b="1" dirty="0">
                  <a:latin typeface="微软雅黑" panose="020B0503020204020204" pitchFamily="34" charset="-122"/>
                  <a:ea typeface="微软雅黑" panose="020B0503020204020204" pitchFamily="34" charset="-122"/>
                  <a:sym typeface="Wingdings 2" panose="05020102010507070707"/>
                </a:rPr>
                <a:t></a:t>
              </a:r>
              <a:endParaRPr lang="zh-CN" altLang="en-US" b="1" dirty="0">
                <a:latin typeface="微软雅黑" panose="020B0503020204020204" pitchFamily="34" charset="-122"/>
                <a:ea typeface="微软雅黑" panose="020B0503020204020204" pitchFamily="34" charset="-122"/>
              </a:endParaRPr>
            </a:p>
          </p:txBody>
        </p:sp>
        <p:sp>
          <p:nvSpPr>
            <p:cNvPr id="52" name="TextBox 68"/>
            <p:cNvSpPr txBox="1"/>
            <p:nvPr/>
          </p:nvSpPr>
          <p:spPr>
            <a:xfrm>
              <a:off x="1808386" y="2534747"/>
              <a:ext cx="389850" cy="369332"/>
            </a:xfrm>
            <a:prstGeom prst="rect">
              <a:avLst/>
            </a:prstGeom>
            <a:noFill/>
          </p:spPr>
          <p:txBody>
            <a:bodyPr wrap="none" rtlCol="0">
              <a:spAutoFit/>
            </a:bodyPr>
            <a:lstStyle/>
            <a:p>
              <a:r>
                <a:rPr lang="zh-CN" altLang="en-US" b="1" dirty="0">
                  <a:latin typeface="微软雅黑" panose="020B0503020204020204" pitchFamily="34" charset="-122"/>
                  <a:ea typeface="微软雅黑" panose="020B0503020204020204" pitchFamily="34" charset="-122"/>
                  <a:sym typeface="Wingdings 2" panose="05020102010507070707"/>
                </a:rPr>
                <a:t></a:t>
              </a:r>
              <a:endParaRPr lang="zh-CN" altLang="en-US" b="1" dirty="0">
                <a:latin typeface="微软雅黑" panose="020B0503020204020204" pitchFamily="34" charset="-122"/>
                <a:ea typeface="微软雅黑" panose="020B0503020204020204" pitchFamily="34" charset="-122"/>
              </a:endParaRPr>
            </a:p>
          </p:txBody>
        </p:sp>
        <p:sp>
          <p:nvSpPr>
            <p:cNvPr id="53" name="TextBox 69"/>
            <p:cNvSpPr txBox="1"/>
            <p:nvPr/>
          </p:nvSpPr>
          <p:spPr>
            <a:xfrm>
              <a:off x="3437447" y="3818927"/>
              <a:ext cx="389850" cy="369332"/>
            </a:xfrm>
            <a:prstGeom prst="rect">
              <a:avLst/>
            </a:prstGeom>
            <a:noFill/>
          </p:spPr>
          <p:txBody>
            <a:bodyPr wrap="none" rtlCol="0">
              <a:spAutoFit/>
            </a:bodyPr>
            <a:lstStyle/>
            <a:p>
              <a:r>
                <a:rPr lang="zh-CN" altLang="en-US" b="1" dirty="0">
                  <a:latin typeface="微软雅黑" panose="020B0503020204020204" pitchFamily="34" charset="-122"/>
                  <a:ea typeface="微软雅黑" panose="020B0503020204020204" pitchFamily="34" charset="-122"/>
                  <a:sym typeface="Wingdings 2" panose="05020102010507070707"/>
                </a:rPr>
                <a:t></a:t>
              </a:r>
              <a:endParaRPr lang="zh-CN" altLang="en-US" b="1" dirty="0">
                <a:latin typeface="微软雅黑" panose="020B0503020204020204" pitchFamily="34" charset="-122"/>
                <a:ea typeface="微软雅黑" panose="020B0503020204020204" pitchFamily="34" charset="-122"/>
              </a:endParaRPr>
            </a:p>
          </p:txBody>
        </p:sp>
        <p:sp>
          <p:nvSpPr>
            <p:cNvPr id="54" name="TextBox 49"/>
            <p:cNvSpPr txBox="1"/>
            <p:nvPr/>
          </p:nvSpPr>
          <p:spPr>
            <a:xfrm>
              <a:off x="984066" y="3579681"/>
              <a:ext cx="641155" cy="338554"/>
            </a:xfrm>
            <a:prstGeom prst="rect">
              <a:avLst/>
            </a:prstGeom>
            <a:noFill/>
          </p:spPr>
          <p:txBody>
            <a:bodyPr wrap="square" rtlCol="0">
              <a:spAutoFit/>
            </a:bodyPr>
            <a:lstStyle/>
            <a:p>
              <a:r>
                <a:rPr lang="zh-CN" altLang="en-US" sz="1600" b="1" dirty="0">
                  <a:latin typeface="微软雅黑" panose="020B0503020204020204" pitchFamily="34" charset="-122"/>
                  <a:ea typeface="微软雅黑" panose="020B0503020204020204" pitchFamily="34" charset="-122"/>
                </a:rPr>
                <a:t>基站</a:t>
              </a:r>
            </a:p>
          </p:txBody>
        </p:sp>
        <p:sp>
          <p:nvSpPr>
            <p:cNvPr id="55" name="TextBox 51"/>
            <p:cNvSpPr txBox="1"/>
            <p:nvPr/>
          </p:nvSpPr>
          <p:spPr>
            <a:xfrm>
              <a:off x="4557294" y="4204416"/>
              <a:ext cx="641723" cy="338554"/>
            </a:xfrm>
            <a:prstGeom prst="rect">
              <a:avLst/>
            </a:prstGeom>
            <a:noFill/>
          </p:spPr>
          <p:txBody>
            <a:bodyPr wrap="square" rtlCol="0">
              <a:spAutoFit/>
            </a:bodyPr>
            <a:lstStyle/>
            <a:p>
              <a:r>
                <a:rPr lang="zh-CN" altLang="en-US" sz="1600" b="1" dirty="0">
                  <a:latin typeface="微软雅黑" panose="020B0503020204020204" pitchFamily="34" charset="-122"/>
                  <a:ea typeface="微软雅黑" panose="020B0503020204020204" pitchFamily="34" charset="-122"/>
                </a:rPr>
                <a:t>手机</a:t>
              </a:r>
            </a:p>
          </p:txBody>
        </p:sp>
        <p:cxnSp>
          <p:nvCxnSpPr>
            <p:cNvPr id="56" name="直接箭头连接符 55"/>
            <p:cNvCxnSpPr>
              <a:endCxn id="6" idx="1"/>
            </p:cNvCxnSpPr>
            <p:nvPr/>
          </p:nvCxnSpPr>
          <p:spPr>
            <a:xfrm>
              <a:off x="1457923" y="3074047"/>
              <a:ext cx="1222910" cy="348882"/>
            </a:xfrm>
            <a:prstGeom prst="straightConnector1">
              <a:avLst/>
            </a:prstGeom>
            <a:ln>
              <a:solidFill>
                <a:schemeClr val="tx1"/>
              </a:solidFill>
              <a:prstDash val="solid"/>
              <a:headEnd type="none" w="sm" len="lg"/>
              <a:tailEnd type="triangle" w="sm" len="lg"/>
            </a:ln>
          </p:spPr>
          <p:style>
            <a:lnRef idx="1">
              <a:schemeClr val="accent1"/>
            </a:lnRef>
            <a:fillRef idx="0">
              <a:schemeClr val="accent1"/>
            </a:fillRef>
            <a:effectRef idx="0">
              <a:schemeClr val="accent1"/>
            </a:effectRef>
            <a:fontRef idx="minor">
              <a:schemeClr val="tx1"/>
            </a:fontRef>
          </p:style>
        </p:cxnSp>
      </p:grpSp>
      <p:sp>
        <p:nvSpPr>
          <p:cNvPr id="89" name="矩形 88"/>
          <p:cNvSpPr/>
          <p:nvPr/>
        </p:nvSpPr>
        <p:spPr>
          <a:xfrm>
            <a:off x="5412904" y="2670068"/>
            <a:ext cx="2879675" cy="923330"/>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zh-CN" altLang="en-US" b="1" dirty="0">
                <a:latin typeface="微软雅黑" panose="020B0503020204020204" pitchFamily="34" charset="-122"/>
                <a:ea typeface="微软雅黑" panose="020B0503020204020204" pitchFamily="34" charset="-122"/>
                <a:cs typeface="Times New Roman" panose="02020603050405020304" pitchFamily="18" charset="0"/>
                <a:sym typeface="Wingdings 2" panose="05020102010507070707" pitchFamily="18" charset="2"/>
              </a:rPr>
              <a:t>信号从 </a:t>
            </a:r>
            <a:endParaRPr lang="en-US" altLang="zh-CN" b="1" dirty="0">
              <a:latin typeface="微软雅黑" panose="020B0503020204020204" pitchFamily="34" charset="-122"/>
              <a:ea typeface="微软雅黑" panose="020B0503020204020204" pitchFamily="34" charset="-122"/>
              <a:cs typeface="Times New Roman" panose="02020603050405020304" pitchFamily="18" charset="0"/>
              <a:sym typeface="Wingdings 2" panose="05020102010507070707" pitchFamily="18" charset="2"/>
            </a:endParaRPr>
          </a:p>
          <a:p>
            <a:r>
              <a:rPr lang="en-US" altLang="zh-CN" b="1" dirty="0">
                <a:latin typeface="微软雅黑" panose="020B0503020204020204" pitchFamily="34" charset="-122"/>
                <a:ea typeface="微软雅黑" panose="020B0503020204020204" pitchFamily="34" charset="-122"/>
                <a:cs typeface="Times New Roman" panose="02020603050405020304" pitchFamily="18" charset="0"/>
                <a:sym typeface="Wingdings 2" panose="05020102010507070707" pitchFamily="18" charset="2"/>
              </a:rPr>
              <a:t></a:t>
            </a:r>
            <a:r>
              <a:rPr lang="zh-CN" altLang="zh-CN" b="1"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b="1" dirty="0">
                <a:latin typeface="微软雅黑" panose="020B0503020204020204" pitchFamily="34" charset="-122"/>
                <a:ea typeface="微软雅黑" panose="020B0503020204020204" pitchFamily="34" charset="-122"/>
                <a:cs typeface="Times New Roman" panose="02020603050405020304" pitchFamily="18" charset="0"/>
                <a:sym typeface="Wingdings 2" panose="05020102010507070707" pitchFamily="18" charset="2"/>
              </a:rPr>
              <a:t>  </a:t>
            </a:r>
            <a:r>
              <a:rPr lang="zh-CN" altLang="zh-CN" b="1" dirty="0">
                <a:latin typeface="微软雅黑" panose="020B0503020204020204" pitchFamily="34" charset="-122"/>
                <a:ea typeface="微软雅黑" panose="020B0503020204020204" pitchFamily="34" charset="-122"/>
                <a:cs typeface="Times New Roman" panose="02020603050405020304" pitchFamily="18" charset="0"/>
              </a:rPr>
              <a:t>和</a:t>
            </a:r>
            <a:r>
              <a:rPr lang="en-US" altLang="zh-CN" b="1" dirty="0">
                <a:latin typeface="微软雅黑" panose="020B0503020204020204" pitchFamily="34" charset="-122"/>
                <a:ea typeface="微软雅黑" panose="020B0503020204020204" pitchFamily="34" charset="-122"/>
                <a:cs typeface="Times New Roman" panose="02020603050405020304" pitchFamily="18" charset="0"/>
              </a:rPr>
              <a:t> </a:t>
            </a:r>
            <a:r>
              <a:rPr lang="en-US" altLang="zh-CN" b="1" dirty="0">
                <a:latin typeface="微软雅黑" panose="020B0503020204020204" pitchFamily="34" charset="-122"/>
                <a:ea typeface="微软雅黑" panose="020B0503020204020204" pitchFamily="34" charset="-122"/>
                <a:cs typeface="Times New Roman" panose="02020603050405020304" pitchFamily="18" charset="0"/>
                <a:sym typeface="Wingdings 2" panose="05020102010507070707" pitchFamily="18" charset="2"/>
              </a:rPr>
              <a:t></a:t>
            </a:r>
            <a:r>
              <a:rPr lang="zh-CN" altLang="zh-CN" b="1"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b="1" dirty="0">
                <a:latin typeface="微软雅黑" panose="020B0503020204020204" pitchFamily="34" charset="-122"/>
                <a:ea typeface="微软雅黑" panose="020B0503020204020204" pitchFamily="34" charset="-122"/>
                <a:cs typeface="Times New Roman" panose="02020603050405020304" pitchFamily="18" charset="0"/>
                <a:sym typeface="Wingdings 2" panose="05020102010507070707" pitchFamily="18" charset="2"/>
              </a:rPr>
              <a:t></a:t>
            </a:r>
            <a:r>
              <a:rPr lang="zh-CN" altLang="zh-CN" b="1"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b="1" dirty="0">
                <a:latin typeface="微软雅黑" panose="020B0503020204020204" pitchFamily="34" charset="-122"/>
                <a:ea typeface="微软雅黑" panose="020B0503020204020204" pitchFamily="34" charset="-122"/>
                <a:cs typeface="Times New Roman" panose="02020603050405020304" pitchFamily="18" charset="0"/>
                <a:sym typeface="Wingdings 2" panose="05020102010507070707" pitchFamily="18" charset="2"/>
              </a:rPr>
              <a:t></a:t>
            </a:r>
            <a:r>
              <a:rPr lang="zh-CN" altLang="zh-CN" b="1"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b="1" dirty="0">
                <a:latin typeface="微软雅黑" panose="020B0503020204020204" pitchFamily="34" charset="-122"/>
                <a:ea typeface="微软雅黑" panose="020B0503020204020204" pitchFamily="34" charset="-122"/>
                <a:cs typeface="Times New Roman" panose="02020603050405020304" pitchFamily="18" charset="0"/>
                <a:sym typeface="Wingdings 2" panose="05020102010507070707" pitchFamily="18" charset="2"/>
              </a:rPr>
              <a:t> </a:t>
            </a:r>
          </a:p>
          <a:p>
            <a:r>
              <a:rPr lang="zh-CN" altLang="zh-CN" b="1" dirty="0">
                <a:latin typeface="微软雅黑" panose="020B0503020204020204" pitchFamily="34" charset="-122"/>
                <a:ea typeface="微软雅黑" panose="020B0503020204020204" pitchFamily="34" charset="-122"/>
                <a:cs typeface="Times New Roman" panose="02020603050405020304" pitchFamily="18" charset="0"/>
              </a:rPr>
              <a:t>两条路径</a:t>
            </a:r>
            <a:r>
              <a:rPr lang="zh-CN" altLang="en-US" b="1" dirty="0">
                <a:latin typeface="微软雅黑" panose="020B0503020204020204" pitchFamily="34" charset="-122"/>
                <a:ea typeface="微软雅黑" panose="020B0503020204020204" pitchFamily="34" charset="-122"/>
                <a:cs typeface="Times New Roman" panose="02020603050405020304" pitchFamily="18" charset="0"/>
              </a:rPr>
              <a:t>到达手机。</a:t>
            </a:r>
            <a:endParaRPr lang="zh-CN" altLang="en-US" b="1" dirty="0">
              <a:latin typeface="微软雅黑" panose="020B0503020204020204" pitchFamily="34" charset="-122"/>
              <a:ea typeface="微软雅黑" panose="020B0503020204020204" pitchFamily="34" charset="-122"/>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a:xfrm>
            <a:off x="466344" y="975755"/>
            <a:ext cx="4575919" cy="3172691"/>
          </a:xfrm>
        </p:spPr>
        <p:txBody>
          <a:bodyPr/>
          <a:lstStyle/>
          <a:p>
            <a:r>
              <a:rPr lang="zh-CN" altLang="en-US" dirty="0"/>
              <a:t>对于给定的调制方式和数据率，信噪比越大，误码率就越低。</a:t>
            </a:r>
            <a:endParaRPr lang="en-US" altLang="zh-CN" dirty="0"/>
          </a:p>
          <a:p>
            <a:r>
              <a:rPr lang="zh-CN" altLang="en-US" dirty="0"/>
              <a:t>对于同样的信噪比，具有更高数据率的调制技术的误码率也更高。</a:t>
            </a:r>
            <a:endParaRPr lang="en-US" altLang="zh-CN" dirty="0"/>
          </a:p>
          <a:p>
            <a:r>
              <a:rPr lang="zh-CN" altLang="en-US" dirty="0"/>
              <a:t>如果用户在进行通信时不断改变自己的地理位置，就会引起无线信道特性的改变，因而信噪比和误码率都会发生变化。</a:t>
            </a:r>
          </a:p>
        </p:txBody>
      </p:sp>
      <p:sp>
        <p:nvSpPr>
          <p:cNvPr id="3" name="文本占位符 2"/>
          <p:cNvSpPr>
            <a:spLocks noGrp="1"/>
          </p:cNvSpPr>
          <p:nvPr>
            <p:ph type="body" sz="quarter" idx="11"/>
          </p:nvPr>
        </p:nvSpPr>
        <p:spPr/>
        <p:txBody>
          <a:bodyPr/>
          <a:lstStyle/>
          <a:p>
            <a:r>
              <a:rPr lang="zh-CN" altLang="en-US" dirty="0"/>
              <a:t>误码率（即比特错误率）</a:t>
            </a:r>
            <a:r>
              <a:rPr lang="zh-CN" altLang="en-US" dirty="0">
                <a:solidFill>
                  <a:srgbClr val="FFFF00"/>
                </a:solidFill>
              </a:rPr>
              <a:t>不能大于</a:t>
            </a:r>
            <a:r>
              <a:rPr lang="zh-CN" altLang="en-US" dirty="0"/>
              <a:t>可容许的范围</a:t>
            </a:r>
          </a:p>
        </p:txBody>
      </p:sp>
      <p:grpSp>
        <p:nvGrpSpPr>
          <p:cNvPr id="19" name="组合 18"/>
          <p:cNvGrpSpPr/>
          <p:nvPr/>
        </p:nvGrpSpPr>
        <p:grpSpPr>
          <a:xfrm>
            <a:off x="5033448" y="1021236"/>
            <a:ext cx="3407630" cy="3273580"/>
            <a:chOff x="5146496" y="1236610"/>
            <a:chExt cx="3407630" cy="3273580"/>
          </a:xfrm>
        </p:grpSpPr>
        <p:pic>
          <p:nvPicPr>
            <p:cNvPr id="4" name="图片 3" descr="SNR.jpg"/>
            <p:cNvPicPr>
              <a:picLocks noChangeAspect="1"/>
            </p:cNvPicPr>
            <p:nvPr/>
          </p:nvPicPr>
          <p:blipFill>
            <a:blip r:embed="rId2" cstate="print"/>
            <a:stretch>
              <a:fillRect/>
            </a:stretch>
          </p:blipFill>
          <p:spPr>
            <a:xfrm>
              <a:off x="5752193" y="1236610"/>
              <a:ext cx="2627064" cy="2861828"/>
            </a:xfrm>
            <a:prstGeom prst="rect">
              <a:avLst/>
            </a:prstGeom>
          </p:spPr>
        </p:pic>
        <p:sp>
          <p:nvSpPr>
            <p:cNvPr id="5" name="TextBox 4"/>
            <p:cNvSpPr txBox="1"/>
            <p:nvPr/>
          </p:nvSpPr>
          <p:spPr>
            <a:xfrm>
              <a:off x="5146496" y="2249685"/>
              <a:ext cx="314414" cy="646331"/>
            </a:xfrm>
            <a:prstGeom prst="rect">
              <a:avLst/>
            </a:prstGeom>
            <a:noFill/>
          </p:spPr>
          <p:txBody>
            <a:bodyPr wrap="square" rtlCol="0">
              <a:spAutoFit/>
            </a:bodyPr>
            <a:lstStyle/>
            <a:p>
              <a:r>
                <a:rPr lang="zh-CN" altLang="en-US" sz="1200" b="1" dirty="0">
                  <a:latin typeface="微软雅黑" panose="020B0503020204020204" pitchFamily="34" charset="-122"/>
                  <a:ea typeface="微软雅黑" panose="020B0503020204020204" pitchFamily="34" charset="-122"/>
                </a:rPr>
                <a:t>误</a:t>
              </a:r>
              <a:endParaRPr lang="en-US" altLang="zh-CN" sz="1200" b="1" dirty="0">
                <a:latin typeface="微软雅黑" panose="020B0503020204020204" pitchFamily="34" charset="-122"/>
                <a:ea typeface="微软雅黑" panose="020B0503020204020204" pitchFamily="34" charset="-122"/>
              </a:endParaRPr>
            </a:p>
            <a:p>
              <a:r>
                <a:rPr lang="zh-CN" altLang="en-US" sz="1200" b="1" dirty="0">
                  <a:latin typeface="微软雅黑" panose="020B0503020204020204" pitchFamily="34" charset="-122"/>
                  <a:ea typeface="微软雅黑" panose="020B0503020204020204" pitchFamily="34" charset="-122"/>
                </a:rPr>
                <a:t>码</a:t>
              </a:r>
              <a:endParaRPr lang="en-US" altLang="zh-CN" sz="1200" b="1" dirty="0">
                <a:latin typeface="微软雅黑" panose="020B0503020204020204" pitchFamily="34" charset="-122"/>
                <a:ea typeface="微软雅黑" panose="020B0503020204020204" pitchFamily="34" charset="-122"/>
              </a:endParaRPr>
            </a:p>
            <a:p>
              <a:r>
                <a:rPr lang="zh-CN" altLang="en-US" sz="1200" b="1" dirty="0">
                  <a:latin typeface="微软雅黑" panose="020B0503020204020204" pitchFamily="34" charset="-122"/>
                  <a:ea typeface="微软雅黑" panose="020B0503020204020204" pitchFamily="34" charset="-122"/>
                </a:rPr>
                <a:t>率</a:t>
              </a:r>
            </a:p>
          </p:txBody>
        </p:sp>
        <p:sp>
          <p:nvSpPr>
            <p:cNvPr id="6" name="TextBox 5"/>
            <p:cNvSpPr txBox="1"/>
            <p:nvPr/>
          </p:nvSpPr>
          <p:spPr>
            <a:xfrm>
              <a:off x="6594886" y="4233191"/>
              <a:ext cx="955443" cy="276999"/>
            </a:xfrm>
            <a:prstGeom prst="rect">
              <a:avLst/>
            </a:prstGeom>
            <a:noFill/>
          </p:spPr>
          <p:txBody>
            <a:bodyPr wrap="square" rtlCol="0">
              <a:spAutoFit/>
            </a:bodyPr>
            <a:lstStyle/>
            <a:p>
              <a:r>
                <a:rPr lang="zh-CN" altLang="en-US" sz="1200" b="1" dirty="0">
                  <a:latin typeface="微软雅黑" panose="020B0503020204020204" pitchFamily="34" charset="-122"/>
                  <a:ea typeface="微软雅黑" panose="020B0503020204020204" pitchFamily="34" charset="-122"/>
                </a:rPr>
                <a:t>信噪比</a:t>
              </a:r>
              <a:r>
                <a:rPr lang="en-US" altLang="zh-CN" sz="1200" b="1" dirty="0">
                  <a:latin typeface="微软雅黑" panose="020B0503020204020204" pitchFamily="34" charset="-122"/>
                  <a:ea typeface="微软雅黑" panose="020B0503020204020204" pitchFamily="34" charset="-122"/>
                  <a:cs typeface="Times New Roman" panose="02020603050405020304" pitchFamily="18" charset="0"/>
                </a:rPr>
                <a:t>(dB)</a:t>
              </a:r>
              <a:endParaRPr lang="zh-CN" altLang="en-US" sz="12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7" name="TextBox 6"/>
            <p:cNvSpPr txBox="1"/>
            <p:nvPr/>
          </p:nvSpPr>
          <p:spPr>
            <a:xfrm>
              <a:off x="5751756" y="4043505"/>
              <a:ext cx="2802370" cy="276999"/>
            </a:xfrm>
            <a:prstGeom prst="rect">
              <a:avLst/>
            </a:prstGeom>
            <a:noFill/>
          </p:spPr>
          <p:txBody>
            <a:bodyPr wrap="none" rtlCol="0">
              <a:spAutoFit/>
            </a:bodyPr>
            <a:lstStyle/>
            <a:p>
              <a:r>
                <a:rPr lang="en-US" altLang="zh-CN" sz="1200" b="1" dirty="0">
                  <a:latin typeface="微软雅黑" panose="020B0503020204020204" pitchFamily="34" charset="-122"/>
                  <a:ea typeface="微软雅黑" panose="020B0503020204020204" pitchFamily="34" charset="-122"/>
                  <a:cs typeface="Times New Roman" panose="02020603050405020304" pitchFamily="18" charset="0"/>
                </a:rPr>
                <a:t>0          10         20         30        40</a:t>
              </a:r>
              <a:endParaRPr lang="zh-CN" altLang="en-US" sz="12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8" name="TextBox 9"/>
            <p:cNvSpPr txBox="1"/>
            <p:nvPr/>
          </p:nvSpPr>
          <p:spPr>
            <a:xfrm>
              <a:off x="5356284" y="1242732"/>
              <a:ext cx="343328" cy="209761"/>
            </a:xfrm>
            <a:prstGeom prst="rect">
              <a:avLst/>
            </a:prstGeom>
            <a:noFill/>
          </p:spPr>
          <p:txBody>
            <a:bodyPr wrap="none" rtlCol="0">
              <a:spAutoFit/>
            </a:bodyPr>
            <a:lstStyle/>
            <a:p>
              <a:r>
                <a:rPr lang="en-US" altLang="zh-CN" sz="1200" b="1" dirty="0">
                  <a:latin typeface="微软雅黑" panose="020B0503020204020204" pitchFamily="34" charset="-122"/>
                  <a:ea typeface="微软雅黑" panose="020B0503020204020204" pitchFamily="34" charset="-122"/>
                  <a:cs typeface="Times New Roman" panose="02020603050405020304" pitchFamily="18" charset="0"/>
                </a:rPr>
                <a:t>10</a:t>
              </a:r>
              <a:r>
                <a:rPr lang="en-US" altLang="zh-CN" sz="1200" b="1" baseline="30000" dirty="0">
                  <a:latin typeface="微软雅黑" panose="020B0503020204020204" pitchFamily="34" charset="-122"/>
                  <a:ea typeface="微软雅黑" panose="020B0503020204020204" pitchFamily="34" charset="-122"/>
                  <a:cs typeface="Times New Roman" panose="02020603050405020304" pitchFamily="18" charset="0"/>
                  <a:sym typeface="Symbol" panose="05050102010706020507"/>
                </a:rPr>
                <a:t>1</a:t>
              </a:r>
              <a:endParaRPr lang="zh-CN" altLang="en-US" sz="1200" b="1" baseline="300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9" name="TextBox 10"/>
            <p:cNvSpPr txBox="1"/>
            <p:nvPr/>
          </p:nvSpPr>
          <p:spPr>
            <a:xfrm>
              <a:off x="5356284" y="1678962"/>
              <a:ext cx="343328" cy="209761"/>
            </a:xfrm>
            <a:prstGeom prst="rect">
              <a:avLst/>
            </a:prstGeom>
            <a:noFill/>
          </p:spPr>
          <p:txBody>
            <a:bodyPr wrap="none" rtlCol="0">
              <a:spAutoFit/>
            </a:bodyPr>
            <a:lstStyle/>
            <a:p>
              <a:r>
                <a:rPr lang="en-US" altLang="zh-CN" sz="1200" b="1" dirty="0">
                  <a:latin typeface="微软雅黑" panose="020B0503020204020204" pitchFamily="34" charset="-122"/>
                  <a:ea typeface="微软雅黑" panose="020B0503020204020204" pitchFamily="34" charset="-122"/>
                  <a:cs typeface="Times New Roman" panose="02020603050405020304" pitchFamily="18" charset="0"/>
                </a:rPr>
                <a:t>10</a:t>
              </a:r>
              <a:r>
                <a:rPr lang="en-US" altLang="zh-CN" sz="1200" b="1" baseline="30000" dirty="0">
                  <a:latin typeface="微软雅黑" panose="020B0503020204020204" pitchFamily="34" charset="-122"/>
                  <a:ea typeface="微软雅黑" panose="020B0503020204020204" pitchFamily="34" charset="-122"/>
                  <a:cs typeface="Times New Roman" panose="02020603050405020304" pitchFamily="18" charset="0"/>
                  <a:sym typeface="Symbol" panose="05050102010706020507"/>
                </a:rPr>
                <a:t>2</a:t>
              </a:r>
              <a:endParaRPr lang="zh-CN" altLang="en-US" sz="1200" b="1" baseline="300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0" name="TextBox 11"/>
            <p:cNvSpPr txBox="1"/>
            <p:nvPr/>
          </p:nvSpPr>
          <p:spPr>
            <a:xfrm>
              <a:off x="5356284" y="2115193"/>
              <a:ext cx="343328" cy="209761"/>
            </a:xfrm>
            <a:prstGeom prst="rect">
              <a:avLst/>
            </a:prstGeom>
            <a:noFill/>
          </p:spPr>
          <p:txBody>
            <a:bodyPr wrap="none" rtlCol="0">
              <a:spAutoFit/>
            </a:bodyPr>
            <a:lstStyle/>
            <a:p>
              <a:r>
                <a:rPr lang="en-US" altLang="zh-CN" sz="1200" b="1" dirty="0">
                  <a:latin typeface="微软雅黑" panose="020B0503020204020204" pitchFamily="34" charset="-122"/>
                  <a:ea typeface="微软雅黑" panose="020B0503020204020204" pitchFamily="34" charset="-122"/>
                  <a:cs typeface="Times New Roman" panose="02020603050405020304" pitchFamily="18" charset="0"/>
                </a:rPr>
                <a:t>10</a:t>
              </a:r>
              <a:r>
                <a:rPr lang="en-US" altLang="zh-CN" sz="1200" b="1" baseline="30000" dirty="0">
                  <a:latin typeface="微软雅黑" panose="020B0503020204020204" pitchFamily="34" charset="-122"/>
                  <a:ea typeface="微软雅黑" panose="020B0503020204020204" pitchFamily="34" charset="-122"/>
                  <a:cs typeface="Times New Roman" panose="02020603050405020304" pitchFamily="18" charset="0"/>
                  <a:sym typeface="Symbol" panose="05050102010706020507"/>
                </a:rPr>
                <a:t>3</a:t>
              </a:r>
              <a:endParaRPr lang="zh-CN" altLang="en-US" sz="1200" b="1" baseline="300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1" name="TextBox 12"/>
            <p:cNvSpPr txBox="1"/>
            <p:nvPr/>
          </p:nvSpPr>
          <p:spPr>
            <a:xfrm>
              <a:off x="5356284" y="2551424"/>
              <a:ext cx="343328" cy="209761"/>
            </a:xfrm>
            <a:prstGeom prst="rect">
              <a:avLst/>
            </a:prstGeom>
            <a:noFill/>
          </p:spPr>
          <p:txBody>
            <a:bodyPr wrap="none" rtlCol="0">
              <a:spAutoFit/>
            </a:bodyPr>
            <a:lstStyle/>
            <a:p>
              <a:r>
                <a:rPr lang="en-US" altLang="zh-CN" sz="1200" b="1" dirty="0">
                  <a:latin typeface="微软雅黑" panose="020B0503020204020204" pitchFamily="34" charset="-122"/>
                  <a:ea typeface="微软雅黑" panose="020B0503020204020204" pitchFamily="34" charset="-122"/>
                  <a:cs typeface="Times New Roman" panose="02020603050405020304" pitchFamily="18" charset="0"/>
                </a:rPr>
                <a:t>10</a:t>
              </a:r>
              <a:r>
                <a:rPr lang="en-US" altLang="zh-CN" sz="1200" b="1" baseline="30000" dirty="0">
                  <a:latin typeface="微软雅黑" panose="020B0503020204020204" pitchFamily="34" charset="-122"/>
                  <a:ea typeface="微软雅黑" panose="020B0503020204020204" pitchFamily="34" charset="-122"/>
                  <a:cs typeface="Times New Roman" panose="02020603050405020304" pitchFamily="18" charset="0"/>
                  <a:sym typeface="Symbol" panose="05050102010706020507"/>
                </a:rPr>
                <a:t>4</a:t>
              </a:r>
              <a:endParaRPr lang="zh-CN" altLang="en-US" sz="1200" b="1" baseline="300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2" name="TextBox 13"/>
            <p:cNvSpPr txBox="1"/>
            <p:nvPr/>
          </p:nvSpPr>
          <p:spPr>
            <a:xfrm>
              <a:off x="5356284" y="2987655"/>
              <a:ext cx="343328" cy="209761"/>
            </a:xfrm>
            <a:prstGeom prst="rect">
              <a:avLst/>
            </a:prstGeom>
            <a:noFill/>
          </p:spPr>
          <p:txBody>
            <a:bodyPr wrap="none" rtlCol="0">
              <a:spAutoFit/>
            </a:bodyPr>
            <a:lstStyle/>
            <a:p>
              <a:r>
                <a:rPr lang="en-US" altLang="zh-CN" sz="1200" b="1" dirty="0">
                  <a:latin typeface="微软雅黑" panose="020B0503020204020204" pitchFamily="34" charset="-122"/>
                  <a:ea typeface="微软雅黑" panose="020B0503020204020204" pitchFamily="34" charset="-122"/>
                  <a:cs typeface="Times New Roman" panose="02020603050405020304" pitchFamily="18" charset="0"/>
                </a:rPr>
                <a:t>10</a:t>
              </a:r>
              <a:r>
                <a:rPr lang="en-US" altLang="zh-CN" sz="1200" b="1" baseline="30000" dirty="0">
                  <a:latin typeface="微软雅黑" panose="020B0503020204020204" pitchFamily="34" charset="-122"/>
                  <a:ea typeface="微软雅黑" panose="020B0503020204020204" pitchFamily="34" charset="-122"/>
                  <a:cs typeface="Times New Roman" panose="02020603050405020304" pitchFamily="18" charset="0"/>
                  <a:sym typeface="Symbol" panose="05050102010706020507"/>
                </a:rPr>
                <a:t>5</a:t>
              </a:r>
              <a:endParaRPr lang="zh-CN" altLang="en-US" sz="1200" b="1" baseline="300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3" name="TextBox 14"/>
            <p:cNvSpPr txBox="1"/>
            <p:nvPr/>
          </p:nvSpPr>
          <p:spPr>
            <a:xfrm>
              <a:off x="5356284" y="3423885"/>
              <a:ext cx="343328" cy="209761"/>
            </a:xfrm>
            <a:prstGeom prst="rect">
              <a:avLst/>
            </a:prstGeom>
            <a:noFill/>
          </p:spPr>
          <p:txBody>
            <a:bodyPr wrap="none" rtlCol="0">
              <a:spAutoFit/>
            </a:bodyPr>
            <a:lstStyle/>
            <a:p>
              <a:r>
                <a:rPr lang="en-US" altLang="zh-CN" sz="1200" b="1" dirty="0">
                  <a:latin typeface="微软雅黑" panose="020B0503020204020204" pitchFamily="34" charset="-122"/>
                  <a:ea typeface="微软雅黑" panose="020B0503020204020204" pitchFamily="34" charset="-122"/>
                  <a:cs typeface="Times New Roman" panose="02020603050405020304" pitchFamily="18" charset="0"/>
                </a:rPr>
                <a:t>10</a:t>
              </a:r>
              <a:r>
                <a:rPr lang="en-US" altLang="zh-CN" sz="1200" b="1" baseline="30000" dirty="0">
                  <a:latin typeface="微软雅黑" panose="020B0503020204020204" pitchFamily="34" charset="-122"/>
                  <a:ea typeface="微软雅黑" panose="020B0503020204020204" pitchFamily="34" charset="-122"/>
                  <a:cs typeface="Times New Roman" panose="02020603050405020304" pitchFamily="18" charset="0"/>
                  <a:sym typeface="Symbol" panose="05050102010706020507"/>
                </a:rPr>
                <a:t>6</a:t>
              </a:r>
              <a:endParaRPr lang="zh-CN" altLang="en-US" sz="1200" b="1" baseline="300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4" name="TextBox 15"/>
            <p:cNvSpPr txBox="1"/>
            <p:nvPr/>
          </p:nvSpPr>
          <p:spPr>
            <a:xfrm>
              <a:off x="5356284" y="3860116"/>
              <a:ext cx="343328" cy="209761"/>
            </a:xfrm>
            <a:prstGeom prst="rect">
              <a:avLst/>
            </a:prstGeom>
            <a:noFill/>
          </p:spPr>
          <p:txBody>
            <a:bodyPr wrap="none" rtlCol="0">
              <a:spAutoFit/>
            </a:bodyPr>
            <a:lstStyle/>
            <a:p>
              <a:r>
                <a:rPr lang="en-US" altLang="zh-CN" sz="1200" b="1" dirty="0">
                  <a:latin typeface="微软雅黑" panose="020B0503020204020204" pitchFamily="34" charset="-122"/>
                  <a:ea typeface="微软雅黑" panose="020B0503020204020204" pitchFamily="34" charset="-122"/>
                  <a:cs typeface="Times New Roman" panose="02020603050405020304" pitchFamily="18" charset="0"/>
                </a:rPr>
                <a:t>10</a:t>
              </a:r>
              <a:r>
                <a:rPr lang="en-US" altLang="zh-CN" sz="1200" b="1" baseline="30000" dirty="0">
                  <a:latin typeface="微软雅黑" panose="020B0503020204020204" pitchFamily="34" charset="-122"/>
                  <a:ea typeface="微软雅黑" panose="020B0503020204020204" pitchFamily="34" charset="-122"/>
                  <a:cs typeface="Times New Roman" panose="02020603050405020304" pitchFamily="18" charset="0"/>
                  <a:sym typeface="Symbol" panose="05050102010706020507"/>
                </a:rPr>
                <a:t>7</a:t>
              </a:r>
              <a:endParaRPr lang="zh-CN" altLang="en-US" sz="1200" b="1" baseline="300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5" name="TextBox 16"/>
            <p:cNvSpPr txBox="1"/>
            <p:nvPr/>
          </p:nvSpPr>
          <p:spPr>
            <a:xfrm>
              <a:off x="7390552" y="1351789"/>
              <a:ext cx="953869" cy="461665"/>
            </a:xfrm>
            <a:prstGeom prst="rect">
              <a:avLst/>
            </a:prstGeom>
            <a:noFill/>
          </p:spPr>
          <p:txBody>
            <a:bodyPr wrap="square" rtlCol="0">
              <a:spAutoFit/>
            </a:bodyPr>
            <a:lstStyle/>
            <a:p>
              <a:r>
                <a:rPr lang="en-US" altLang="zh-CN" sz="1200" b="1" dirty="0">
                  <a:latin typeface="微软雅黑" panose="020B0503020204020204" pitchFamily="34" charset="-122"/>
                  <a:ea typeface="微软雅黑" panose="020B0503020204020204" pitchFamily="34" charset="-122"/>
                  <a:cs typeface="Times New Roman" panose="02020603050405020304" pitchFamily="18" charset="0"/>
                </a:rPr>
                <a:t>256QAM</a:t>
              </a:r>
            </a:p>
            <a:p>
              <a:r>
                <a:rPr lang="en-US" altLang="zh-CN" sz="1200" b="1" dirty="0">
                  <a:latin typeface="微软雅黑" panose="020B0503020204020204" pitchFamily="34" charset="-122"/>
                  <a:ea typeface="微软雅黑" panose="020B0503020204020204" pitchFamily="34" charset="-122"/>
                  <a:cs typeface="Times New Roman" panose="02020603050405020304" pitchFamily="18" charset="0"/>
                </a:rPr>
                <a:t> 8 </a:t>
              </a:r>
              <a:r>
                <a:rPr lang="en-US" altLang="zh-CN" sz="1200" b="1" dirty="0" err="1">
                  <a:latin typeface="微软雅黑" panose="020B0503020204020204" pitchFamily="34" charset="-122"/>
                  <a:ea typeface="微软雅黑" panose="020B0503020204020204" pitchFamily="34" charset="-122"/>
                  <a:cs typeface="Times New Roman" panose="02020603050405020304" pitchFamily="18" charset="0"/>
                </a:rPr>
                <a:t>Mbit</a:t>
              </a:r>
              <a:r>
                <a:rPr lang="en-US" altLang="zh-CN" sz="1200" b="1" dirty="0">
                  <a:latin typeface="微软雅黑" panose="020B0503020204020204" pitchFamily="34" charset="-122"/>
                  <a:ea typeface="微软雅黑" panose="020B0503020204020204" pitchFamily="34" charset="-122"/>
                  <a:cs typeface="Times New Roman" panose="02020603050405020304" pitchFamily="18" charset="0"/>
                </a:rPr>
                <a:t>/s</a:t>
              </a:r>
              <a:endParaRPr lang="zh-CN" altLang="en-US" sz="12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6" name="TextBox 17"/>
            <p:cNvSpPr txBox="1"/>
            <p:nvPr/>
          </p:nvSpPr>
          <p:spPr>
            <a:xfrm>
              <a:off x="6569877" y="1351789"/>
              <a:ext cx="904046" cy="461665"/>
            </a:xfrm>
            <a:prstGeom prst="rect">
              <a:avLst/>
            </a:prstGeom>
            <a:noFill/>
          </p:spPr>
          <p:txBody>
            <a:bodyPr wrap="square" rtlCol="0">
              <a:spAutoFit/>
            </a:bodyPr>
            <a:lstStyle/>
            <a:p>
              <a:r>
                <a:rPr lang="en-US" altLang="zh-CN" sz="1200" b="1" dirty="0">
                  <a:latin typeface="微软雅黑" panose="020B0503020204020204" pitchFamily="34" charset="-122"/>
                  <a:ea typeface="微软雅黑" panose="020B0503020204020204" pitchFamily="34" charset="-122"/>
                  <a:cs typeface="Times New Roman" panose="02020603050405020304" pitchFamily="18" charset="0"/>
                </a:rPr>
                <a:t>16QAM</a:t>
              </a:r>
            </a:p>
            <a:p>
              <a:r>
                <a:rPr lang="en-US" altLang="zh-CN" sz="1200" b="1" dirty="0">
                  <a:latin typeface="微软雅黑" panose="020B0503020204020204" pitchFamily="34" charset="-122"/>
                  <a:ea typeface="微软雅黑" panose="020B0503020204020204" pitchFamily="34" charset="-122"/>
                  <a:cs typeface="Times New Roman" panose="02020603050405020304" pitchFamily="18" charset="0"/>
                </a:rPr>
                <a:t>4 </a:t>
              </a:r>
              <a:r>
                <a:rPr lang="en-US" altLang="zh-CN" sz="1200" b="1" dirty="0" err="1">
                  <a:latin typeface="微软雅黑" panose="020B0503020204020204" pitchFamily="34" charset="-122"/>
                  <a:ea typeface="微软雅黑" panose="020B0503020204020204" pitchFamily="34" charset="-122"/>
                  <a:cs typeface="Times New Roman" panose="02020603050405020304" pitchFamily="18" charset="0"/>
                </a:rPr>
                <a:t>Mbit</a:t>
              </a:r>
              <a:r>
                <a:rPr lang="en-US" altLang="zh-CN" sz="1200" b="1" dirty="0">
                  <a:latin typeface="微软雅黑" panose="020B0503020204020204" pitchFamily="34" charset="-122"/>
                  <a:ea typeface="微软雅黑" panose="020B0503020204020204" pitchFamily="34" charset="-122"/>
                  <a:cs typeface="Times New Roman" panose="02020603050405020304" pitchFamily="18" charset="0"/>
                </a:rPr>
                <a:t>/s</a:t>
              </a:r>
              <a:endParaRPr lang="zh-CN" altLang="en-US" sz="12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7" name="TextBox 18"/>
            <p:cNvSpPr txBox="1"/>
            <p:nvPr/>
          </p:nvSpPr>
          <p:spPr>
            <a:xfrm>
              <a:off x="6085260" y="1788020"/>
              <a:ext cx="904046" cy="461665"/>
            </a:xfrm>
            <a:prstGeom prst="rect">
              <a:avLst/>
            </a:prstGeom>
            <a:noFill/>
          </p:spPr>
          <p:txBody>
            <a:bodyPr wrap="square" rtlCol="0">
              <a:spAutoFit/>
            </a:bodyPr>
            <a:lstStyle/>
            <a:p>
              <a:r>
                <a:rPr lang="en-US" altLang="zh-CN" sz="1200" b="1" dirty="0">
                  <a:latin typeface="微软雅黑" panose="020B0503020204020204" pitchFamily="34" charset="-122"/>
                  <a:ea typeface="微软雅黑" panose="020B0503020204020204" pitchFamily="34" charset="-122"/>
                  <a:cs typeface="Times New Roman" panose="02020603050405020304" pitchFamily="18" charset="0"/>
                </a:rPr>
                <a:t>BPSK</a:t>
              </a:r>
            </a:p>
            <a:p>
              <a:r>
                <a:rPr lang="en-US" altLang="zh-CN" sz="1200" b="1" dirty="0">
                  <a:latin typeface="微软雅黑" panose="020B0503020204020204" pitchFamily="34" charset="-122"/>
                  <a:ea typeface="微软雅黑" panose="020B0503020204020204" pitchFamily="34" charset="-122"/>
                  <a:cs typeface="Times New Roman" panose="02020603050405020304" pitchFamily="18" charset="0"/>
                </a:rPr>
                <a:t>1 </a:t>
              </a:r>
              <a:r>
                <a:rPr lang="en-US" altLang="zh-CN" sz="1200" b="1" dirty="0" err="1">
                  <a:latin typeface="微软雅黑" panose="020B0503020204020204" pitchFamily="34" charset="-122"/>
                  <a:ea typeface="微软雅黑" panose="020B0503020204020204" pitchFamily="34" charset="-122"/>
                  <a:cs typeface="Times New Roman" panose="02020603050405020304" pitchFamily="18" charset="0"/>
                </a:rPr>
                <a:t>Mbit</a:t>
              </a:r>
              <a:r>
                <a:rPr lang="en-US" altLang="zh-CN" sz="1200" b="1" dirty="0">
                  <a:latin typeface="微软雅黑" panose="020B0503020204020204" pitchFamily="34" charset="-122"/>
                  <a:ea typeface="微软雅黑" panose="020B0503020204020204" pitchFamily="34" charset="-122"/>
                  <a:cs typeface="Times New Roman" panose="02020603050405020304" pitchFamily="18" charset="0"/>
                </a:rPr>
                <a:t>/s</a:t>
              </a:r>
              <a:endParaRPr lang="zh-CN" altLang="en-US" sz="1200" b="1" dirty="0">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20" name="矩形 19"/>
          <p:cNvSpPr/>
          <p:nvPr/>
        </p:nvSpPr>
        <p:spPr>
          <a:xfrm>
            <a:off x="5190655" y="4245807"/>
            <a:ext cx="2988137"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kumimoji="1" lang="zh-CN" altLang="zh-CN" sz="1600" b="1" dirty="0">
                <a:solidFill>
                  <a:srgbClr val="000099"/>
                </a:solidFill>
                <a:latin typeface="微软雅黑" panose="020B0503020204020204" pitchFamily="34" charset="-122"/>
                <a:ea typeface="微软雅黑" panose="020B0503020204020204" pitchFamily="34" charset="-122"/>
              </a:rPr>
              <a:t>理想无线信道的误码率与信噪比、调制方式、数据率的关系</a:t>
            </a:r>
            <a:endParaRPr kumimoji="1" lang="zh-CN" altLang="en-US" sz="1600" b="1" dirty="0">
              <a:solidFill>
                <a:srgbClr val="000099"/>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lang="zh-CN" altLang="en-US" dirty="0">
                <a:solidFill>
                  <a:srgbClr val="C00000"/>
                </a:solidFill>
              </a:rPr>
              <a:t>微波接力：</a:t>
            </a:r>
            <a:r>
              <a:rPr lang="zh-CN" altLang="en-US" dirty="0"/>
              <a:t>中继站把前一站送来的信号</a:t>
            </a:r>
            <a:r>
              <a:rPr lang="zh-CN" altLang="en-US" dirty="0">
                <a:solidFill>
                  <a:srgbClr val="0000FF"/>
                </a:solidFill>
              </a:rPr>
              <a:t>放大后再发送</a:t>
            </a:r>
            <a:r>
              <a:rPr lang="zh-CN" altLang="en-US" dirty="0"/>
              <a:t>到下一站。</a:t>
            </a:r>
          </a:p>
        </p:txBody>
      </p:sp>
      <p:sp>
        <p:nvSpPr>
          <p:cNvPr id="3" name="文本占位符 2"/>
          <p:cNvSpPr>
            <a:spLocks noGrp="1"/>
          </p:cNvSpPr>
          <p:nvPr>
            <p:ph type="body" sz="quarter" idx="11"/>
          </p:nvPr>
        </p:nvSpPr>
        <p:spPr/>
        <p:txBody>
          <a:bodyPr/>
          <a:lstStyle/>
          <a:p>
            <a:r>
              <a:rPr lang="zh-CN" altLang="en-US" dirty="0"/>
              <a:t>远距离微波通信：</a:t>
            </a:r>
            <a:r>
              <a:rPr lang="zh-CN" altLang="en-US" dirty="0">
                <a:solidFill>
                  <a:srgbClr val="FFFF00"/>
                </a:solidFill>
              </a:rPr>
              <a:t>微波接力</a:t>
            </a:r>
          </a:p>
        </p:txBody>
      </p:sp>
      <p:grpSp>
        <p:nvGrpSpPr>
          <p:cNvPr id="30" name="组合 29"/>
          <p:cNvGrpSpPr/>
          <p:nvPr/>
        </p:nvGrpSpPr>
        <p:grpSpPr>
          <a:xfrm>
            <a:off x="1061483" y="1621737"/>
            <a:ext cx="3538165" cy="2629265"/>
            <a:chOff x="885792" y="2664822"/>
            <a:chExt cx="3538165" cy="2629265"/>
          </a:xfrm>
        </p:grpSpPr>
        <p:sp>
          <p:nvSpPr>
            <p:cNvPr id="7" name="弦形 6"/>
            <p:cNvSpPr/>
            <p:nvPr/>
          </p:nvSpPr>
          <p:spPr>
            <a:xfrm rot="5400000">
              <a:off x="1677465" y="2591139"/>
              <a:ext cx="1942936" cy="3462959"/>
            </a:xfrm>
            <a:prstGeom prst="chord">
              <a:avLst>
                <a:gd name="adj1" fmla="val 5820239"/>
                <a:gd name="adj2" fmla="val 15782700"/>
              </a:avLst>
            </a:prstGeom>
            <a:gradFill flip="none" rotWithShape="1">
              <a:gsLst>
                <a:gs pos="0">
                  <a:srgbClr val="800000">
                    <a:tint val="66000"/>
                    <a:satMod val="160000"/>
                  </a:srgbClr>
                </a:gs>
                <a:gs pos="50000">
                  <a:srgbClr val="800000">
                    <a:tint val="44500"/>
                    <a:satMod val="160000"/>
                  </a:srgbClr>
                </a:gs>
                <a:gs pos="100000">
                  <a:srgbClr val="800000">
                    <a:tint val="23500"/>
                    <a:satMod val="160000"/>
                  </a:srgbClr>
                </a:gs>
              </a:gsLst>
              <a:lin ang="0" scaled="1"/>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8" name="组合 27"/>
            <p:cNvGrpSpPr/>
            <p:nvPr/>
          </p:nvGrpSpPr>
          <p:grpSpPr>
            <a:xfrm>
              <a:off x="885792" y="2664822"/>
              <a:ext cx="3538165" cy="1229629"/>
              <a:chOff x="885792" y="2664822"/>
              <a:chExt cx="3538165" cy="1229629"/>
            </a:xfrm>
          </p:grpSpPr>
          <p:pic>
            <p:nvPicPr>
              <p:cNvPr id="13" name="Picture 216" descr="天线"/>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442031" y="2664822"/>
                <a:ext cx="500270" cy="808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216" descr="天线"/>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rot="2179116">
                <a:off x="3923687" y="3086304"/>
                <a:ext cx="500270" cy="808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216" descr="天线"/>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rot="19450255">
                <a:off x="885792" y="3086322"/>
                <a:ext cx="500270" cy="808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左右箭头 15"/>
              <p:cNvSpPr/>
              <p:nvPr/>
            </p:nvSpPr>
            <p:spPr>
              <a:xfrm rot="20456633">
                <a:off x="1253159" y="3025421"/>
                <a:ext cx="1147839" cy="214517"/>
              </a:xfrm>
              <a:prstGeom prst="leftRight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左右箭头 16"/>
              <p:cNvSpPr/>
              <p:nvPr/>
            </p:nvSpPr>
            <p:spPr>
              <a:xfrm rot="1138772">
                <a:off x="2859359" y="3026101"/>
                <a:ext cx="1147839" cy="214517"/>
              </a:xfrm>
              <a:prstGeom prst="leftRight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29" name="组合 28"/>
          <p:cNvGrpSpPr/>
          <p:nvPr/>
        </p:nvGrpSpPr>
        <p:grpSpPr>
          <a:xfrm>
            <a:off x="5723894" y="1454818"/>
            <a:ext cx="1697398" cy="2230851"/>
            <a:chOff x="5887738" y="1735588"/>
            <a:chExt cx="1983662" cy="2665435"/>
          </a:xfrm>
        </p:grpSpPr>
        <p:graphicFrame>
          <p:nvGraphicFramePr>
            <p:cNvPr id="18" name="Object 15"/>
            <p:cNvGraphicFramePr>
              <a:graphicFrameLocks noChangeAspect="1"/>
            </p:cNvGraphicFramePr>
            <p:nvPr/>
          </p:nvGraphicFramePr>
          <p:xfrm>
            <a:off x="6189213" y="3203537"/>
            <a:ext cx="1265096" cy="1197486"/>
          </p:xfrm>
          <a:graphic>
            <a:graphicData uri="http://schemas.openxmlformats.org/presentationml/2006/ole">
              <mc:AlternateContent xmlns:mc="http://schemas.openxmlformats.org/markup-compatibility/2006">
                <mc:Choice xmlns:v="urn:schemas-microsoft-com:vml" Requires="v">
                  <p:oleObj name="绘图" r:id="rId3" imgW="294640" imgH="2536190" progId="FLW3Drawing">
                    <p:embed/>
                  </p:oleObj>
                </mc:Choice>
                <mc:Fallback>
                  <p:oleObj name="绘图" r:id="rId3" imgW="294640" imgH="2536190" progId="FLW3Drawing">
                    <p:embed/>
                    <p:pic>
                      <p:nvPicPr>
                        <p:cNvPr id="0" name="Object 1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89213" y="3203537"/>
                          <a:ext cx="1265096" cy="1197486"/>
                        </a:xfrm>
                        <a:prstGeom prst="rect">
                          <a:avLst/>
                        </a:prstGeom>
                        <a:noFill/>
                        <a:ln>
                          <a:noFill/>
                        </a:ln>
                        <a:effectLst/>
                      </p:spPr>
                    </p:pic>
                  </p:oleObj>
                </mc:Fallback>
              </mc:AlternateContent>
            </a:graphicData>
          </a:graphic>
        </p:graphicFrame>
        <p:pic>
          <p:nvPicPr>
            <p:cNvPr id="19" name="图片 18"/>
            <p:cNvPicPr>
              <a:picLocks noChangeAspect="1"/>
            </p:cNvPicPr>
            <p:nvPr/>
          </p:nvPicPr>
          <p:blipFill>
            <a:blip r:embed="rId5"/>
            <a:stretch>
              <a:fillRect/>
            </a:stretch>
          </p:blipFill>
          <p:spPr>
            <a:xfrm rot="20150946">
              <a:off x="6357744" y="1735588"/>
              <a:ext cx="1072989" cy="816935"/>
            </a:xfrm>
            <a:prstGeom prst="rect">
              <a:avLst/>
            </a:prstGeom>
          </p:spPr>
        </p:pic>
        <p:pic>
          <p:nvPicPr>
            <p:cNvPr id="20" name="图片 19"/>
            <p:cNvPicPr>
              <a:picLocks noChangeAspect="1"/>
            </p:cNvPicPr>
            <p:nvPr/>
          </p:nvPicPr>
          <p:blipFill>
            <a:blip r:embed="rId6"/>
            <a:stretch>
              <a:fillRect/>
            </a:stretch>
          </p:blipFill>
          <p:spPr>
            <a:xfrm rot="2925508">
              <a:off x="7353857" y="3299803"/>
              <a:ext cx="445053" cy="590032"/>
            </a:xfrm>
            <a:prstGeom prst="rect">
              <a:avLst/>
            </a:prstGeom>
          </p:spPr>
        </p:pic>
        <p:pic>
          <p:nvPicPr>
            <p:cNvPr id="21" name="图片 20"/>
            <p:cNvPicPr>
              <a:picLocks noChangeAspect="1"/>
            </p:cNvPicPr>
            <p:nvPr/>
          </p:nvPicPr>
          <p:blipFill>
            <a:blip r:embed="rId6"/>
            <a:stretch>
              <a:fillRect/>
            </a:stretch>
          </p:blipFill>
          <p:spPr>
            <a:xfrm rot="19443868" flipH="1">
              <a:off x="5887738" y="3254126"/>
              <a:ext cx="445053" cy="590032"/>
            </a:xfrm>
            <a:prstGeom prst="rect">
              <a:avLst/>
            </a:prstGeom>
          </p:spPr>
        </p:pic>
        <p:cxnSp>
          <p:nvCxnSpPr>
            <p:cNvPr id="23" name="直接连接符 22"/>
            <p:cNvCxnSpPr/>
            <p:nvPr/>
          </p:nvCxnSpPr>
          <p:spPr>
            <a:xfrm flipH="1">
              <a:off x="6237581" y="2325189"/>
              <a:ext cx="556714" cy="990006"/>
            </a:xfrm>
            <a:prstGeom prst="line">
              <a:avLst/>
            </a:prstGeom>
            <a:ln w="28575"/>
          </p:spPr>
          <p:style>
            <a:lnRef idx="1">
              <a:schemeClr val="dk1"/>
            </a:lnRef>
            <a:fillRef idx="0">
              <a:schemeClr val="dk1"/>
            </a:fillRef>
            <a:effectRef idx="0">
              <a:schemeClr val="dk1"/>
            </a:effectRef>
            <a:fontRef idx="minor">
              <a:schemeClr val="tx1"/>
            </a:fontRef>
          </p:style>
        </p:cxnSp>
        <p:cxnSp>
          <p:nvCxnSpPr>
            <p:cNvPr id="24" name="直接连接符 23"/>
            <p:cNvCxnSpPr/>
            <p:nvPr/>
          </p:nvCxnSpPr>
          <p:spPr>
            <a:xfrm>
              <a:off x="6928360" y="2325189"/>
              <a:ext cx="578914" cy="990006"/>
            </a:xfrm>
            <a:prstGeom prst="line">
              <a:avLst/>
            </a:prstGeom>
            <a:ln w="28575"/>
          </p:spPr>
          <p:style>
            <a:lnRef idx="1">
              <a:schemeClr val="dk1"/>
            </a:lnRef>
            <a:fillRef idx="0">
              <a:schemeClr val="dk1"/>
            </a:fillRef>
            <a:effectRef idx="0">
              <a:schemeClr val="dk1"/>
            </a:effectRef>
            <a:fontRef idx="minor">
              <a:schemeClr val="tx1"/>
            </a:fontRef>
          </p:style>
        </p:cxnSp>
      </p:grpSp>
      <p:sp>
        <p:nvSpPr>
          <p:cNvPr id="31" name="矩形 30"/>
          <p:cNvSpPr/>
          <p:nvPr/>
        </p:nvSpPr>
        <p:spPr>
          <a:xfrm>
            <a:off x="1284427" y="3192526"/>
            <a:ext cx="3210818"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lvl="1"/>
            <a:r>
              <a:rPr kumimoji="1" lang="en-US" altLang="zh-CN" sz="1600" b="1" dirty="0">
                <a:latin typeface="微软雅黑" panose="020B0503020204020204" pitchFamily="34" charset="-122"/>
                <a:ea typeface="微软雅黑" panose="020B0503020204020204" pitchFamily="34" charset="-122"/>
              </a:rPr>
              <a:t>100 m </a:t>
            </a:r>
            <a:r>
              <a:rPr kumimoji="1" lang="zh-CN" altLang="en-US" sz="1600" b="1" dirty="0">
                <a:latin typeface="微软雅黑" panose="020B0503020204020204" pitchFamily="34" charset="-122"/>
                <a:ea typeface="微软雅黑" panose="020B0503020204020204" pitchFamily="34" charset="-122"/>
              </a:rPr>
              <a:t>高的天线塔可使传播距离增大到 </a:t>
            </a:r>
            <a:r>
              <a:rPr kumimoji="1" lang="en-US" altLang="zh-CN" sz="1600" b="1" dirty="0">
                <a:latin typeface="微软雅黑" panose="020B0503020204020204" pitchFamily="34" charset="-122"/>
                <a:ea typeface="微软雅黑" panose="020B0503020204020204" pitchFamily="34" charset="-122"/>
              </a:rPr>
              <a:t>100 </a:t>
            </a:r>
            <a:r>
              <a:rPr kumimoji="1" lang="zh-CN" altLang="en-US" sz="1600" b="1" dirty="0">
                <a:latin typeface="微软雅黑" panose="020B0503020204020204" pitchFamily="34" charset="-122"/>
                <a:ea typeface="微软雅黑" panose="020B0503020204020204" pitchFamily="34" charset="-122"/>
              </a:rPr>
              <a:t>公里</a:t>
            </a:r>
          </a:p>
        </p:txBody>
      </p:sp>
      <p:sp>
        <p:nvSpPr>
          <p:cNvPr id="32" name="矩形 31"/>
          <p:cNvSpPr/>
          <p:nvPr/>
        </p:nvSpPr>
        <p:spPr>
          <a:xfrm>
            <a:off x="5127435" y="3776585"/>
            <a:ext cx="3078958" cy="584775"/>
          </a:xfrm>
          <a:prstGeom prst="rect">
            <a:avLst/>
          </a:prstGeom>
        </p:spPr>
        <p:txBody>
          <a:bodyPr wrap="square">
            <a:spAutoFit/>
          </a:bodyPr>
          <a:lstStyle/>
          <a:p>
            <a:r>
              <a:rPr kumimoji="1" lang="zh-CN" altLang="en-US" sz="1600" b="1" dirty="0">
                <a:latin typeface="微软雅黑" panose="020B0503020204020204" pitchFamily="34" charset="-122"/>
                <a:ea typeface="微软雅黑" panose="020B0503020204020204" pitchFamily="34" charset="-122"/>
              </a:rPr>
              <a:t>同步地球卫星通信覆盖区的跨度达 </a:t>
            </a:r>
            <a:r>
              <a:rPr kumimoji="1" lang="en-US" altLang="zh-CN" sz="1600" b="1" dirty="0">
                <a:latin typeface="微软雅黑" panose="020B0503020204020204" pitchFamily="34" charset="-122"/>
                <a:ea typeface="微软雅黑" panose="020B0503020204020204" pitchFamily="34" charset="-122"/>
              </a:rPr>
              <a:t>18000 </a:t>
            </a:r>
            <a:r>
              <a:rPr kumimoji="1" lang="zh-CN" altLang="en-US" sz="1600" b="1" dirty="0">
                <a:latin typeface="微软雅黑" panose="020B0503020204020204" pitchFamily="34" charset="-122"/>
                <a:ea typeface="微软雅黑" panose="020B0503020204020204" pitchFamily="34" charset="-122"/>
              </a:rPr>
              <a:t>多公里</a:t>
            </a:r>
          </a:p>
        </p:txBody>
      </p:sp>
      <p:sp>
        <p:nvSpPr>
          <p:cNvPr id="33" name="矩形 32"/>
          <p:cNvSpPr/>
          <p:nvPr/>
        </p:nvSpPr>
        <p:spPr>
          <a:xfrm>
            <a:off x="7064393" y="1715564"/>
            <a:ext cx="1023650" cy="584775"/>
          </a:xfrm>
          <a:prstGeom prst="rect">
            <a:avLst/>
          </a:prstGeom>
        </p:spPr>
        <p:txBody>
          <a:bodyPr wrap="square">
            <a:spAutoFit/>
          </a:bodyPr>
          <a:lstStyle/>
          <a:p>
            <a:r>
              <a:rPr kumimoji="1" lang="zh-CN" altLang="en-US" sz="1600" b="1" dirty="0">
                <a:latin typeface="微软雅黑" panose="020B0503020204020204" pitchFamily="34" charset="-122"/>
                <a:ea typeface="微软雅黑" panose="020B0503020204020204" pitchFamily="34" charset="-122"/>
              </a:rPr>
              <a:t>卫星作为中继器</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pPr>
              <a:lnSpc>
                <a:spcPts val="2600"/>
              </a:lnSpc>
            </a:pPr>
            <a:r>
              <a:rPr lang="zh-CN" altLang="en-US" dirty="0">
                <a:solidFill>
                  <a:srgbClr val="0000FF"/>
                </a:solidFill>
              </a:rPr>
              <a:t>主要</a:t>
            </a:r>
            <a:r>
              <a:rPr lang="zh-CN" altLang="en-US" dirty="0">
                <a:solidFill>
                  <a:srgbClr val="C00000"/>
                </a:solidFill>
              </a:rPr>
              <a:t>特点：</a:t>
            </a:r>
          </a:p>
          <a:p>
            <a:pPr lvl="1">
              <a:lnSpc>
                <a:spcPts val="2600"/>
              </a:lnSpc>
            </a:pPr>
            <a:r>
              <a:rPr lang="en-US" altLang="zh-CN" dirty="0"/>
              <a:t>(1) </a:t>
            </a:r>
            <a:r>
              <a:rPr lang="zh-CN" altLang="en-US" dirty="0"/>
              <a:t>微波波段频率很高，频段范围很宽，其通信信道的容量很大。</a:t>
            </a:r>
          </a:p>
          <a:p>
            <a:pPr lvl="1">
              <a:lnSpc>
                <a:spcPts val="2600"/>
              </a:lnSpc>
            </a:pPr>
            <a:r>
              <a:rPr lang="en-US" altLang="zh-CN" dirty="0"/>
              <a:t>(2) </a:t>
            </a:r>
            <a:r>
              <a:rPr lang="zh-CN" altLang="en-US" dirty="0"/>
              <a:t>工业干扰和天电干扰对微波通信的危害小，微波传输质量较高。</a:t>
            </a:r>
          </a:p>
          <a:p>
            <a:pPr lvl="1">
              <a:lnSpc>
                <a:spcPts val="2600"/>
              </a:lnSpc>
            </a:pPr>
            <a:r>
              <a:rPr lang="en-US" altLang="zh-CN" dirty="0"/>
              <a:t>(3) </a:t>
            </a:r>
            <a:r>
              <a:rPr lang="zh-CN" altLang="en-US" dirty="0"/>
              <a:t>与相同容量和长度的电缆载波通信比较，微波接力通信建设投资少，见效快，易于实施。</a:t>
            </a:r>
            <a:endParaRPr lang="en-US" altLang="zh-CN" dirty="0"/>
          </a:p>
          <a:p>
            <a:pPr>
              <a:lnSpc>
                <a:spcPts val="2600"/>
              </a:lnSpc>
            </a:pPr>
            <a:r>
              <a:rPr lang="zh-CN" altLang="en-US" dirty="0">
                <a:solidFill>
                  <a:srgbClr val="0000FF"/>
                </a:solidFill>
              </a:rPr>
              <a:t>主要缺点：</a:t>
            </a:r>
          </a:p>
          <a:p>
            <a:pPr lvl="1">
              <a:lnSpc>
                <a:spcPts val="2600"/>
              </a:lnSpc>
            </a:pPr>
            <a:r>
              <a:rPr lang="en-US" altLang="zh-CN" dirty="0"/>
              <a:t>(1) </a:t>
            </a:r>
            <a:r>
              <a:rPr lang="zh-CN" altLang="en-US" dirty="0"/>
              <a:t>相邻站之间必须直视（常称为视距 </a:t>
            </a:r>
            <a:r>
              <a:rPr lang="en-US" altLang="zh-CN" dirty="0"/>
              <a:t>LOS (Line Of Sight)</a:t>
            </a:r>
            <a:r>
              <a:rPr lang="zh-CN" altLang="en-US" dirty="0"/>
              <a:t>），不能有障碍物，存在多径效应。</a:t>
            </a:r>
          </a:p>
          <a:p>
            <a:pPr lvl="1">
              <a:lnSpc>
                <a:spcPts val="2600"/>
              </a:lnSpc>
            </a:pPr>
            <a:r>
              <a:rPr lang="en-US" altLang="zh-CN" dirty="0"/>
              <a:t>(2) </a:t>
            </a:r>
            <a:r>
              <a:rPr lang="zh-CN" altLang="en-US" dirty="0"/>
              <a:t>有时会受到恶劣气候的影响。</a:t>
            </a:r>
          </a:p>
          <a:p>
            <a:pPr lvl="1">
              <a:lnSpc>
                <a:spcPts val="2600"/>
              </a:lnSpc>
            </a:pPr>
            <a:r>
              <a:rPr lang="en-US" altLang="zh-CN" dirty="0"/>
              <a:t>(3) </a:t>
            </a:r>
            <a:r>
              <a:rPr lang="zh-CN" altLang="en-US" dirty="0"/>
              <a:t>与电缆通信系统比较，微波通信的隐蔽性和保密性较差。</a:t>
            </a:r>
          </a:p>
          <a:p>
            <a:pPr lvl="1">
              <a:lnSpc>
                <a:spcPts val="2600"/>
              </a:lnSpc>
            </a:pPr>
            <a:r>
              <a:rPr lang="en-US" altLang="zh-CN" dirty="0"/>
              <a:t>(4) </a:t>
            </a:r>
            <a:r>
              <a:rPr lang="zh-CN" altLang="en-US" dirty="0"/>
              <a:t>对大量中继站的使用和维护要耗费较多的人力和物力。</a:t>
            </a:r>
            <a:endParaRPr lang="en-US" altLang="zh-CN" dirty="0"/>
          </a:p>
        </p:txBody>
      </p:sp>
      <p:sp>
        <p:nvSpPr>
          <p:cNvPr id="3" name="文本占位符 2"/>
          <p:cNvSpPr>
            <a:spLocks noGrp="1"/>
          </p:cNvSpPr>
          <p:nvPr>
            <p:ph type="body" sz="quarter" idx="11"/>
          </p:nvPr>
        </p:nvSpPr>
        <p:spPr/>
        <p:txBody>
          <a:bodyPr/>
          <a:lstStyle/>
          <a:p>
            <a:r>
              <a:rPr lang="zh-CN" altLang="en-US" dirty="0"/>
              <a:t>远距离微波通信：</a:t>
            </a:r>
            <a:r>
              <a:rPr lang="zh-CN" altLang="en-US" dirty="0">
                <a:solidFill>
                  <a:srgbClr val="FFFF00"/>
                </a:solidFill>
              </a:rPr>
              <a:t>微波接力</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1"/>
          </p:nvPr>
        </p:nvSpPr>
        <p:spPr/>
        <p:txBody>
          <a:bodyPr/>
          <a:lstStyle/>
          <a:p>
            <a:r>
              <a:rPr lang="zh-CN" altLang="en-US" dirty="0"/>
              <a:t>卫星通信</a:t>
            </a:r>
          </a:p>
        </p:txBody>
      </p:sp>
      <p:sp>
        <p:nvSpPr>
          <p:cNvPr id="48" name="矩形 47"/>
          <p:cNvSpPr/>
          <p:nvPr/>
        </p:nvSpPr>
        <p:spPr>
          <a:xfrm>
            <a:off x="663729" y="971991"/>
            <a:ext cx="4426862" cy="810478"/>
          </a:xfrm>
          <a:prstGeom prst="rect">
            <a:avLst/>
          </a:prstGeom>
        </p:spPr>
        <p:txBody>
          <a:bodyPr wrap="square">
            <a:spAutoFit/>
          </a:bodyPr>
          <a:lstStyle/>
          <a:p>
            <a:pPr>
              <a:lnSpc>
                <a:spcPts val="2800"/>
              </a:lnSpc>
            </a:pPr>
            <a:r>
              <a:rPr lang="zh-CN" altLang="en-US" sz="2000" b="1" dirty="0">
                <a:latin typeface="微软雅黑" panose="020B0503020204020204" pitchFamily="34" charset="-122"/>
                <a:ea typeface="微软雅黑" panose="020B0503020204020204" pitchFamily="34" charset="-122"/>
              </a:rPr>
              <a:t>通信容量大，通信距离远，通信比较稳定，通信费用与通信距离无关。</a:t>
            </a:r>
          </a:p>
        </p:txBody>
      </p:sp>
      <p:sp>
        <p:nvSpPr>
          <p:cNvPr id="49" name="矩形 48"/>
          <p:cNvSpPr/>
          <p:nvPr/>
        </p:nvSpPr>
        <p:spPr>
          <a:xfrm>
            <a:off x="663728" y="1808855"/>
            <a:ext cx="4757639" cy="422680"/>
          </a:xfrm>
          <a:prstGeom prst="rect">
            <a:avLst/>
          </a:prstGeom>
        </p:spPr>
        <p:txBody>
          <a:bodyPr wrap="square">
            <a:spAutoFit/>
          </a:bodyPr>
          <a:lstStyle/>
          <a:p>
            <a:pPr>
              <a:lnSpc>
                <a:spcPts val="2800"/>
              </a:lnSpc>
            </a:pPr>
            <a:r>
              <a:rPr lang="zh-CN" altLang="en-US" sz="2000" b="1" dirty="0">
                <a:latin typeface="微软雅黑" panose="020B0503020204020204" pitchFamily="34" charset="-122"/>
                <a:ea typeface="微软雅黑" panose="020B0503020204020204" pitchFamily="34" charset="-122"/>
              </a:rPr>
              <a:t>但</a:t>
            </a:r>
            <a:r>
              <a:rPr lang="zh-CN" altLang="en-US" sz="2000" b="1" dirty="0">
                <a:solidFill>
                  <a:srgbClr val="C00000"/>
                </a:solidFill>
                <a:latin typeface="微软雅黑" panose="020B0503020204020204" pitchFamily="34" charset="-122"/>
                <a:ea typeface="微软雅黑" panose="020B0503020204020204" pitchFamily="34" charset="-122"/>
              </a:rPr>
              <a:t>传播时延</a:t>
            </a:r>
            <a:r>
              <a:rPr lang="zh-CN" altLang="en-US" sz="2000" b="1" dirty="0">
                <a:latin typeface="微软雅黑" panose="020B0503020204020204" pitchFamily="34" charset="-122"/>
                <a:ea typeface="微软雅黑" panose="020B0503020204020204" pitchFamily="34" charset="-122"/>
              </a:rPr>
              <a:t>较大：在 </a:t>
            </a:r>
            <a:r>
              <a:rPr lang="en-US" altLang="zh-CN" sz="2000" b="1" dirty="0">
                <a:latin typeface="微软雅黑" panose="020B0503020204020204" pitchFamily="34" charset="-122"/>
                <a:ea typeface="微软雅黑" panose="020B0503020204020204" pitchFamily="34" charset="-122"/>
              </a:rPr>
              <a:t>250~300 </a:t>
            </a:r>
            <a:r>
              <a:rPr lang="en-US" altLang="zh-CN" sz="2000" b="1" dirty="0" err="1">
                <a:latin typeface="微软雅黑" panose="020B0503020204020204" pitchFamily="34" charset="-122"/>
                <a:ea typeface="微软雅黑" panose="020B0503020204020204" pitchFamily="34" charset="-122"/>
              </a:rPr>
              <a:t>ms</a:t>
            </a:r>
            <a:r>
              <a:rPr lang="zh-CN" altLang="en-US" sz="2000" b="1" dirty="0">
                <a:latin typeface="微软雅黑" panose="020B0503020204020204" pitchFamily="34" charset="-122"/>
                <a:ea typeface="微软雅黑" panose="020B0503020204020204" pitchFamily="34" charset="-122"/>
              </a:rPr>
              <a:t>之间。</a:t>
            </a:r>
          </a:p>
        </p:txBody>
      </p:sp>
      <p:sp>
        <p:nvSpPr>
          <p:cNvPr id="50" name="矩形 49"/>
          <p:cNvSpPr/>
          <p:nvPr/>
        </p:nvSpPr>
        <p:spPr>
          <a:xfrm>
            <a:off x="707019" y="2264631"/>
            <a:ext cx="4723432" cy="1140825"/>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pPr>
              <a:lnSpc>
                <a:spcPts val="2800"/>
              </a:lnSpc>
            </a:pPr>
            <a:r>
              <a:rPr lang="zh-CN" altLang="en-US" sz="2000" b="1" dirty="0">
                <a:latin typeface="微软雅黑" panose="020B0503020204020204" pitchFamily="34" charset="-122"/>
                <a:ea typeface="微软雅黑" panose="020B0503020204020204" pitchFamily="34" charset="-122"/>
              </a:rPr>
              <a:t>请注意：“卫星信道的</a:t>
            </a:r>
            <a:r>
              <a:rPr lang="zh-CN" altLang="en-US" sz="2000" b="1" dirty="0">
                <a:solidFill>
                  <a:srgbClr val="C00000"/>
                </a:solidFill>
                <a:latin typeface="微软雅黑" panose="020B0503020204020204" pitchFamily="34" charset="-122"/>
                <a:ea typeface="微软雅黑" panose="020B0503020204020204" pitchFamily="34" charset="-122"/>
              </a:rPr>
              <a:t>传播时延</a:t>
            </a:r>
            <a:r>
              <a:rPr lang="zh-CN" altLang="en-US" sz="2000" b="1" dirty="0">
                <a:latin typeface="微软雅黑" panose="020B0503020204020204" pitchFamily="34" charset="-122"/>
                <a:ea typeface="微软雅黑" panose="020B0503020204020204" pitchFamily="34" charset="-122"/>
              </a:rPr>
              <a:t>较大”并不等于“用卫星信道</a:t>
            </a:r>
            <a:r>
              <a:rPr lang="zh-CN" altLang="en-US" sz="2000" b="1" dirty="0">
                <a:solidFill>
                  <a:srgbClr val="C00000"/>
                </a:solidFill>
                <a:latin typeface="微软雅黑" panose="020B0503020204020204" pitchFamily="34" charset="-122"/>
                <a:ea typeface="微软雅黑" panose="020B0503020204020204" pitchFamily="34" charset="-122"/>
              </a:rPr>
              <a:t>传送数据的时延</a:t>
            </a:r>
            <a:r>
              <a:rPr lang="zh-CN" altLang="en-US" sz="2000" b="1" dirty="0">
                <a:latin typeface="微软雅黑" panose="020B0503020204020204" pitchFamily="34" charset="-122"/>
                <a:ea typeface="微软雅黑" panose="020B0503020204020204" pitchFamily="34" charset="-122"/>
              </a:rPr>
              <a:t>较大”。</a:t>
            </a:r>
          </a:p>
        </p:txBody>
      </p:sp>
      <p:sp>
        <p:nvSpPr>
          <p:cNvPr id="51" name="矩形 50"/>
          <p:cNvSpPr/>
          <p:nvPr/>
        </p:nvSpPr>
        <p:spPr>
          <a:xfrm>
            <a:off x="663728" y="3584981"/>
            <a:ext cx="4572000" cy="450215"/>
          </a:xfrm>
          <a:prstGeom prst="rect">
            <a:avLst/>
          </a:prstGeom>
        </p:spPr>
        <p:txBody>
          <a:bodyPr wrap="square">
            <a:spAutoFit/>
          </a:bodyPr>
          <a:lstStyle/>
          <a:p>
            <a:pPr>
              <a:lnSpc>
                <a:spcPts val="2800"/>
              </a:lnSpc>
            </a:pPr>
            <a:r>
              <a:rPr lang="zh-CN" altLang="en-US" sz="2000" b="1" dirty="0">
                <a:latin typeface="微软雅黑" panose="020B0503020204020204" pitchFamily="34" charset="-122"/>
                <a:ea typeface="微软雅黑" panose="020B0503020204020204" pitchFamily="34" charset="-122"/>
              </a:rPr>
              <a:t>保密性相对较差，造价较高。</a:t>
            </a:r>
          </a:p>
        </p:txBody>
      </p:sp>
      <p:grpSp>
        <p:nvGrpSpPr>
          <p:cNvPr id="53" name="组合 52"/>
          <p:cNvGrpSpPr/>
          <p:nvPr/>
        </p:nvGrpSpPr>
        <p:grpSpPr>
          <a:xfrm>
            <a:off x="5505442" y="1168997"/>
            <a:ext cx="3288302" cy="2532146"/>
            <a:chOff x="5500067" y="1113556"/>
            <a:chExt cx="3581787" cy="2744339"/>
          </a:xfrm>
        </p:grpSpPr>
        <p:grpSp>
          <p:nvGrpSpPr>
            <p:cNvPr id="46" name="组合 45"/>
            <p:cNvGrpSpPr/>
            <p:nvPr/>
          </p:nvGrpSpPr>
          <p:grpSpPr>
            <a:xfrm>
              <a:off x="5500067" y="1289262"/>
              <a:ext cx="3581787" cy="2568633"/>
              <a:chOff x="5845150" y="1523458"/>
              <a:chExt cx="3286773" cy="2284898"/>
            </a:xfrm>
          </p:grpSpPr>
          <p:graphicFrame>
            <p:nvGraphicFramePr>
              <p:cNvPr id="5" name="Object 15"/>
              <p:cNvGraphicFramePr>
                <a:graphicFrameLocks noChangeAspect="1"/>
              </p:cNvGraphicFramePr>
              <p:nvPr/>
            </p:nvGraphicFramePr>
            <p:xfrm>
              <a:off x="6897189" y="2534385"/>
              <a:ext cx="628758" cy="582126"/>
            </p:xfrm>
            <a:graphic>
              <a:graphicData uri="http://schemas.openxmlformats.org/presentationml/2006/ole">
                <mc:AlternateContent xmlns:mc="http://schemas.openxmlformats.org/markup-compatibility/2006">
                  <mc:Choice xmlns:v="urn:schemas-microsoft-com:vml" Requires="v">
                    <p:oleObj name="绘图" r:id="rId2" imgW="294640" imgH="2536190" progId="FLW3Drawing">
                      <p:embed/>
                    </p:oleObj>
                  </mc:Choice>
                  <mc:Fallback>
                    <p:oleObj name="绘图" r:id="rId2" imgW="294640" imgH="2536190" progId="FLW3Drawing">
                      <p:embed/>
                      <p:pic>
                        <p:nvPicPr>
                          <p:cNvPr id="0" name="Object 1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97189" y="2534385"/>
                            <a:ext cx="628758" cy="582126"/>
                          </a:xfrm>
                          <a:prstGeom prst="rect">
                            <a:avLst/>
                          </a:prstGeom>
                          <a:noFill/>
                          <a:ln>
                            <a:noFill/>
                          </a:ln>
                          <a:effectLst/>
                        </p:spPr>
                      </p:pic>
                    </p:oleObj>
                  </mc:Fallback>
                </mc:AlternateContent>
              </a:graphicData>
            </a:graphic>
          </p:graphicFrame>
          <p:pic>
            <p:nvPicPr>
              <p:cNvPr id="6" name="图片 5"/>
              <p:cNvPicPr>
                <a:picLocks noChangeAspect="1"/>
              </p:cNvPicPr>
              <p:nvPr/>
            </p:nvPicPr>
            <p:blipFill>
              <a:blip r:embed="rId4"/>
              <a:stretch>
                <a:fillRect/>
              </a:stretch>
            </p:blipFill>
            <p:spPr>
              <a:xfrm rot="20150946">
                <a:off x="6752495" y="1523458"/>
                <a:ext cx="918145" cy="683738"/>
              </a:xfrm>
              <a:prstGeom prst="rect">
                <a:avLst/>
              </a:prstGeom>
            </p:spPr>
          </p:pic>
          <p:cxnSp>
            <p:nvCxnSpPr>
              <p:cNvPr id="9" name="直接连接符 8"/>
              <p:cNvCxnSpPr>
                <a:endCxn id="5" idx="1"/>
              </p:cNvCxnSpPr>
              <p:nvPr/>
            </p:nvCxnSpPr>
            <p:spPr>
              <a:xfrm flipH="1">
                <a:off x="6897189" y="2003669"/>
                <a:ext cx="265543" cy="821779"/>
              </a:xfrm>
              <a:prstGeom prst="line">
                <a:avLst/>
              </a:prstGeom>
              <a:ln w="28575"/>
            </p:spPr>
            <p:style>
              <a:lnRef idx="1">
                <a:schemeClr val="dk1"/>
              </a:lnRef>
              <a:fillRef idx="0">
                <a:schemeClr val="dk1"/>
              </a:fillRef>
              <a:effectRef idx="0">
                <a:schemeClr val="dk1"/>
              </a:effectRef>
              <a:fontRef idx="minor">
                <a:schemeClr val="tx1"/>
              </a:fontRef>
            </p:style>
          </p:cxnSp>
          <p:cxnSp>
            <p:nvCxnSpPr>
              <p:cNvPr id="10" name="直接连接符 9"/>
              <p:cNvCxnSpPr>
                <a:endCxn id="5" idx="3"/>
              </p:cNvCxnSpPr>
              <p:nvPr/>
            </p:nvCxnSpPr>
            <p:spPr>
              <a:xfrm>
                <a:off x="7211567" y="2003669"/>
                <a:ext cx="314380" cy="821779"/>
              </a:xfrm>
              <a:prstGeom prst="line">
                <a:avLst/>
              </a:prstGeom>
              <a:ln w="28575"/>
            </p:spPr>
            <p:style>
              <a:lnRef idx="1">
                <a:schemeClr val="dk1"/>
              </a:lnRef>
              <a:fillRef idx="0">
                <a:schemeClr val="dk1"/>
              </a:fillRef>
              <a:effectRef idx="0">
                <a:schemeClr val="dk1"/>
              </a:effectRef>
              <a:fontRef idx="minor">
                <a:schemeClr val="tx1"/>
              </a:fontRef>
            </p:style>
          </p:cxnSp>
          <p:pic>
            <p:nvPicPr>
              <p:cNvPr id="15" name="图片 14"/>
              <p:cNvPicPr>
                <a:picLocks noChangeAspect="1"/>
              </p:cNvPicPr>
              <p:nvPr/>
            </p:nvPicPr>
            <p:blipFill>
              <a:blip r:embed="rId4"/>
              <a:stretch>
                <a:fillRect/>
              </a:stretch>
            </p:blipFill>
            <p:spPr>
              <a:xfrm rot="6170623">
                <a:off x="7797191" y="3007415"/>
                <a:ext cx="918145" cy="683738"/>
              </a:xfrm>
              <a:prstGeom prst="rect">
                <a:avLst/>
              </a:prstGeom>
            </p:spPr>
          </p:pic>
          <p:pic>
            <p:nvPicPr>
              <p:cNvPr id="16" name="图片 15"/>
              <p:cNvPicPr>
                <a:picLocks noChangeAspect="1"/>
              </p:cNvPicPr>
              <p:nvPr/>
            </p:nvPicPr>
            <p:blipFill>
              <a:blip r:embed="rId4"/>
              <a:stretch>
                <a:fillRect/>
              </a:stretch>
            </p:blipFill>
            <p:spPr>
              <a:xfrm rot="11909173">
                <a:off x="5845150" y="3007416"/>
                <a:ext cx="918145" cy="683738"/>
              </a:xfrm>
              <a:prstGeom prst="rect">
                <a:avLst/>
              </a:prstGeom>
            </p:spPr>
          </p:pic>
          <p:cxnSp>
            <p:nvCxnSpPr>
              <p:cNvPr id="20" name="直接连接符 19"/>
              <p:cNvCxnSpPr/>
              <p:nvPr/>
            </p:nvCxnSpPr>
            <p:spPr>
              <a:xfrm flipV="1">
                <a:off x="6419555" y="2597083"/>
                <a:ext cx="580918" cy="659763"/>
              </a:xfrm>
              <a:prstGeom prst="line">
                <a:avLst/>
              </a:prstGeom>
              <a:ln w="28575"/>
            </p:spPr>
            <p:style>
              <a:lnRef idx="1">
                <a:schemeClr val="dk1"/>
              </a:lnRef>
              <a:fillRef idx="0">
                <a:schemeClr val="dk1"/>
              </a:fillRef>
              <a:effectRef idx="0">
                <a:schemeClr val="dk1"/>
              </a:effectRef>
              <a:fontRef idx="minor">
                <a:schemeClr val="tx1"/>
              </a:fontRef>
            </p:style>
          </p:cxnSp>
          <p:cxnSp>
            <p:nvCxnSpPr>
              <p:cNvPr id="21" name="直接连接符 20"/>
              <p:cNvCxnSpPr/>
              <p:nvPr/>
            </p:nvCxnSpPr>
            <p:spPr>
              <a:xfrm flipV="1">
                <a:off x="6425005" y="3116512"/>
                <a:ext cx="918261" cy="177765"/>
              </a:xfrm>
              <a:prstGeom prst="line">
                <a:avLst/>
              </a:prstGeom>
              <a:ln w="28575"/>
            </p:spPr>
            <p:style>
              <a:lnRef idx="1">
                <a:schemeClr val="dk1"/>
              </a:lnRef>
              <a:fillRef idx="0">
                <a:schemeClr val="dk1"/>
              </a:fillRef>
              <a:effectRef idx="0">
                <a:schemeClr val="dk1"/>
              </a:effectRef>
              <a:fontRef idx="minor">
                <a:schemeClr val="tx1"/>
              </a:fontRef>
            </p:style>
          </p:cxnSp>
          <p:cxnSp>
            <p:nvCxnSpPr>
              <p:cNvPr id="28" name="直接连接符 27"/>
              <p:cNvCxnSpPr/>
              <p:nvPr/>
            </p:nvCxnSpPr>
            <p:spPr>
              <a:xfrm flipH="1" flipV="1">
                <a:off x="7085841" y="3116511"/>
                <a:ext cx="1049784" cy="177766"/>
              </a:xfrm>
              <a:prstGeom prst="line">
                <a:avLst/>
              </a:prstGeom>
              <a:ln w="28575"/>
            </p:spPr>
            <p:style>
              <a:lnRef idx="1">
                <a:schemeClr val="dk1"/>
              </a:lnRef>
              <a:fillRef idx="0">
                <a:schemeClr val="dk1"/>
              </a:fillRef>
              <a:effectRef idx="0">
                <a:schemeClr val="dk1"/>
              </a:effectRef>
              <a:fontRef idx="minor">
                <a:schemeClr val="tx1"/>
              </a:fontRef>
            </p:style>
          </p:cxnSp>
          <p:cxnSp>
            <p:nvCxnSpPr>
              <p:cNvPr id="29" name="直接连接符 28"/>
              <p:cNvCxnSpPr/>
              <p:nvPr/>
            </p:nvCxnSpPr>
            <p:spPr>
              <a:xfrm flipH="1" flipV="1">
                <a:off x="7392450" y="2612554"/>
                <a:ext cx="743175" cy="644292"/>
              </a:xfrm>
              <a:prstGeom prst="line">
                <a:avLst/>
              </a:prstGeom>
              <a:ln w="28575"/>
            </p:spPr>
            <p:style>
              <a:lnRef idx="1">
                <a:schemeClr val="dk1"/>
              </a:lnRef>
              <a:fillRef idx="0">
                <a:schemeClr val="dk1"/>
              </a:fillRef>
              <a:effectRef idx="0">
                <a:schemeClr val="dk1"/>
              </a:effectRef>
              <a:fontRef idx="minor">
                <a:schemeClr val="tx1"/>
              </a:fontRef>
            </p:style>
          </p:cxnSp>
          <p:cxnSp>
            <p:nvCxnSpPr>
              <p:cNvPr id="39" name="直接连接符 38"/>
              <p:cNvCxnSpPr/>
              <p:nvPr/>
            </p:nvCxnSpPr>
            <p:spPr>
              <a:xfrm>
                <a:off x="7764037" y="1865327"/>
                <a:ext cx="371588"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40" name="直接连接符 39"/>
              <p:cNvCxnSpPr/>
              <p:nvPr/>
            </p:nvCxnSpPr>
            <p:spPr>
              <a:xfrm>
                <a:off x="7764037" y="2612554"/>
                <a:ext cx="371588"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44" name="直接箭头连接符 43"/>
              <p:cNvCxnSpPr/>
              <p:nvPr/>
            </p:nvCxnSpPr>
            <p:spPr>
              <a:xfrm>
                <a:off x="7882166" y="1865327"/>
                <a:ext cx="0" cy="747227"/>
              </a:xfrm>
              <a:prstGeom prst="straightConnector1">
                <a:avLst/>
              </a:prstGeom>
              <a:ln w="12700">
                <a:headEnd type="triangle"/>
                <a:tailEnd type="triangle"/>
              </a:ln>
            </p:spPr>
            <p:style>
              <a:lnRef idx="1">
                <a:schemeClr val="dk1"/>
              </a:lnRef>
              <a:fillRef idx="0">
                <a:schemeClr val="dk1"/>
              </a:fillRef>
              <a:effectRef idx="0">
                <a:schemeClr val="dk1"/>
              </a:effectRef>
              <a:fontRef idx="minor">
                <a:schemeClr val="tx1"/>
              </a:fontRef>
            </p:style>
          </p:cxnSp>
          <p:sp>
            <p:nvSpPr>
              <p:cNvPr id="45" name="矩形 44"/>
              <p:cNvSpPr/>
              <p:nvPr/>
            </p:nvSpPr>
            <p:spPr>
              <a:xfrm>
                <a:off x="7849796" y="2082587"/>
                <a:ext cx="1282127" cy="296722"/>
              </a:xfrm>
              <a:prstGeom prst="rect">
                <a:avLst/>
              </a:prstGeom>
            </p:spPr>
            <p:txBody>
              <a:bodyPr wrap="none">
                <a:spAutoFit/>
              </a:bodyPr>
              <a:lstStyle/>
              <a:p>
                <a:r>
                  <a:rPr lang="en-US" altLang="zh-CN" sz="1400" b="1" dirty="0">
                    <a:latin typeface="微软雅黑" panose="020B0503020204020204" pitchFamily="34" charset="-122"/>
                    <a:ea typeface="微软雅黑" panose="020B0503020204020204" pitchFamily="34" charset="-122"/>
                  </a:rPr>
                  <a:t>3 </a:t>
                </a:r>
                <a:r>
                  <a:rPr lang="zh-CN" altLang="en-US" sz="1400" b="1" dirty="0">
                    <a:latin typeface="微软雅黑" panose="020B0503020204020204" pitchFamily="34" charset="-122"/>
                    <a:ea typeface="微软雅黑" panose="020B0503020204020204" pitchFamily="34" charset="-122"/>
                  </a:rPr>
                  <a:t>万 </a:t>
                </a:r>
                <a:r>
                  <a:rPr lang="en-US" altLang="zh-CN" sz="1400" b="1" dirty="0">
                    <a:latin typeface="微软雅黑" panose="020B0503020204020204" pitchFamily="34" charset="-122"/>
                    <a:ea typeface="微软雅黑" panose="020B0503020204020204" pitchFamily="34" charset="-122"/>
                  </a:rPr>
                  <a:t>6 </a:t>
                </a:r>
                <a:r>
                  <a:rPr lang="zh-CN" altLang="en-US" sz="1400" b="1" dirty="0">
                    <a:latin typeface="微软雅黑" panose="020B0503020204020204" pitchFamily="34" charset="-122"/>
                    <a:ea typeface="微软雅黑" panose="020B0503020204020204" pitchFamily="34" charset="-122"/>
                  </a:rPr>
                  <a:t>千公里</a:t>
                </a:r>
              </a:p>
            </p:txBody>
          </p:sp>
        </p:grpSp>
        <p:sp>
          <p:nvSpPr>
            <p:cNvPr id="52" name="矩形 51"/>
            <p:cNvSpPr/>
            <p:nvPr/>
          </p:nvSpPr>
          <p:spPr>
            <a:xfrm>
              <a:off x="6494866" y="1113556"/>
              <a:ext cx="983388" cy="348804"/>
            </a:xfrm>
            <a:prstGeom prst="rect">
              <a:avLst/>
            </a:prstGeom>
          </p:spPr>
          <p:txBody>
            <a:bodyPr wrap="none">
              <a:spAutoFit/>
            </a:bodyPr>
            <a:lstStyle/>
            <a:p>
              <a:r>
                <a:rPr lang="zh-CN" altLang="en-US" sz="1400" b="1" dirty="0">
                  <a:solidFill>
                    <a:srgbClr val="0000FF"/>
                  </a:solidFill>
                  <a:latin typeface="微软雅黑" panose="020B0503020204020204" pitchFamily="34" charset="-122"/>
                  <a:ea typeface="微软雅黑" panose="020B0503020204020204" pitchFamily="34" charset="-122"/>
                </a:rPr>
                <a:t>同步卫星</a:t>
              </a:r>
            </a:p>
          </p:txBody>
        </p:sp>
      </p:grpSp>
      <p:sp>
        <p:nvSpPr>
          <p:cNvPr id="4" name="文本框 3">
            <a:extLst>
              <a:ext uri="{FF2B5EF4-FFF2-40B4-BE49-F238E27FC236}">
                <a16:creationId xmlns:a16="http://schemas.microsoft.com/office/drawing/2014/main" id="{EAB01F9A-5B4C-C8F3-AA72-05BC614F5EB6}"/>
              </a:ext>
            </a:extLst>
          </p:cNvPr>
          <p:cNvSpPr txBox="1"/>
          <p:nvPr/>
        </p:nvSpPr>
        <p:spPr>
          <a:xfrm>
            <a:off x="5640278" y="4393939"/>
            <a:ext cx="3741485" cy="369332"/>
          </a:xfrm>
          <a:prstGeom prst="rect">
            <a:avLst/>
          </a:prstGeom>
          <a:noFill/>
        </p:spPr>
        <p:txBody>
          <a:bodyPr wrap="square">
            <a:spAutoFit/>
          </a:bodyPr>
          <a:lstStyle/>
          <a:p>
            <a:r>
              <a:rPr lang="zh-CN" altLang="en-US" dirty="0">
                <a:hlinkClick r:id="rId5"/>
              </a:rPr>
              <a:t>为什么现代通信需要通过卫星？</a:t>
            </a:r>
            <a:endParaRPr lang="zh-CN" altLang="en-US" dirty="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1"/>
          </p:nvPr>
        </p:nvSpPr>
        <p:spPr/>
        <p:txBody>
          <a:bodyPr/>
          <a:lstStyle/>
          <a:p>
            <a:r>
              <a:rPr lang="zh-CN" altLang="en-US" dirty="0"/>
              <a:t>卫星通信</a:t>
            </a:r>
          </a:p>
        </p:txBody>
      </p:sp>
      <p:sp>
        <p:nvSpPr>
          <p:cNvPr id="48" name="矩形 47"/>
          <p:cNvSpPr/>
          <p:nvPr/>
        </p:nvSpPr>
        <p:spPr>
          <a:xfrm>
            <a:off x="504825" y="4099560"/>
            <a:ext cx="8206740" cy="706755"/>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p>
            <a:pPr>
              <a:lnSpc>
                <a:spcPts val="2400"/>
              </a:lnSpc>
            </a:pPr>
            <a:r>
              <a:rPr lang="zh-CN" altLang="en-US" b="1" dirty="0">
                <a:solidFill>
                  <a:srgbClr val="C00000"/>
                </a:solidFill>
                <a:latin typeface="微软雅黑" panose="020B0503020204020204" pitchFamily="34" charset="-122"/>
                <a:ea typeface="微软雅黑" panose="020B0503020204020204" pitchFamily="34" charset="-122"/>
              </a:rPr>
              <a:t>低轨道卫星</a:t>
            </a:r>
            <a:r>
              <a:rPr lang="zh-CN" altLang="en-US" b="1" dirty="0">
                <a:latin typeface="微软雅黑" panose="020B0503020204020204" pitchFamily="34" charset="-122"/>
                <a:ea typeface="微软雅黑" panose="020B0503020204020204" pitchFamily="34" charset="-122"/>
              </a:rPr>
              <a:t>通信系统（卫星高度在 </a:t>
            </a:r>
            <a:r>
              <a:rPr lang="en-US" altLang="zh-CN" b="1" dirty="0">
                <a:latin typeface="微软雅黑" panose="020B0503020204020204" pitchFamily="34" charset="-122"/>
                <a:ea typeface="微软雅黑" panose="020B0503020204020204" pitchFamily="34" charset="-122"/>
              </a:rPr>
              <a:t>2000 </a:t>
            </a:r>
            <a:r>
              <a:rPr lang="zh-CN" altLang="en-US" b="1" dirty="0">
                <a:latin typeface="微软雅黑" panose="020B0503020204020204" pitchFamily="34" charset="-122"/>
                <a:ea typeface="微软雅黑" panose="020B0503020204020204" pitchFamily="34" charset="-122"/>
              </a:rPr>
              <a:t>公里以下）已开始使用。目前，大功率、大容量、低轨道宽带卫星已开始在空间部署，并构成了空间高速链路。</a:t>
            </a:r>
          </a:p>
        </p:txBody>
      </p:sp>
      <p:grpSp>
        <p:nvGrpSpPr>
          <p:cNvPr id="7" name="组合 6"/>
          <p:cNvGrpSpPr/>
          <p:nvPr/>
        </p:nvGrpSpPr>
        <p:grpSpPr>
          <a:xfrm>
            <a:off x="913038" y="1042979"/>
            <a:ext cx="3658870" cy="3028950"/>
            <a:chOff x="5100948" y="1273002"/>
            <a:chExt cx="3658870" cy="3028950"/>
          </a:xfrm>
        </p:grpSpPr>
        <p:pic>
          <p:nvPicPr>
            <p:cNvPr id="10246" name="Picture 6" descr="https://www.nextbigcoins.io/wp-content/uploads/2018/04/starlinkspacex.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21598" y="1273002"/>
              <a:ext cx="3338316" cy="1966405"/>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p:cNvSpPr/>
            <p:nvPr/>
          </p:nvSpPr>
          <p:spPr>
            <a:xfrm>
              <a:off x="5100948" y="3287222"/>
              <a:ext cx="3658870" cy="1014730"/>
            </a:xfrm>
            <a:prstGeom prst="rect">
              <a:avLst/>
            </a:prstGeom>
          </p:spPr>
          <p:txBody>
            <a:bodyPr wrap="square">
              <a:spAutoFit/>
            </a:bodyPr>
            <a:lstStyle/>
            <a:p>
              <a:pPr indent="0" algn="just" fontAlgn="auto">
                <a:lnSpc>
                  <a:spcPct val="100000"/>
                </a:lnSpc>
              </a:pPr>
              <a:r>
                <a:rPr lang="zh-CN" altLang="en-US" sz="1200" b="1" dirty="0" err="1">
                  <a:latin typeface="微软雅黑" panose="020B0503020204020204" pitchFamily="34" charset="-122"/>
                  <a:ea typeface="微软雅黑" panose="020B0503020204020204" pitchFamily="34" charset="-122"/>
                </a:rPr>
                <a:t>美国太空探索技术公司</a:t>
              </a:r>
              <a:r>
                <a:rPr lang="en-US" altLang="zh-CN" sz="1200" b="1" dirty="0" err="1">
                  <a:latin typeface="微软雅黑" panose="020B0503020204020204" pitchFamily="34" charset="-122"/>
                  <a:ea typeface="微软雅黑" panose="020B0503020204020204" pitchFamily="34" charset="-122"/>
                </a:rPr>
                <a:t>SpaceX</a:t>
              </a:r>
              <a:r>
                <a:rPr lang="en-US" altLang="zh-CN" sz="1200" b="1" dirty="0">
                  <a:latin typeface="微软雅黑" panose="020B0503020204020204" pitchFamily="34" charset="-122"/>
                  <a:ea typeface="微软雅黑" panose="020B0503020204020204" pitchFamily="34" charset="-122"/>
                </a:rPr>
                <a:t> </a:t>
              </a:r>
              <a:r>
                <a:rPr lang="zh-CN" altLang="en-US" sz="1200" b="1" dirty="0">
                  <a:latin typeface="微软雅黑" panose="020B0503020204020204" pitchFamily="34" charset="-122"/>
                  <a:ea typeface="微软雅黑" panose="020B0503020204020204" pitchFamily="34" charset="-122"/>
                </a:rPr>
                <a:t>在 </a:t>
              </a:r>
              <a:r>
                <a:rPr lang="en-US" altLang="zh-CN" sz="1200" b="1" dirty="0">
                  <a:latin typeface="微软雅黑" panose="020B0503020204020204" pitchFamily="34" charset="-122"/>
                  <a:ea typeface="微软雅黑" panose="020B0503020204020204" pitchFamily="34" charset="-122"/>
                </a:rPr>
                <a:t>2015 </a:t>
              </a:r>
              <a:r>
                <a:rPr lang="zh-CN" altLang="en-US" sz="1200" b="1" dirty="0">
                  <a:latin typeface="微软雅黑" panose="020B0503020204020204" pitchFamily="34" charset="-122"/>
                  <a:ea typeface="微软雅黑" panose="020B0503020204020204" pitchFamily="34" charset="-122"/>
                </a:rPr>
                <a:t>年 </a:t>
              </a:r>
              <a:r>
                <a:rPr lang="en-US" altLang="zh-CN" sz="1200" b="1" dirty="0">
                  <a:latin typeface="微软雅黑" panose="020B0503020204020204" pitchFamily="34" charset="-122"/>
                  <a:ea typeface="微软雅黑" panose="020B0503020204020204" pitchFamily="34" charset="-122"/>
                </a:rPr>
                <a:t>1 </a:t>
              </a:r>
              <a:r>
                <a:rPr lang="zh-CN" altLang="en-US" sz="1200" b="1" dirty="0">
                  <a:latin typeface="微软雅黑" panose="020B0503020204020204" pitchFamily="34" charset="-122"/>
                  <a:ea typeface="微软雅黑" panose="020B0503020204020204" pitchFamily="34" charset="-122"/>
                </a:rPr>
                <a:t>月提出“星链”计划，</a:t>
              </a:r>
              <a:r>
                <a:rPr lang="zh-CN" altLang="en-US" sz="1200" b="1" dirty="0">
                  <a:latin typeface="微软雅黑" panose="020B0503020204020204" pitchFamily="34" charset="-122"/>
                  <a:ea typeface="微软雅黑" panose="020B0503020204020204" pitchFamily="34" charset="-122"/>
                  <a:sym typeface="+mn-ea"/>
                </a:rPr>
                <a:t>计划在2019年至2024年间在太空搭建由约1.2万颗卫星组成的“星链”网络提供互联网服务，其中1584颗将部署在地球上空550千米处的近地轨道，并从2020年开始工作。</a:t>
              </a:r>
              <a:endParaRPr lang="en-US" altLang="zh-CN" sz="1200" b="1" dirty="0">
                <a:latin typeface="微软雅黑" panose="020B0503020204020204" pitchFamily="34" charset="-122"/>
                <a:ea typeface="微软雅黑" panose="020B0503020204020204" pitchFamily="34" charset="-122"/>
              </a:endParaRPr>
            </a:p>
          </p:txBody>
        </p:sp>
      </p:grpSp>
      <p:grpSp>
        <p:nvGrpSpPr>
          <p:cNvPr id="8" name="组合 7"/>
          <p:cNvGrpSpPr/>
          <p:nvPr/>
        </p:nvGrpSpPr>
        <p:grpSpPr>
          <a:xfrm>
            <a:off x="5238578" y="1026469"/>
            <a:ext cx="3328670" cy="3004185"/>
            <a:chOff x="2382167" y="1330786"/>
            <a:chExt cx="3328670" cy="3004185"/>
          </a:xfrm>
        </p:grpSpPr>
        <p:pic>
          <p:nvPicPr>
            <p:cNvPr id="10248" name="Picture 8" descr="See the source image"/>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17819" b="16262"/>
            <a:stretch>
              <a:fillRect/>
            </a:stretch>
          </p:blipFill>
          <p:spPr bwMode="auto">
            <a:xfrm>
              <a:off x="2667917" y="1330786"/>
              <a:ext cx="2391764" cy="1966405"/>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2382167" y="3505026"/>
              <a:ext cx="3328670" cy="829945"/>
            </a:xfrm>
            <a:prstGeom prst="rect">
              <a:avLst/>
            </a:prstGeom>
          </p:spPr>
          <p:txBody>
            <a:bodyPr wrap="square">
              <a:spAutoFit/>
            </a:bodyPr>
            <a:lstStyle/>
            <a:p>
              <a:pPr indent="0" algn="just" fontAlgn="auto">
                <a:lnSpc>
                  <a:spcPct val="100000"/>
                </a:lnSpc>
              </a:pPr>
              <a:r>
                <a:rPr lang="zh-CN" altLang="en-US" sz="1200" b="1" dirty="0">
                  <a:latin typeface="微软雅黑" panose="020B0503020204020204" pitchFamily="34" charset="-122"/>
                  <a:ea typeface="微软雅黑" panose="020B0503020204020204" pitchFamily="34" charset="-122"/>
                </a:rPr>
                <a:t>2016年，中国航天科技集团公司宣布将在2020年建成“鸿雁卫星星座通信系统（300颗）”2018年12月29日首次发射，预计2023年建设骨干星座系统。</a:t>
              </a:r>
            </a:p>
          </p:txBody>
        </p:sp>
      </p:gr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圆角矩形 22"/>
          <p:cNvSpPr/>
          <p:nvPr/>
        </p:nvSpPr>
        <p:spPr>
          <a:xfrm>
            <a:off x="556895" y="2529205"/>
            <a:ext cx="7832090" cy="1851660"/>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Rectangle 68"/>
          <p:cNvSpPr>
            <a:spLocks noChangeArrowheads="1"/>
          </p:cNvSpPr>
          <p:nvPr/>
        </p:nvSpPr>
        <p:spPr bwMode="auto">
          <a:xfrm>
            <a:off x="556963" y="977770"/>
            <a:ext cx="8048776" cy="124523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lnSpc>
                <a:spcPts val="3000"/>
              </a:lnSpc>
              <a:buClr>
                <a:srgbClr val="0070C0"/>
              </a:buClr>
            </a:pPr>
            <a:r>
              <a:rPr lang="zh-CN" altLang="en-US" sz="2000" b="1" dirty="0">
                <a:solidFill>
                  <a:srgbClr val="C00000"/>
                </a:solidFill>
                <a:latin typeface="微软雅黑" panose="020B0503020204020204" pitchFamily="34" charset="-122"/>
                <a:ea typeface="微软雅黑" panose="020B0503020204020204" pitchFamily="34" charset="-122"/>
              </a:rPr>
              <a:t>无线局域网：</a:t>
            </a:r>
            <a:r>
              <a:rPr lang="zh-CN" altLang="en-US" sz="2000" b="1" dirty="0">
                <a:latin typeface="微软雅黑" panose="020B0503020204020204" pitchFamily="34" charset="-122"/>
                <a:ea typeface="微软雅黑" panose="020B0503020204020204" pitchFamily="34" charset="-122"/>
              </a:rPr>
              <a:t>使用</a:t>
            </a:r>
            <a:r>
              <a:rPr lang="zh-CN" altLang="zh-CN" sz="2000" b="1" dirty="0">
                <a:latin typeface="微软雅黑" panose="020B0503020204020204" pitchFamily="34" charset="-122"/>
                <a:ea typeface="微软雅黑" panose="020B0503020204020204" pitchFamily="34" charset="-122"/>
              </a:rPr>
              <a:t>无线信道</a:t>
            </a:r>
            <a:r>
              <a:rPr lang="zh-CN" altLang="en-US" sz="2000" b="1" dirty="0">
                <a:latin typeface="微软雅黑" panose="020B0503020204020204" pitchFamily="34" charset="-122"/>
                <a:ea typeface="微软雅黑" panose="020B0503020204020204" pitchFamily="34" charset="-122"/>
              </a:rPr>
              <a:t>的计算机局域网。</a:t>
            </a:r>
            <a:endParaRPr lang="en-US" altLang="zh-CN" sz="2000" b="1" dirty="0">
              <a:latin typeface="微软雅黑" panose="020B0503020204020204" pitchFamily="34" charset="-122"/>
              <a:ea typeface="微软雅黑" panose="020B0503020204020204" pitchFamily="34" charset="-122"/>
            </a:endParaRPr>
          </a:p>
          <a:p>
            <a:pPr eaLnBrk="0" hangingPunct="0">
              <a:lnSpc>
                <a:spcPts val="3000"/>
              </a:lnSpc>
              <a:buClr>
                <a:srgbClr val="0070C0"/>
              </a:buClr>
            </a:pPr>
            <a:r>
              <a:rPr lang="zh-CN" altLang="en-US" sz="2000" b="1" dirty="0">
                <a:solidFill>
                  <a:srgbClr val="C00000"/>
                </a:solidFill>
                <a:latin typeface="微软雅黑" panose="020B0503020204020204" pitchFamily="34" charset="-122"/>
                <a:ea typeface="微软雅黑" panose="020B0503020204020204" pitchFamily="34" charset="-122"/>
              </a:rPr>
              <a:t>无线电频段：</a:t>
            </a:r>
            <a:r>
              <a:rPr lang="zh-CN" altLang="en-US" sz="2000" b="1" dirty="0">
                <a:latin typeface="微软雅黑" panose="020B0503020204020204" pitchFamily="34" charset="-122"/>
                <a:ea typeface="微软雅黑" panose="020B0503020204020204" pitchFamily="34" charset="-122"/>
              </a:rPr>
              <a:t>通常必须得到无线电频谱管理机构的</a:t>
            </a:r>
            <a:r>
              <a:rPr lang="zh-CN" altLang="en-US" sz="2000" b="1" dirty="0">
                <a:solidFill>
                  <a:srgbClr val="0000FF"/>
                </a:solidFill>
                <a:latin typeface="微软雅黑" panose="020B0503020204020204" pitchFamily="34" charset="-122"/>
                <a:ea typeface="微软雅黑" panose="020B0503020204020204" pitchFamily="34" charset="-122"/>
              </a:rPr>
              <a:t>许可证。</a:t>
            </a:r>
            <a:endParaRPr lang="en-US" altLang="zh-CN" sz="2000" b="1" dirty="0">
              <a:solidFill>
                <a:srgbClr val="0000FF"/>
              </a:solidFill>
              <a:latin typeface="微软雅黑" panose="020B0503020204020204" pitchFamily="34" charset="-122"/>
              <a:ea typeface="微软雅黑" panose="020B0503020204020204" pitchFamily="34" charset="-122"/>
            </a:endParaRPr>
          </a:p>
          <a:p>
            <a:pPr eaLnBrk="0" hangingPunct="0">
              <a:lnSpc>
                <a:spcPts val="3000"/>
              </a:lnSpc>
              <a:buClr>
                <a:srgbClr val="0070C0"/>
              </a:buClr>
            </a:pPr>
            <a:r>
              <a:rPr lang="en-US" altLang="zh-CN" sz="2000" b="1" dirty="0">
                <a:solidFill>
                  <a:srgbClr val="C00000"/>
                </a:solidFill>
                <a:latin typeface="微软雅黑" panose="020B0503020204020204" pitchFamily="34" charset="-122"/>
                <a:ea typeface="微软雅黑" panose="020B0503020204020204" pitchFamily="34" charset="-122"/>
              </a:rPr>
              <a:t>ISM </a:t>
            </a:r>
            <a:r>
              <a:rPr lang="zh-CN" altLang="en-US" sz="2000" b="1" dirty="0">
                <a:solidFill>
                  <a:srgbClr val="C00000"/>
                </a:solidFill>
                <a:latin typeface="微软雅黑" panose="020B0503020204020204" pitchFamily="34" charset="-122"/>
                <a:ea typeface="微软雅黑" panose="020B0503020204020204" pitchFamily="34" charset="-122"/>
              </a:rPr>
              <a:t>频段：</a:t>
            </a:r>
            <a:r>
              <a:rPr lang="zh-CN" altLang="en-US" sz="2000" b="1" dirty="0">
                <a:latin typeface="微软雅黑" panose="020B0503020204020204" pitchFamily="34" charset="-122"/>
                <a:ea typeface="微软雅黑" panose="020B0503020204020204" pitchFamily="34" charset="-122"/>
              </a:rPr>
              <a:t>可以自由使用。</a:t>
            </a:r>
            <a:r>
              <a:rPr lang="en-US" altLang="zh-CN" sz="2000" b="1" dirty="0">
                <a:latin typeface="微软雅黑" panose="020B0503020204020204" pitchFamily="34" charset="-122"/>
                <a:ea typeface="微软雅黑" panose="020B0503020204020204" pitchFamily="34" charset="-122"/>
              </a:rPr>
              <a:t> </a:t>
            </a:r>
            <a:r>
              <a:rPr lang="zh-CN" altLang="en-US" sz="1400" b="1" dirty="0">
                <a:latin typeface="微软雅黑" panose="020B0503020204020204" pitchFamily="34" charset="-122"/>
                <a:ea typeface="微软雅黑" panose="020B0503020204020204" pitchFamily="34" charset="-122"/>
              </a:rPr>
              <a:t>（</a:t>
            </a:r>
            <a:r>
              <a:rPr lang="en-US" altLang="zh-CN" sz="1400" b="1" dirty="0">
                <a:latin typeface="微软雅黑" panose="020B0503020204020204" pitchFamily="34" charset="-122"/>
                <a:ea typeface="微软雅黑" panose="020B0503020204020204" pitchFamily="34" charset="-122"/>
              </a:rPr>
              <a:t>Industrial</a:t>
            </a:r>
            <a:r>
              <a:rPr lang="zh-CN" altLang="en-US" sz="1400" b="1" dirty="0">
                <a:latin typeface="微软雅黑" panose="020B0503020204020204" pitchFamily="34" charset="-122"/>
                <a:ea typeface="微软雅黑" panose="020B0503020204020204" pitchFamily="34" charset="-122"/>
              </a:rPr>
              <a:t>、</a:t>
            </a:r>
            <a:r>
              <a:rPr lang="en-US" altLang="zh-CN" sz="1400" b="1" dirty="0">
                <a:latin typeface="微软雅黑" panose="020B0503020204020204" pitchFamily="34" charset="-122"/>
                <a:ea typeface="微软雅黑" panose="020B0503020204020204" pitchFamily="34" charset="-122"/>
              </a:rPr>
              <a:t>Scientific</a:t>
            </a:r>
            <a:r>
              <a:rPr lang="zh-CN" altLang="en-US" sz="1400" b="1" dirty="0">
                <a:latin typeface="微软雅黑" panose="020B0503020204020204" pitchFamily="34" charset="-122"/>
                <a:ea typeface="微软雅黑" panose="020B0503020204020204" pitchFamily="34" charset="-122"/>
              </a:rPr>
              <a:t>、</a:t>
            </a:r>
            <a:r>
              <a:rPr lang="en-US" altLang="zh-CN" sz="1400" b="1" dirty="0">
                <a:latin typeface="微软雅黑" panose="020B0503020204020204" pitchFamily="34" charset="-122"/>
                <a:ea typeface="微软雅黑" panose="020B0503020204020204" pitchFamily="34" charset="-122"/>
              </a:rPr>
              <a:t>Medical </a:t>
            </a:r>
            <a:r>
              <a:rPr lang="zh-CN" altLang="en-US" sz="1400" b="1" dirty="0">
                <a:latin typeface="微软雅黑" panose="020B0503020204020204" pitchFamily="34" charset="-122"/>
                <a:ea typeface="微软雅黑" panose="020B0503020204020204" pitchFamily="34" charset="-122"/>
              </a:rPr>
              <a:t>工业、科研、医疗）</a:t>
            </a:r>
          </a:p>
        </p:txBody>
      </p:sp>
      <p:grpSp>
        <p:nvGrpSpPr>
          <p:cNvPr id="37" name="组合 36"/>
          <p:cNvGrpSpPr/>
          <p:nvPr/>
        </p:nvGrpSpPr>
        <p:grpSpPr>
          <a:xfrm>
            <a:off x="1638076" y="2529047"/>
            <a:ext cx="5822428" cy="1851823"/>
            <a:chOff x="1619788" y="2215097"/>
            <a:chExt cx="5822428" cy="1851823"/>
          </a:xfrm>
        </p:grpSpPr>
        <p:grpSp>
          <p:nvGrpSpPr>
            <p:cNvPr id="8" name="组合 7"/>
            <p:cNvGrpSpPr/>
            <p:nvPr/>
          </p:nvGrpSpPr>
          <p:grpSpPr>
            <a:xfrm>
              <a:off x="1619788" y="2215097"/>
              <a:ext cx="5822428" cy="1851823"/>
              <a:chOff x="507339" y="3213083"/>
              <a:chExt cx="9327781" cy="2966700"/>
            </a:xfrm>
          </p:grpSpPr>
          <p:sp>
            <p:nvSpPr>
              <p:cNvPr id="9" name="Text Box 5"/>
              <p:cNvSpPr txBox="1">
                <a:spLocks noChangeArrowheads="1"/>
              </p:cNvSpPr>
              <p:nvPr/>
            </p:nvSpPr>
            <p:spPr bwMode="auto">
              <a:xfrm>
                <a:off x="507339" y="3213083"/>
                <a:ext cx="9054171" cy="7346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lnSpc>
                    <a:spcPct val="85000"/>
                  </a:lnSpc>
                </a:pPr>
                <a:r>
                  <a:rPr lang="en-US" altLang="zh-CN" sz="1400" b="1" dirty="0">
                    <a:solidFill>
                      <a:srgbClr val="0000FF"/>
                    </a:solidFill>
                    <a:latin typeface="微软雅黑" panose="020B0503020204020204" pitchFamily="34" charset="-122"/>
                    <a:ea typeface="微软雅黑" panose="020B0503020204020204" pitchFamily="34" charset="-122"/>
                  </a:rPr>
                  <a:t>                26                      83.5                                    125</a:t>
                </a:r>
              </a:p>
              <a:p>
                <a:pPr algn="l">
                  <a:lnSpc>
                    <a:spcPct val="85000"/>
                  </a:lnSpc>
                </a:pPr>
                <a:r>
                  <a:rPr lang="zh-CN" altLang="en-US" sz="1400" b="1" dirty="0">
                    <a:latin typeface="微软雅黑" panose="020B0503020204020204" pitchFamily="34" charset="-122"/>
                    <a:ea typeface="微软雅黑" panose="020B0503020204020204" pitchFamily="34" charset="-122"/>
                  </a:rPr>
                  <a:t>频带</a:t>
                </a:r>
                <a:r>
                  <a:rPr lang="zh-CN" altLang="en-US" sz="1400" b="1" dirty="0">
                    <a:solidFill>
                      <a:srgbClr val="0000FF"/>
                    </a:solidFill>
                    <a:latin typeface="微软雅黑" panose="020B0503020204020204" pitchFamily="34" charset="-122"/>
                    <a:ea typeface="微软雅黑" panose="020B0503020204020204" pitchFamily="34" charset="-122"/>
                  </a:rPr>
                  <a:t>       </a:t>
                </a:r>
                <a:r>
                  <a:rPr lang="en-US" altLang="zh-CN" sz="1400" b="1" dirty="0">
                    <a:solidFill>
                      <a:srgbClr val="0000FF"/>
                    </a:solidFill>
                    <a:latin typeface="微软雅黑" panose="020B0503020204020204" pitchFamily="34" charset="-122"/>
                    <a:ea typeface="微软雅黑" panose="020B0503020204020204" pitchFamily="34" charset="-122"/>
                  </a:rPr>
                  <a:t>MHz                    </a:t>
                </a:r>
                <a:r>
                  <a:rPr lang="en-US" altLang="zh-CN" sz="1400" b="1" dirty="0" err="1">
                    <a:solidFill>
                      <a:srgbClr val="0000FF"/>
                    </a:solidFill>
                    <a:latin typeface="微软雅黑" panose="020B0503020204020204" pitchFamily="34" charset="-122"/>
                    <a:ea typeface="微软雅黑" panose="020B0503020204020204" pitchFamily="34" charset="-122"/>
                  </a:rPr>
                  <a:t>MHz</a:t>
                </a:r>
                <a:r>
                  <a:rPr lang="en-US" altLang="zh-CN" sz="1400" b="1" dirty="0">
                    <a:solidFill>
                      <a:srgbClr val="0000FF"/>
                    </a:solidFill>
                    <a:latin typeface="微软雅黑" panose="020B0503020204020204" pitchFamily="34" charset="-122"/>
                    <a:ea typeface="微软雅黑" panose="020B0503020204020204" pitchFamily="34" charset="-122"/>
                  </a:rPr>
                  <a:t>                                    </a:t>
                </a:r>
                <a:r>
                  <a:rPr lang="en-US" altLang="zh-CN" sz="1400" b="1" dirty="0" err="1">
                    <a:solidFill>
                      <a:srgbClr val="0000FF"/>
                    </a:solidFill>
                    <a:latin typeface="微软雅黑" panose="020B0503020204020204" pitchFamily="34" charset="-122"/>
                    <a:ea typeface="微软雅黑" panose="020B0503020204020204" pitchFamily="34" charset="-122"/>
                  </a:rPr>
                  <a:t>MHz</a:t>
                </a:r>
                <a:endParaRPr lang="en-US" altLang="zh-CN" sz="1400" b="1" dirty="0">
                  <a:solidFill>
                    <a:srgbClr val="0000FF"/>
                  </a:solidFill>
                  <a:latin typeface="微软雅黑" panose="020B0503020204020204" pitchFamily="34" charset="-122"/>
                  <a:ea typeface="微软雅黑" panose="020B0503020204020204" pitchFamily="34" charset="-122"/>
                </a:endParaRPr>
              </a:p>
            </p:txBody>
          </p:sp>
          <p:sp>
            <p:nvSpPr>
              <p:cNvPr id="10" name="Text Box 6"/>
              <p:cNvSpPr txBox="1">
                <a:spLocks noChangeArrowheads="1"/>
              </p:cNvSpPr>
              <p:nvPr/>
            </p:nvSpPr>
            <p:spPr bwMode="auto">
              <a:xfrm>
                <a:off x="507339" y="5445107"/>
                <a:ext cx="9327781" cy="7346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lnSpc>
                    <a:spcPct val="85000"/>
                  </a:lnSpc>
                </a:pPr>
                <a:r>
                  <a:rPr lang="zh-CN" altLang="en-US" sz="1400" b="1" dirty="0">
                    <a:latin typeface="微软雅黑" panose="020B0503020204020204" pitchFamily="34" charset="-122"/>
                    <a:ea typeface="微软雅黑" panose="020B0503020204020204" pitchFamily="34" charset="-122"/>
                  </a:rPr>
                  <a:t>频率</a:t>
                </a:r>
                <a:r>
                  <a:rPr lang="zh-CN" altLang="en-US" sz="1400" b="1" dirty="0">
                    <a:solidFill>
                      <a:srgbClr val="0000FF"/>
                    </a:solidFill>
                    <a:latin typeface="微软雅黑" panose="020B0503020204020204" pitchFamily="34" charset="-122"/>
                    <a:ea typeface="微软雅黑" panose="020B0503020204020204" pitchFamily="34" charset="-122"/>
                  </a:rPr>
                  <a:t>    </a:t>
                </a:r>
                <a:r>
                  <a:rPr lang="en-US" altLang="zh-CN" sz="1400" b="1" dirty="0">
                    <a:solidFill>
                      <a:srgbClr val="0000FF"/>
                    </a:solidFill>
                    <a:latin typeface="微软雅黑" panose="020B0503020204020204" pitchFamily="34" charset="-122"/>
                    <a:ea typeface="微软雅黑" panose="020B0503020204020204" pitchFamily="34" charset="-122"/>
                  </a:rPr>
                  <a:t>902    928       2.4            2.4835          5.725               5.850</a:t>
                </a:r>
              </a:p>
              <a:p>
                <a:pPr algn="l">
                  <a:lnSpc>
                    <a:spcPct val="85000"/>
                  </a:lnSpc>
                </a:pPr>
                <a:r>
                  <a:rPr lang="en-US" altLang="zh-CN" sz="1400" b="1" dirty="0">
                    <a:solidFill>
                      <a:srgbClr val="0000FF"/>
                    </a:solidFill>
                    <a:latin typeface="微软雅黑" panose="020B0503020204020204" pitchFamily="34" charset="-122"/>
                    <a:ea typeface="微软雅黑" panose="020B0503020204020204" pitchFamily="34" charset="-122"/>
                  </a:rPr>
                  <a:t>           MHz   </a:t>
                </a:r>
                <a:r>
                  <a:rPr lang="en-US" altLang="zh-CN" sz="1400" b="1" dirty="0" err="1">
                    <a:solidFill>
                      <a:srgbClr val="0000FF"/>
                    </a:solidFill>
                    <a:latin typeface="微软雅黑" panose="020B0503020204020204" pitchFamily="34" charset="-122"/>
                    <a:ea typeface="微软雅黑" panose="020B0503020204020204" pitchFamily="34" charset="-122"/>
                  </a:rPr>
                  <a:t>MHz</a:t>
                </a:r>
                <a:r>
                  <a:rPr lang="en-US" altLang="zh-CN" sz="1400" b="1" dirty="0">
                    <a:solidFill>
                      <a:srgbClr val="0000FF"/>
                    </a:solidFill>
                    <a:latin typeface="微软雅黑" panose="020B0503020204020204" pitchFamily="34" charset="-122"/>
                    <a:ea typeface="微软雅黑" panose="020B0503020204020204" pitchFamily="34" charset="-122"/>
                  </a:rPr>
                  <a:t>     GHz             </a:t>
                </a:r>
                <a:r>
                  <a:rPr lang="en-US" altLang="zh-CN" sz="1400" b="1" dirty="0" err="1">
                    <a:solidFill>
                      <a:srgbClr val="0000FF"/>
                    </a:solidFill>
                    <a:latin typeface="微软雅黑" panose="020B0503020204020204" pitchFamily="34" charset="-122"/>
                    <a:ea typeface="微软雅黑" panose="020B0503020204020204" pitchFamily="34" charset="-122"/>
                  </a:rPr>
                  <a:t>GHz</a:t>
                </a:r>
                <a:r>
                  <a:rPr lang="en-US" altLang="zh-CN" sz="1400" b="1" dirty="0">
                    <a:solidFill>
                      <a:srgbClr val="0000FF"/>
                    </a:solidFill>
                    <a:latin typeface="微软雅黑" panose="020B0503020204020204" pitchFamily="34" charset="-122"/>
                    <a:ea typeface="微软雅黑" panose="020B0503020204020204" pitchFamily="34" charset="-122"/>
                  </a:rPr>
                  <a:t>            </a:t>
                </a:r>
                <a:r>
                  <a:rPr lang="en-US" altLang="zh-CN" sz="1400" b="1" dirty="0" err="1">
                    <a:solidFill>
                      <a:srgbClr val="0000FF"/>
                    </a:solidFill>
                    <a:latin typeface="微软雅黑" panose="020B0503020204020204" pitchFamily="34" charset="-122"/>
                    <a:ea typeface="微软雅黑" panose="020B0503020204020204" pitchFamily="34" charset="-122"/>
                  </a:rPr>
                  <a:t>GHz</a:t>
                </a:r>
                <a:r>
                  <a:rPr lang="en-US" altLang="zh-CN" sz="1400" b="1" dirty="0">
                    <a:solidFill>
                      <a:srgbClr val="0000FF"/>
                    </a:solidFill>
                    <a:latin typeface="微软雅黑" panose="020B0503020204020204" pitchFamily="34" charset="-122"/>
                    <a:ea typeface="微软雅黑" panose="020B0503020204020204" pitchFamily="34" charset="-122"/>
                  </a:rPr>
                  <a:t>                 </a:t>
                </a:r>
                <a:r>
                  <a:rPr lang="en-US" altLang="zh-CN" sz="1400" b="1" dirty="0" err="1">
                    <a:solidFill>
                      <a:srgbClr val="0000FF"/>
                    </a:solidFill>
                    <a:latin typeface="微软雅黑" panose="020B0503020204020204" pitchFamily="34" charset="-122"/>
                    <a:ea typeface="微软雅黑" panose="020B0503020204020204" pitchFamily="34" charset="-122"/>
                  </a:rPr>
                  <a:t>GHz</a:t>
                </a:r>
                <a:endParaRPr lang="en-US" altLang="zh-CN" sz="1400" b="1" dirty="0">
                  <a:solidFill>
                    <a:srgbClr val="0000FF"/>
                  </a:solidFill>
                  <a:latin typeface="微软雅黑" panose="020B0503020204020204" pitchFamily="34" charset="-122"/>
                  <a:ea typeface="微软雅黑" panose="020B0503020204020204" pitchFamily="34" charset="-122"/>
                </a:endParaRPr>
              </a:p>
            </p:txBody>
          </p:sp>
          <p:sp>
            <p:nvSpPr>
              <p:cNvPr id="11" name="Line 7"/>
              <p:cNvSpPr>
                <a:spLocks noChangeShapeType="1"/>
              </p:cNvSpPr>
              <p:nvPr/>
            </p:nvSpPr>
            <p:spPr bwMode="auto">
              <a:xfrm>
                <a:off x="1396471" y="4062395"/>
                <a:ext cx="8014229" cy="0"/>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FF"/>
                  </a:solidFill>
                  <a:latin typeface="微软雅黑" panose="020B0503020204020204" pitchFamily="34" charset="-122"/>
                  <a:ea typeface="微软雅黑" panose="020B0503020204020204" pitchFamily="34" charset="-122"/>
                </a:endParaRPr>
              </a:p>
            </p:txBody>
          </p:sp>
          <p:sp>
            <p:nvSpPr>
              <p:cNvPr id="12" name="Line 8"/>
              <p:cNvSpPr>
                <a:spLocks noChangeShapeType="1"/>
              </p:cNvSpPr>
              <p:nvPr/>
            </p:nvSpPr>
            <p:spPr bwMode="auto">
              <a:xfrm>
                <a:off x="1396471" y="5356207"/>
                <a:ext cx="8014229" cy="0"/>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FF"/>
                  </a:solidFill>
                  <a:latin typeface="微软雅黑" panose="020B0503020204020204" pitchFamily="34" charset="-122"/>
                  <a:ea typeface="微软雅黑" panose="020B0503020204020204" pitchFamily="34" charset="-122"/>
                </a:endParaRPr>
              </a:p>
            </p:txBody>
          </p:sp>
          <p:sp>
            <p:nvSpPr>
              <p:cNvPr id="13" name="Rectangle 9"/>
              <p:cNvSpPr>
                <a:spLocks noChangeArrowheads="1"/>
              </p:cNvSpPr>
              <p:nvPr/>
            </p:nvSpPr>
            <p:spPr bwMode="auto">
              <a:xfrm>
                <a:off x="1792023" y="4062395"/>
                <a:ext cx="693077" cy="1293812"/>
              </a:xfrm>
              <a:prstGeom prst="rect">
                <a:avLst/>
              </a:prstGeom>
              <a:solidFill>
                <a:srgbClr val="99FFCC"/>
              </a:solidFill>
              <a:ln w="1905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FF"/>
                  </a:solidFill>
                  <a:latin typeface="微软雅黑" panose="020B0503020204020204" pitchFamily="34" charset="-122"/>
                  <a:ea typeface="微软雅黑" panose="020B0503020204020204" pitchFamily="34" charset="-122"/>
                </a:endParaRPr>
              </a:p>
            </p:txBody>
          </p:sp>
          <p:sp>
            <p:nvSpPr>
              <p:cNvPr id="14" name="Rectangle 10"/>
              <p:cNvSpPr>
                <a:spLocks noChangeArrowheads="1"/>
              </p:cNvSpPr>
              <p:nvPr/>
            </p:nvSpPr>
            <p:spPr bwMode="auto">
              <a:xfrm>
                <a:off x="3769783" y="4062395"/>
                <a:ext cx="1485900" cy="1293812"/>
              </a:xfrm>
              <a:prstGeom prst="rect">
                <a:avLst/>
              </a:prstGeom>
              <a:solidFill>
                <a:srgbClr val="00B050"/>
              </a:solidFill>
              <a:ln w="1905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FF"/>
                  </a:solidFill>
                  <a:latin typeface="微软雅黑" panose="020B0503020204020204" pitchFamily="34" charset="-122"/>
                  <a:ea typeface="微软雅黑" panose="020B0503020204020204" pitchFamily="34" charset="-122"/>
                </a:endParaRPr>
              </a:p>
            </p:txBody>
          </p:sp>
          <p:sp>
            <p:nvSpPr>
              <p:cNvPr id="15" name="Rectangle 11"/>
              <p:cNvSpPr>
                <a:spLocks noChangeArrowheads="1"/>
              </p:cNvSpPr>
              <p:nvPr/>
            </p:nvSpPr>
            <p:spPr bwMode="auto">
              <a:xfrm>
                <a:off x="7035669" y="4062395"/>
                <a:ext cx="2079228" cy="1293812"/>
              </a:xfrm>
              <a:prstGeom prst="rect">
                <a:avLst/>
              </a:prstGeom>
              <a:solidFill>
                <a:srgbClr val="FF00FF"/>
              </a:solidFill>
              <a:ln w="1905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FF"/>
                  </a:solidFill>
                  <a:latin typeface="微软雅黑" panose="020B0503020204020204" pitchFamily="34" charset="-122"/>
                  <a:ea typeface="微软雅黑" panose="020B0503020204020204" pitchFamily="34" charset="-122"/>
                </a:endParaRPr>
              </a:p>
            </p:txBody>
          </p:sp>
          <p:sp>
            <p:nvSpPr>
              <p:cNvPr id="16" name="Line 12"/>
              <p:cNvSpPr>
                <a:spLocks noChangeShapeType="1"/>
              </p:cNvSpPr>
              <p:nvPr/>
            </p:nvSpPr>
            <p:spPr bwMode="auto">
              <a:xfrm>
                <a:off x="1792023" y="3933807"/>
                <a:ext cx="693077" cy="0"/>
              </a:xfrm>
              <a:prstGeom prst="line">
                <a:avLst/>
              </a:prstGeom>
              <a:noFill/>
              <a:ln w="28575">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FF"/>
                  </a:solidFill>
                  <a:latin typeface="微软雅黑" panose="020B0503020204020204" pitchFamily="34" charset="-122"/>
                  <a:ea typeface="微软雅黑" panose="020B0503020204020204" pitchFamily="34" charset="-122"/>
                </a:endParaRPr>
              </a:p>
            </p:txBody>
          </p:sp>
          <p:sp>
            <p:nvSpPr>
              <p:cNvPr id="17" name="Line 13"/>
              <p:cNvSpPr>
                <a:spLocks noChangeShapeType="1"/>
              </p:cNvSpPr>
              <p:nvPr/>
            </p:nvSpPr>
            <p:spPr bwMode="auto">
              <a:xfrm>
                <a:off x="3769783" y="3933807"/>
                <a:ext cx="1485900" cy="0"/>
              </a:xfrm>
              <a:prstGeom prst="line">
                <a:avLst/>
              </a:prstGeom>
              <a:noFill/>
              <a:ln w="28575">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FF"/>
                  </a:solidFill>
                  <a:latin typeface="微软雅黑" panose="020B0503020204020204" pitchFamily="34" charset="-122"/>
                  <a:ea typeface="微软雅黑" panose="020B0503020204020204" pitchFamily="34" charset="-122"/>
                </a:endParaRPr>
              </a:p>
            </p:txBody>
          </p:sp>
          <p:sp>
            <p:nvSpPr>
              <p:cNvPr id="18" name="Line 14"/>
              <p:cNvSpPr>
                <a:spLocks noChangeShapeType="1"/>
              </p:cNvSpPr>
              <p:nvPr/>
            </p:nvSpPr>
            <p:spPr bwMode="auto">
              <a:xfrm>
                <a:off x="7035669" y="3933807"/>
                <a:ext cx="2079228" cy="0"/>
              </a:xfrm>
              <a:prstGeom prst="line">
                <a:avLst/>
              </a:prstGeom>
              <a:noFill/>
              <a:ln w="28575">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FF"/>
                  </a:solidFill>
                  <a:latin typeface="微软雅黑" panose="020B0503020204020204" pitchFamily="34" charset="-122"/>
                  <a:ea typeface="微软雅黑" panose="020B0503020204020204" pitchFamily="34" charset="-122"/>
                </a:endParaRPr>
              </a:p>
            </p:txBody>
          </p:sp>
        </p:grpSp>
        <p:grpSp>
          <p:nvGrpSpPr>
            <p:cNvPr id="27" name="组合 26"/>
            <p:cNvGrpSpPr/>
            <p:nvPr/>
          </p:nvGrpSpPr>
          <p:grpSpPr>
            <a:xfrm>
              <a:off x="3088814" y="3279209"/>
              <a:ext cx="415498" cy="369332"/>
              <a:chOff x="3088814" y="3270065"/>
              <a:chExt cx="415498" cy="369332"/>
            </a:xfrm>
          </p:grpSpPr>
          <p:sp>
            <p:nvSpPr>
              <p:cNvPr id="25" name="矩形 24"/>
              <p:cNvSpPr/>
              <p:nvPr/>
            </p:nvSpPr>
            <p:spPr>
              <a:xfrm>
                <a:off x="3101696" y="3454731"/>
                <a:ext cx="402616" cy="153602"/>
              </a:xfrm>
              <a:prstGeom prst="rect">
                <a:avLst/>
              </a:prstGeom>
              <a:solidFill>
                <a:srgbClr val="C5E5F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Text Box 16"/>
              <p:cNvSpPr txBox="1">
                <a:spLocks noChangeArrowheads="1"/>
              </p:cNvSpPr>
              <p:nvPr/>
            </p:nvSpPr>
            <p:spPr bwMode="auto">
              <a:xfrm>
                <a:off x="3088814" y="3270065"/>
                <a:ext cx="415498" cy="369332"/>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b="1" dirty="0">
                    <a:latin typeface="微软雅黑" panose="020B0503020204020204" pitchFamily="34" charset="-122"/>
                    <a:ea typeface="微软雅黑" panose="020B0503020204020204" pitchFamily="34" charset="-122"/>
                    <a:sym typeface="Symbol" panose="05050102010706020507" pitchFamily="18" charset="2"/>
                  </a:rPr>
                  <a:t></a:t>
                </a:r>
              </a:p>
            </p:txBody>
          </p:sp>
        </p:grpSp>
        <p:grpSp>
          <p:nvGrpSpPr>
            <p:cNvPr id="28" name="组合 27"/>
            <p:cNvGrpSpPr/>
            <p:nvPr/>
          </p:nvGrpSpPr>
          <p:grpSpPr>
            <a:xfrm>
              <a:off x="3088814" y="2499742"/>
              <a:ext cx="415498" cy="369332"/>
              <a:chOff x="3088814" y="3270065"/>
              <a:chExt cx="415498" cy="369332"/>
            </a:xfrm>
          </p:grpSpPr>
          <p:sp>
            <p:nvSpPr>
              <p:cNvPr id="29" name="矩形 28"/>
              <p:cNvSpPr/>
              <p:nvPr/>
            </p:nvSpPr>
            <p:spPr>
              <a:xfrm>
                <a:off x="3101696" y="3454731"/>
                <a:ext cx="402616" cy="153602"/>
              </a:xfrm>
              <a:prstGeom prst="rect">
                <a:avLst/>
              </a:prstGeom>
              <a:solidFill>
                <a:srgbClr val="C5E5F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Text Box 16"/>
              <p:cNvSpPr txBox="1">
                <a:spLocks noChangeArrowheads="1"/>
              </p:cNvSpPr>
              <p:nvPr/>
            </p:nvSpPr>
            <p:spPr bwMode="auto">
              <a:xfrm>
                <a:off x="3088814" y="3270065"/>
                <a:ext cx="415498" cy="369332"/>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b="1" dirty="0">
                    <a:latin typeface="微软雅黑" panose="020B0503020204020204" pitchFamily="34" charset="-122"/>
                    <a:ea typeface="微软雅黑" panose="020B0503020204020204" pitchFamily="34" charset="-122"/>
                    <a:sym typeface="Symbol" panose="05050102010706020507" pitchFamily="18" charset="2"/>
                  </a:rPr>
                  <a:t></a:t>
                </a:r>
              </a:p>
            </p:txBody>
          </p:sp>
        </p:grpSp>
        <p:grpSp>
          <p:nvGrpSpPr>
            <p:cNvPr id="31" name="组合 30"/>
            <p:cNvGrpSpPr/>
            <p:nvPr/>
          </p:nvGrpSpPr>
          <p:grpSpPr>
            <a:xfrm>
              <a:off x="4959472" y="3279209"/>
              <a:ext cx="415498" cy="369332"/>
              <a:chOff x="3088814" y="3270065"/>
              <a:chExt cx="415498" cy="369332"/>
            </a:xfrm>
          </p:grpSpPr>
          <p:sp>
            <p:nvSpPr>
              <p:cNvPr id="32" name="矩形 31"/>
              <p:cNvSpPr/>
              <p:nvPr/>
            </p:nvSpPr>
            <p:spPr>
              <a:xfrm>
                <a:off x="3101696" y="3454731"/>
                <a:ext cx="402616" cy="153602"/>
              </a:xfrm>
              <a:prstGeom prst="rect">
                <a:avLst/>
              </a:prstGeom>
              <a:solidFill>
                <a:srgbClr val="C5E5F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Text Box 16"/>
              <p:cNvSpPr txBox="1">
                <a:spLocks noChangeArrowheads="1"/>
              </p:cNvSpPr>
              <p:nvPr/>
            </p:nvSpPr>
            <p:spPr bwMode="auto">
              <a:xfrm>
                <a:off x="3088814" y="3270065"/>
                <a:ext cx="415498" cy="369332"/>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b="1" dirty="0">
                    <a:latin typeface="微软雅黑" panose="020B0503020204020204" pitchFamily="34" charset="-122"/>
                    <a:ea typeface="微软雅黑" panose="020B0503020204020204" pitchFamily="34" charset="-122"/>
                    <a:sym typeface="Symbol" panose="05050102010706020507" pitchFamily="18" charset="2"/>
                  </a:rPr>
                  <a:t></a:t>
                </a:r>
              </a:p>
            </p:txBody>
          </p:sp>
        </p:grpSp>
        <p:grpSp>
          <p:nvGrpSpPr>
            <p:cNvPr id="34" name="组合 33"/>
            <p:cNvGrpSpPr/>
            <p:nvPr/>
          </p:nvGrpSpPr>
          <p:grpSpPr>
            <a:xfrm>
              <a:off x="4959472" y="2499742"/>
              <a:ext cx="415498" cy="369332"/>
              <a:chOff x="3088814" y="3270065"/>
              <a:chExt cx="415498" cy="369332"/>
            </a:xfrm>
          </p:grpSpPr>
          <p:sp>
            <p:nvSpPr>
              <p:cNvPr id="35" name="矩形 34"/>
              <p:cNvSpPr/>
              <p:nvPr/>
            </p:nvSpPr>
            <p:spPr>
              <a:xfrm>
                <a:off x="3101696" y="3454731"/>
                <a:ext cx="402616" cy="153602"/>
              </a:xfrm>
              <a:prstGeom prst="rect">
                <a:avLst/>
              </a:prstGeom>
              <a:solidFill>
                <a:srgbClr val="C5E5F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Text Box 16"/>
              <p:cNvSpPr txBox="1">
                <a:spLocks noChangeArrowheads="1"/>
              </p:cNvSpPr>
              <p:nvPr/>
            </p:nvSpPr>
            <p:spPr bwMode="auto">
              <a:xfrm>
                <a:off x="3088814" y="3270065"/>
                <a:ext cx="415498" cy="369332"/>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b="1" dirty="0">
                    <a:latin typeface="微软雅黑" panose="020B0503020204020204" pitchFamily="34" charset="-122"/>
                    <a:ea typeface="微软雅黑" panose="020B0503020204020204" pitchFamily="34" charset="-122"/>
                    <a:sym typeface="Symbol" panose="05050102010706020507" pitchFamily="18" charset="2"/>
                  </a:rPr>
                  <a:t></a:t>
                </a:r>
              </a:p>
            </p:txBody>
          </p:sp>
        </p:grpSp>
      </p:grpSp>
      <p:sp>
        <p:nvSpPr>
          <p:cNvPr id="19" name="文本占位符 18"/>
          <p:cNvSpPr>
            <a:spLocks noGrp="1"/>
          </p:cNvSpPr>
          <p:nvPr>
            <p:ph type="body" sz="quarter" idx="11"/>
          </p:nvPr>
        </p:nvSpPr>
        <p:spPr/>
        <p:txBody>
          <a:bodyPr/>
          <a:lstStyle/>
          <a:p>
            <a:r>
              <a:rPr lang="zh-CN" altLang="en-US" dirty="0"/>
              <a:t> 无线局域网使用的 </a:t>
            </a:r>
            <a:r>
              <a:rPr lang="en-US" altLang="zh-CN" dirty="0"/>
              <a:t>ISM </a:t>
            </a:r>
            <a:r>
              <a:rPr lang="zh-CN" altLang="en-US" dirty="0"/>
              <a:t>频段</a:t>
            </a:r>
          </a:p>
        </p:txBody>
      </p:sp>
      <p:sp>
        <p:nvSpPr>
          <p:cNvPr id="2" name="圆角矩形标注 1"/>
          <p:cNvSpPr/>
          <p:nvPr/>
        </p:nvSpPr>
        <p:spPr>
          <a:xfrm>
            <a:off x="3675380" y="2098040"/>
            <a:ext cx="2648585" cy="327660"/>
          </a:xfrm>
          <a:prstGeom prst="wedgeRoundRectCallout">
            <a:avLst>
              <a:gd name="adj1" fmla="val -33193"/>
              <a:gd name="adj2" fmla="val 8313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t>2.4GHz</a:t>
            </a:r>
            <a:r>
              <a:rPr lang="zh-CN" altLang="en-US" sz="1400"/>
              <a:t>，各国共同的</a:t>
            </a:r>
            <a:r>
              <a:rPr lang="en-US" altLang="zh-CN" sz="1400"/>
              <a:t>ISM</a:t>
            </a:r>
            <a:r>
              <a:rPr lang="zh-CN" altLang="en-US" sz="1400"/>
              <a:t>频段</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9"/>
          <p:cNvSpPr>
            <a:spLocks noChangeArrowheads="1"/>
          </p:cNvSpPr>
          <p:nvPr/>
        </p:nvSpPr>
        <p:spPr bwMode="auto">
          <a:xfrm>
            <a:off x="2629135" y="2589381"/>
            <a:ext cx="5775326" cy="330200"/>
          </a:xfrm>
          <a:prstGeom prst="rect">
            <a:avLst/>
          </a:prstGeom>
          <a:solidFill>
            <a:srgbClr val="0098F6"/>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solidFill>
                  <a:srgbClr val="000000"/>
                </a:solidFill>
                <a:miter lim="1000000"/>
                <a:headEnd/>
                <a:tailEnd/>
              </a14:hiddenLine>
            </a:ext>
          </a:extLst>
        </p:spPr>
        <p:txBody>
          <a:bodyPr anchor="ctr"/>
          <a:lstStyle/>
          <a:p>
            <a:pPr algn="ctr" eaLnBrk="0" hangingPunct="0"/>
            <a:endParaRPr lang="fr-FR">
              <a:solidFill>
                <a:srgbClr val="FFFFFF"/>
              </a:solidFill>
              <a:latin typeface="宋体" panose="02010600030101010101" pitchFamily="2" charset="-122"/>
            </a:endParaRPr>
          </a:p>
        </p:txBody>
      </p:sp>
      <p:sp>
        <p:nvSpPr>
          <p:cNvPr id="7" name="Rectangle 9"/>
          <p:cNvSpPr>
            <a:spLocks noChangeArrowheads="1"/>
          </p:cNvSpPr>
          <p:nvPr/>
        </p:nvSpPr>
        <p:spPr bwMode="auto">
          <a:xfrm>
            <a:off x="2629135" y="1388221"/>
            <a:ext cx="5775326" cy="330200"/>
          </a:xfrm>
          <a:prstGeom prst="rect">
            <a:avLst/>
          </a:prstGeom>
          <a:solidFill>
            <a:srgbClr val="0098F6"/>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solidFill>
                  <a:srgbClr val="000000"/>
                </a:solidFill>
                <a:miter lim="1000000"/>
                <a:headEnd/>
                <a:tailEnd/>
              </a14:hiddenLine>
            </a:ext>
          </a:extLst>
        </p:spPr>
        <p:txBody>
          <a:bodyPr anchor="ctr"/>
          <a:lstStyle/>
          <a:p>
            <a:pPr algn="ctr" eaLnBrk="0" hangingPunct="0"/>
            <a:endParaRPr lang="fr-FR">
              <a:solidFill>
                <a:srgbClr val="FFFFFF"/>
              </a:solidFill>
              <a:latin typeface="宋体" panose="02010600030101010101" pitchFamily="2" charset="-122"/>
            </a:endParaRPr>
          </a:p>
        </p:txBody>
      </p:sp>
      <p:sp>
        <p:nvSpPr>
          <p:cNvPr id="8" name="Rectangle 10"/>
          <p:cNvSpPr>
            <a:spLocks noChangeArrowheads="1"/>
          </p:cNvSpPr>
          <p:nvPr/>
        </p:nvSpPr>
        <p:spPr bwMode="auto">
          <a:xfrm>
            <a:off x="2629135" y="1994646"/>
            <a:ext cx="5775326" cy="330200"/>
          </a:xfrm>
          <a:prstGeom prst="rect">
            <a:avLst/>
          </a:prstGeom>
          <a:solidFill>
            <a:srgbClr val="1956B9"/>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solidFill>
                  <a:srgbClr val="000000"/>
                </a:solidFill>
                <a:miter lim="1000000"/>
                <a:headEnd/>
                <a:tailEnd/>
              </a14:hiddenLine>
            </a:ext>
          </a:extLst>
        </p:spPr>
        <p:txBody>
          <a:bodyPr anchor="ctr"/>
          <a:lstStyle/>
          <a:p>
            <a:pPr algn="ctr" eaLnBrk="0" hangingPunct="0"/>
            <a:endParaRPr lang="fr-FR">
              <a:solidFill>
                <a:srgbClr val="FFFFFF"/>
              </a:solidFill>
              <a:latin typeface="宋体" panose="02010600030101010101" pitchFamily="2" charset="-122"/>
            </a:endParaRPr>
          </a:p>
        </p:txBody>
      </p:sp>
      <p:sp>
        <p:nvSpPr>
          <p:cNvPr id="9" name="Line 16"/>
          <p:cNvSpPr>
            <a:spLocks noChangeShapeType="1"/>
          </p:cNvSpPr>
          <p:nvPr/>
        </p:nvSpPr>
        <p:spPr bwMode="auto">
          <a:xfrm>
            <a:off x="3637198" y="1316783"/>
            <a:ext cx="0" cy="1800225"/>
          </a:xfrm>
          <a:prstGeom prst="line">
            <a:avLst/>
          </a:prstGeom>
          <a:noFill/>
          <a:ln w="28575" algn="ctr">
            <a:solidFill>
              <a:srgbClr val="FFFFFF"/>
            </a:solidFill>
            <a:round/>
          </a:ln>
          <a:extLst>
            <a:ext uri="{909E8E84-426E-40DD-AFC4-6F175D3DCCD1}">
              <a14:hiddenFill xmlns:a14="http://schemas.microsoft.com/office/drawing/2010/main">
                <a:noFill/>
              </a14:hiddenFill>
            </a:ext>
          </a:extLst>
        </p:spPr>
        <p:txBody>
          <a:bodyPr/>
          <a:lstStyle/>
          <a:p>
            <a:endParaRPr lang="zh-CN" altLang="en-US"/>
          </a:p>
        </p:txBody>
      </p:sp>
      <p:sp>
        <p:nvSpPr>
          <p:cNvPr id="10" name="Rectangle 8"/>
          <p:cNvSpPr>
            <a:spLocks noChangeArrowheads="1"/>
          </p:cNvSpPr>
          <p:nvPr/>
        </p:nvSpPr>
        <p:spPr bwMode="auto">
          <a:xfrm>
            <a:off x="2700573" y="1134221"/>
            <a:ext cx="5616113"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lnSpc>
                <a:spcPct val="200000"/>
              </a:lnSpc>
            </a:pPr>
            <a:r>
              <a:rPr lang="en-US" altLang="zh-CN" sz="2000" b="1" dirty="0">
                <a:solidFill>
                  <a:schemeClr val="bg1"/>
                </a:solidFill>
                <a:latin typeface="微软雅黑" panose="020B0503020204020204" pitchFamily="34" charset="-122"/>
                <a:ea typeface="微软雅黑" panose="020B0503020204020204" pitchFamily="34" charset="-122"/>
              </a:rPr>
              <a:t>2.4.1         </a:t>
            </a:r>
            <a:r>
              <a:rPr lang="zh-CN" altLang="en-US" sz="2000" b="1" dirty="0">
                <a:solidFill>
                  <a:schemeClr val="bg1"/>
                </a:solidFill>
                <a:latin typeface="微软雅黑" panose="020B0503020204020204" pitchFamily="34" charset="-122"/>
                <a:ea typeface="微软雅黑" panose="020B0503020204020204" pitchFamily="34" charset="-122"/>
              </a:rPr>
              <a:t>频分复用、时分复用和统计时分复用</a:t>
            </a:r>
          </a:p>
          <a:p>
            <a:pPr eaLnBrk="0" hangingPunct="0">
              <a:lnSpc>
                <a:spcPct val="200000"/>
              </a:lnSpc>
            </a:pPr>
            <a:r>
              <a:rPr lang="en-US" altLang="zh-CN" sz="2000" b="1" dirty="0">
                <a:solidFill>
                  <a:schemeClr val="bg1"/>
                </a:solidFill>
                <a:latin typeface="微软雅黑" panose="020B0503020204020204" pitchFamily="34" charset="-122"/>
                <a:ea typeface="微软雅黑" panose="020B0503020204020204" pitchFamily="34" charset="-122"/>
              </a:rPr>
              <a:t>2.4.2                                                 </a:t>
            </a:r>
            <a:r>
              <a:rPr lang="zh-CN" altLang="en-US" sz="2000" b="1" dirty="0">
                <a:solidFill>
                  <a:schemeClr val="bg1"/>
                </a:solidFill>
                <a:latin typeface="微软雅黑" panose="020B0503020204020204" pitchFamily="34" charset="-122"/>
                <a:ea typeface="微软雅黑" panose="020B0503020204020204" pitchFamily="34" charset="-122"/>
              </a:rPr>
              <a:t>波分复用</a:t>
            </a:r>
          </a:p>
          <a:p>
            <a:pPr eaLnBrk="0" hangingPunct="0">
              <a:lnSpc>
                <a:spcPct val="200000"/>
              </a:lnSpc>
            </a:pPr>
            <a:r>
              <a:rPr lang="en-US" altLang="zh-CN" sz="2000" b="1" dirty="0">
                <a:solidFill>
                  <a:schemeClr val="bg1"/>
                </a:solidFill>
                <a:latin typeface="微软雅黑" panose="020B0503020204020204" pitchFamily="34" charset="-122"/>
                <a:ea typeface="微软雅黑" panose="020B0503020204020204" pitchFamily="34" charset="-122"/>
              </a:rPr>
              <a:t>2.4.3                                                 </a:t>
            </a:r>
            <a:r>
              <a:rPr lang="zh-CN" altLang="en-US" sz="2000" b="1" dirty="0">
                <a:solidFill>
                  <a:schemeClr val="bg1"/>
                </a:solidFill>
                <a:latin typeface="微软雅黑" panose="020B0503020204020204" pitchFamily="34" charset="-122"/>
                <a:ea typeface="微软雅黑" panose="020B0503020204020204" pitchFamily="34" charset="-122"/>
              </a:rPr>
              <a:t>码分复用</a:t>
            </a:r>
          </a:p>
        </p:txBody>
      </p:sp>
      <p:sp>
        <p:nvSpPr>
          <p:cNvPr id="11" name="Rectangle 27"/>
          <p:cNvSpPr>
            <a:spLocks noChangeArrowheads="1"/>
          </p:cNvSpPr>
          <p:nvPr/>
        </p:nvSpPr>
        <p:spPr bwMode="auto">
          <a:xfrm>
            <a:off x="639730" y="1388221"/>
            <a:ext cx="1636540" cy="1555639"/>
          </a:xfrm>
          <a:prstGeom prst="rect">
            <a:avLst/>
          </a:prstGeom>
          <a:solidFill>
            <a:srgbClr val="0070C0"/>
          </a:solidFill>
          <a:ln>
            <a:noFill/>
          </a:ln>
          <a:effectLst/>
          <a:scene3d>
            <a:camera prst="orthographicFront">
              <a:rot lat="0" lon="0" rev="0"/>
            </a:camera>
            <a:lightRig rig="glow" dir="t">
              <a:rot lat="0" lon="0" rev="14100000"/>
            </a:lightRig>
          </a:scene3d>
          <a:sp3d prstMaterial="softEdge">
            <a:bevelT w="127000" prst="artDeco"/>
          </a:sp3d>
          <a:extLs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fr-FR">
              <a:latin typeface="宋体" panose="02010600030101010101" pitchFamily="2" charset="-122"/>
            </a:endParaRPr>
          </a:p>
        </p:txBody>
      </p:sp>
      <p:sp>
        <p:nvSpPr>
          <p:cNvPr id="12" name="Rectangle 29"/>
          <p:cNvSpPr>
            <a:spLocks noChangeArrowheads="1"/>
          </p:cNvSpPr>
          <p:nvPr/>
        </p:nvSpPr>
        <p:spPr bwMode="auto">
          <a:xfrm>
            <a:off x="648619" y="1483153"/>
            <a:ext cx="1627651" cy="10156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r>
              <a:rPr lang="fr-FR" altLang="zh-CN" sz="2000" b="1" dirty="0">
                <a:solidFill>
                  <a:srgbClr val="FFFF00"/>
                </a:solidFill>
                <a:latin typeface="微软雅黑" panose="020B0503020204020204" pitchFamily="34" charset="-122"/>
                <a:ea typeface="微软雅黑" panose="020B0503020204020204" pitchFamily="34" charset="-122"/>
              </a:rPr>
              <a:t>2.</a:t>
            </a:r>
            <a:r>
              <a:rPr lang="en-US" altLang="zh-CN" sz="2000" b="1" dirty="0">
                <a:solidFill>
                  <a:srgbClr val="FFFF00"/>
                </a:solidFill>
                <a:latin typeface="微软雅黑" panose="020B0503020204020204" pitchFamily="34" charset="-122"/>
                <a:ea typeface="微软雅黑" panose="020B0503020204020204" pitchFamily="34" charset="-122"/>
              </a:rPr>
              <a:t>4</a:t>
            </a:r>
          </a:p>
          <a:p>
            <a:pPr eaLnBrk="0" hangingPunct="0"/>
            <a:r>
              <a:rPr lang="zh-CN" altLang="en-US" sz="2000" b="1" dirty="0">
                <a:solidFill>
                  <a:schemeClr val="bg1"/>
                </a:solidFill>
                <a:latin typeface="微软雅黑" panose="020B0503020204020204" pitchFamily="34" charset="-122"/>
                <a:ea typeface="微软雅黑" panose="020B0503020204020204" pitchFamily="34" charset="-122"/>
              </a:rPr>
              <a:t>信道复用</a:t>
            </a:r>
            <a:endParaRPr lang="en-US" altLang="zh-CN" sz="2000" b="1" dirty="0">
              <a:solidFill>
                <a:schemeClr val="bg1"/>
              </a:solidFill>
              <a:latin typeface="微软雅黑" panose="020B0503020204020204" pitchFamily="34" charset="-122"/>
              <a:ea typeface="微软雅黑" panose="020B0503020204020204" pitchFamily="34" charset="-122"/>
            </a:endParaRPr>
          </a:p>
          <a:p>
            <a:pPr eaLnBrk="0" hangingPunct="0"/>
            <a:r>
              <a:rPr lang="zh-CN" altLang="en-US" sz="2000" b="1" dirty="0">
                <a:solidFill>
                  <a:schemeClr val="bg1"/>
                </a:solidFill>
                <a:latin typeface="微软雅黑" panose="020B0503020204020204" pitchFamily="34" charset="-122"/>
                <a:ea typeface="微软雅黑" panose="020B0503020204020204" pitchFamily="34" charset="-122"/>
              </a:rPr>
              <a:t>技术</a:t>
            </a:r>
            <a:endParaRPr lang="zh-CN" altLang="fr-FR" sz="20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9"/>
          <p:cNvSpPr>
            <a:spLocks noChangeArrowheads="1"/>
          </p:cNvSpPr>
          <p:nvPr/>
        </p:nvSpPr>
        <p:spPr bwMode="auto">
          <a:xfrm>
            <a:off x="2629135" y="1379948"/>
            <a:ext cx="5775326" cy="330200"/>
          </a:xfrm>
          <a:prstGeom prst="rect">
            <a:avLst/>
          </a:prstGeom>
          <a:solidFill>
            <a:srgbClr val="0098F6"/>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solidFill>
                  <a:srgbClr val="000000"/>
                </a:solidFill>
                <a:miter lim="1000000"/>
                <a:headEnd/>
                <a:tailEnd/>
              </a14:hiddenLine>
            </a:ext>
          </a:extLst>
        </p:spPr>
        <p:txBody>
          <a:bodyPr anchor="ctr"/>
          <a:lstStyle/>
          <a:p>
            <a:pPr algn="ctr" eaLnBrk="0" hangingPunct="0"/>
            <a:endParaRPr lang="fr-FR">
              <a:solidFill>
                <a:srgbClr val="FFFFFF"/>
              </a:solidFill>
              <a:latin typeface="宋体" panose="02010600030101010101" pitchFamily="2" charset="-122"/>
            </a:endParaRPr>
          </a:p>
        </p:txBody>
      </p:sp>
      <p:sp>
        <p:nvSpPr>
          <p:cNvPr id="7" name="Rectangle 10"/>
          <p:cNvSpPr>
            <a:spLocks noChangeArrowheads="1"/>
          </p:cNvSpPr>
          <p:nvPr/>
        </p:nvSpPr>
        <p:spPr bwMode="auto">
          <a:xfrm>
            <a:off x="2629135" y="1986373"/>
            <a:ext cx="5775326" cy="330200"/>
          </a:xfrm>
          <a:prstGeom prst="rect">
            <a:avLst/>
          </a:prstGeom>
          <a:solidFill>
            <a:srgbClr val="1956B9"/>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solidFill>
                  <a:srgbClr val="000000"/>
                </a:solidFill>
                <a:miter lim="1000000"/>
                <a:headEnd/>
                <a:tailEnd/>
              </a14:hiddenLine>
            </a:ext>
          </a:extLst>
        </p:spPr>
        <p:txBody>
          <a:bodyPr anchor="ctr"/>
          <a:lstStyle/>
          <a:p>
            <a:pPr algn="ctr" eaLnBrk="0" hangingPunct="0"/>
            <a:endParaRPr lang="fr-FR">
              <a:solidFill>
                <a:srgbClr val="FFFFFF"/>
              </a:solidFill>
              <a:latin typeface="宋体" panose="02010600030101010101" pitchFamily="2" charset="-122"/>
            </a:endParaRPr>
          </a:p>
        </p:txBody>
      </p:sp>
      <p:sp>
        <p:nvSpPr>
          <p:cNvPr id="8" name="Rectangle 11"/>
          <p:cNvSpPr>
            <a:spLocks noChangeArrowheads="1"/>
          </p:cNvSpPr>
          <p:nvPr/>
        </p:nvSpPr>
        <p:spPr bwMode="auto">
          <a:xfrm>
            <a:off x="2629135" y="2603910"/>
            <a:ext cx="5775326" cy="330200"/>
          </a:xfrm>
          <a:prstGeom prst="rect">
            <a:avLst/>
          </a:prstGeom>
          <a:solidFill>
            <a:srgbClr val="0098F6"/>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solidFill>
                  <a:srgbClr val="000000"/>
                </a:solidFill>
                <a:miter lim="1000000"/>
                <a:headEnd/>
                <a:tailEnd/>
              </a14:hiddenLine>
            </a:ext>
          </a:extLst>
        </p:spPr>
        <p:txBody>
          <a:bodyPr anchor="ctr"/>
          <a:lstStyle/>
          <a:p>
            <a:pPr algn="ctr" eaLnBrk="0" hangingPunct="0"/>
            <a:endParaRPr lang="fr-FR" dirty="0">
              <a:solidFill>
                <a:srgbClr val="FFFFFF"/>
              </a:solidFill>
              <a:latin typeface="宋体" panose="02010600030101010101" pitchFamily="2" charset="-122"/>
            </a:endParaRPr>
          </a:p>
        </p:txBody>
      </p:sp>
      <p:sp>
        <p:nvSpPr>
          <p:cNvPr id="9" name="Line 16"/>
          <p:cNvSpPr>
            <a:spLocks noChangeShapeType="1"/>
          </p:cNvSpPr>
          <p:nvPr/>
        </p:nvSpPr>
        <p:spPr bwMode="auto">
          <a:xfrm>
            <a:off x="3637198" y="1308510"/>
            <a:ext cx="0" cy="1800225"/>
          </a:xfrm>
          <a:prstGeom prst="line">
            <a:avLst/>
          </a:prstGeom>
          <a:noFill/>
          <a:ln w="28575" algn="ctr">
            <a:solidFill>
              <a:srgbClr val="FFFFFF"/>
            </a:solidFill>
            <a:round/>
          </a:ln>
          <a:extLst>
            <a:ext uri="{909E8E84-426E-40DD-AFC4-6F175D3DCCD1}">
              <a14:hiddenFill xmlns:a14="http://schemas.microsoft.com/office/drawing/2010/main">
                <a:noFill/>
              </a14:hiddenFill>
            </a:ext>
          </a:extLst>
        </p:spPr>
        <p:txBody>
          <a:bodyPr/>
          <a:lstStyle/>
          <a:p>
            <a:endParaRPr lang="zh-CN" altLang="en-US"/>
          </a:p>
        </p:txBody>
      </p:sp>
      <p:sp>
        <p:nvSpPr>
          <p:cNvPr id="10" name="Rectangle 8"/>
          <p:cNvSpPr>
            <a:spLocks noChangeArrowheads="1"/>
          </p:cNvSpPr>
          <p:nvPr/>
        </p:nvSpPr>
        <p:spPr bwMode="auto">
          <a:xfrm>
            <a:off x="2700573" y="1125948"/>
            <a:ext cx="5616113"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lnSpc>
                <a:spcPct val="200000"/>
              </a:lnSpc>
            </a:pPr>
            <a:r>
              <a:rPr lang="en-US" altLang="zh-CN" sz="2000" b="1" dirty="0">
                <a:solidFill>
                  <a:schemeClr val="bg1"/>
                </a:solidFill>
                <a:latin typeface="微软雅黑" panose="020B0503020204020204" pitchFamily="34" charset="-122"/>
                <a:ea typeface="微软雅黑" panose="020B0503020204020204" pitchFamily="34" charset="-122"/>
              </a:rPr>
              <a:t>2.2.1                                 </a:t>
            </a:r>
            <a:r>
              <a:rPr lang="zh-CN" altLang="en-US" sz="2000" b="1" dirty="0">
                <a:solidFill>
                  <a:schemeClr val="bg1"/>
                </a:solidFill>
                <a:latin typeface="微软雅黑" panose="020B0503020204020204" pitchFamily="34" charset="-122"/>
                <a:ea typeface="微软雅黑" panose="020B0503020204020204" pitchFamily="34" charset="-122"/>
              </a:rPr>
              <a:t>数据通信系统的模型</a:t>
            </a:r>
          </a:p>
          <a:p>
            <a:pPr eaLnBrk="0" hangingPunct="0">
              <a:lnSpc>
                <a:spcPct val="200000"/>
              </a:lnSpc>
            </a:pPr>
            <a:r>
              <a:rPr lang="en-US" altLang="zh-CN" sz="2000" b="1" dirty="0">
                <a:solidFill>
                  <a:schemeClr val="bg1"/>
                </a:solidFill>
                <a:latin typeface="微软雅黑" panose="020B0503020204020204" pitchFamily="34" charset="-122"/>
                <a:ea typeface="微软雅黑" panose="020B0503020204020204" pitchFamily="34" charset="-122"/>
              </a:rPr>
              <a:t>2.2.2                          </a:t>
            </a:r>
            <a:r>
              <a:rPr lang="zh-CN" altLang="en-US" sz="2000" b="1" dirty="0">
                <a:solidFill>
                  <a:schemeClr val="bg1"/>
                </a:solidFill>
                <a:latin typeface="微软雅黑" panose="020B0503020204020204" pitchFamily="34" charset="-122"/>
                <a:ea typeface="微软雅黑" panose="020B0503020204020204" pitchFamily="34" charset="-122"/>
              </a:rPr>
              <a:t>有关信道的几个基本概念</a:t>
            </a:r>
          </a:p>
          <a:p>
            <a:pPr eaLnBrk="0" hangingPunct="0">
              <a:lnSpc>
                <a:spcPct val="200000"/>
              </a:lnSpc>
            </a:pPr>
            <a:r>
              <a:rPr lang="en-US" altLang="zh-CN" sz="2000" b="1" dirty="0">
                <a:solidFill>
                  <a:schemeClr val="bg1"/>
                </a:solidFill>
                <a:latin typeface="微软雅黑" panose="020B0503020204020204" pitchFamily="34" charset="-122"/>
                <a:ea typeface="微软雅黑" panose="020B0503020204020204" pitchFamily="34" charset="-122"/>
              </a:rPr>
              <a:t>2.2.3                                       </a:t>
            </a:r>
            <a:r>
              <a:rPr lang="zh-CN" altLang="en-US" sz="2000" b="1" dirty="0">
                <a:solidFill>
                  <a:schemeClr val="bg1"/>
                </a:solidFill>
                <a:latin typeface="微软雅黑" panose="020B0503020204020204" pitchFamily="34" charset="-122"/>
                <a:ea typeface="微软雅黑" panose="020B0503020204020204" pitchFamily="34" charset="-122"/>
              </a:rPr>
              <a:t>信道的极限容量</a:t>
            </a:r>
          </a:p>
        </p:txBody>
      </p:sp>
      <p:sp>
        <p:nvSpPr>
          <p:cNvPr id="11" name="Rectangle 27"/>
          <p:cNvSpPr>
            <a:spLocks noChangeArrowheads="1"/>
          </p:cNvSpPr>
          <p:nvPr/>
        </p:nvSpPr>
        <p:spPr bwMode="auto">
          <a:xfrm>
            <a:off x="639730" y="1379948"/>
            <a:ext cx="1636540" cy="1555639"/>
          </a:xfrm>
          <a:prstGeom prst="rect">
            <a:avLst/>
          </a:prstGeom>
          <a:solidFill>
            <a:srgbClr val="0070C0"/>
          </a:solidFill>
          <a:ln>
            <a:noFill/>
          </a:ln>
          <a:effectLst/>
          <a:scene3d>
            <a:camera prst="orthographicFront">
              <a:rot lat="0" lon="0" rev="0"/>
            </a:camera>
            <a:lightRig rig="glow" dir="t">
              <a:rot lat="0" lon="0" rev="14100000"/>
            </a:lightRig>
          </a:scene3d>
          <a:sp3d prstMaterial="softEdge">
            <a:bevelT w="127000" prst="artDeco"/>
          </a:sp3d>
          <a:extLs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fr-FR">
              <a:latin typeface="宋体" panose="02010600030101010101" pitchFamily="2" charset="-122"/>
            </a:endParaRPr>
          </a:p>
        </p:txBody>
      </p:sp>
      <p:sp>
        <p:nvSpPr>
          <p:cNvPr id="12" name="Rectangle 29"/>
          <p:cNvSpPr>
            <a:spLocks noChangeArrowheads="1"/>
          </p:cNvSpPr>
          <p:nvPr/>
        </p:nvSpPr>
        <p:spPr bwMode="auto">
          <a:xfrm>
            <a:off x="648619" y="1474880"/>
            <a:ext cx="1627651" cy="10156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r>
              <a:rPr lang="fr-FR" altLang="zh-CN" sz="2000" b="1" dirty="0">
                <a:solidFill>
                  <a:srgbClr val="FFFF00"/>
                </a:solidFill>
                <a:latin typeface="微软雅黑" panose="020B0503020204020204" pitchFamily="34" charset="-122"/>
                <a:ea typeface="微软雅黑" panose="020B0503020204020204" pitchFamily="34" charset="-122"/>
              </a:rPr>
              <a:t>2.2</a:t>
            </a:r>
          </a:p>
          <a:p>
            <a:pPr eaLnBrk="0" hangingPunct="0"/>
            <a:r>
              <a:rPr lang="zh-CN" altLang="en-US" sz="2000" b="1" dirty="0">
                <a:solidFill>
                  <a:schemeClr val="bg1"/>
                </a:solidFill>
                <a:latin typeface="微软雅黑" panose="020B0503020204020204" pitchFamily="34" charset="-122"/>
                <a:ea typeface="微软雅黑" panose="020B0503020204020204" pitchFamily="34" charset="-122"/>
              </a:rPr>
              <a:t>数据通信的基础知识</a:t>
            </a:r>
            <a:endParaRPr lang="zh-CN" altLang="fr-FR" sz="20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t>2.4.1  </a:t>
            </a:r>
            <a:r>
              <a:rPr lang="zh-CN" altLang="en-US" dirty="0"/>
              <a:t>频分复用、时分复用和统计时分复用</a:t>
            </a:r>
          </a:p>
        </p:txBody>
      </p:sp>
      <p:sp>
        <p:nvSpPr>
          <p:cNvPr id="3" name="内容占位符 2"/>
          <p:cNvSpPr>
            <a:spLocks noGrp="1"/>
          </p:cNvSpPr>
          <p:nvPr>
            <p:ph sz="quarter" idx="11"/>
          </p:nvPr>
        </p:nvSpPr>
        <p:spPr/>
        <p:txBody>
          <a:bodyPr/>
          <a:lstStyle/>
          <a:p>
            <a:r>
              <a:rPr lang="zh-CN" altLang="en-US" dirty="0">
                <a:solidFill>
                  <a:srgbClr val="C00000"/>
                </a:solidFill>
              </a:rPr>
              <a:t>复用</a:t>
            </a:r>
            <a:r>
              <a:rPr lang="zh-CN" altLang="en-US" dirty="0"/>
              <a:t> </a:t>
            </a:r>
            <a:r>
              <a:rPr lang="en-US" altLang="zh-CN" dirty="0"/>
              <a:t>(multiplexing) </a:t>
            </a:r>
            <a:r>
              <a:rPr lang="zh-CN" altLang="en-US" dirty="0"/>
              <a:t>：允许用户使用一个共享信道进行通信。</a:t>
            </a:r>
          </a:p>
          <a:p>
            <a:endParaRPr lang="zh-CN" altLang="en-US" dirty="0"/>
          </a:p>
        </p:txBody>
      </p:sp>
      <p:sp>
        <p:nvSpPr>
          <p:cNvPr id="4" name="圆角矩形 3"/>
          <p:cNvSpPr/>
          <p:nvPr/>
        </p:nvSpPr>
        <p:spPr>
          <a:xfrm>
            <a:off x="1359446" y="1515868"/>
            <a:ext cx="6522720" cy="2908086"/>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6" name="组合 5"/>
          <p:cNvGrpSpPr/>
          <p:nvPr/>
        </p:nvGrpSpPr>
        <p:grpSpPr>
          <a:xfrm>
            <a:off x="1998524" y="1565660"/>
            <a:ext cx="5168206" cy="1317176"/>
            <a:chOff x="1442906" y="2204864"/>
            <a:chExt cx="7099300" cy="1809336"/>
          </a:xfrm>
        </p:grpSpPr>
        <p:sp>
          <p:nvSpPr>
            <p:cNvPr id="7" name="Line 39"/>
            <p:cNvSpPr>
              <a:spLocks noChangeShapeType="1"/>
            </p:cNvSpPr>
            <p:nvPr/>
          </p:nvSpPr>
          <p:spPr bwMode="auto">
            <a:xfrm>
              <a:off x="1840178" y="2546177"/>
              <a:ext cx="6382147" cy="0"/>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anose="020B0503020204020204" pitchFamily="34" charset="-122"/>
                <a:ea typeface="微软雅黑" panose="020B0503020204020204" pitchFamily="34" charset="-122"/>
              </a:endParaRPr>
            </a:p>
          </p:txBody>
        </p:sp>
        <p:sp>
          <p:nvSpPr>
            <p:cNvPr id="8" name="Line 40"/>
            <p:cNvSpPr>
              <a:spLocks noChangeShapeType="1"/>
            </p:cNvSpPr>
            <p:nvPr/>
          </p:nvSpPr>
          <p:spPr bwMode="auto">
            <a:xfrm>
              <a:off x="1840178" y="3039889"/>
              <a:ext cx="6382147" cy="0"/>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anose="020B0503020204020204" pitchFamily="34" charset="-122"/>
                <a:ea typeface="微软雅黑" panose="020B0503020204020204" pitchFamily="34" charset="-122"/>
              </a:endParaRPr>
            </a:p>
          </p:txBody>
        </p:sp>
        <p:sp>
          <p:nvSpPr>
            <p:cNvPr id="9" name="Line 41"/>
            <p:cNvSpPr>
              <a:spLocks noChangeShapeType="1"/>
            </p:cNvSpPr>
            <p:nvPr/>
          </p:nvSpPr>
          <p:spPr bwMode="auto">
            <a:xfrm>
              <a:off x="1840178" y="3533602"/>
              <a:ext cx="6382147" cy="0"/>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anose="020B0503020204020204" pitchFamily="34" charset="-122"/>
                <a:ea typeface="微软雅黑" panose="020B0503020204020204" pitchFamily="34" charset="-122"/>
              </a:endParaRPr>
            </a:p>
          </p:txBody>
        </p:sp>
        <p:sp>
          <p:nvSpPr>
            <p:cNvPr id="10" name="Oval 42"/>
            <p:cNvSpPr>
              <a:spLocks noChangeArrowheads="1"/>
            </p:cNvSpPr>
            <p:nvPr/>
          </p:nvSpPr>
          <p:spPr bwMode="auto">
            <a:xfrm>
              <a:off x="1442906" y="2357265"/>
              <a:ext cx="397272" cy="377825"/>
            </a:xfrm>
            <a:prstGeom prst="ellipse">
              <a:avLst/>
            </a:prstGeom>
            <a:solidFill>
              <a:srgbClr val="99FFCC"/>
            </a:solidFill>
            <a:ln w="9525">
              <a:solidFill>
                <a:schemeClr val="tx1"/>
              </a:solidFill>
              <a:round/>
            </a:ln>
            <a:effectLst/>
          </p:spPr>
          <p:txBody>
            <a:bodyPr wrap="none" anchor="ctr"/>
            <a:lstStyle/>
            <a:p>
              <a:pPr algn="ctr"/>
              <a:r>
                <a:rPr lang="en-US" altLang="zh-CN" sz="1400" b="1" dirty="0">
                  <a:latin typeface="微软雅黑" panose="020B0503020204020204" pitchFamily="34" charset="-122"/>
                  <a:ea typeface="微软雅黑" panose="020B0503020204020204" pitchFamily="34" charset="-122"/>
                </a:rPr>
                <a:t>A</a:t>
              </a:r>
              <a:r>
                <a:rPr lang="en-US" altLang="zh-CN" sz="1400" b="1" baseline="-25000" dirty="0">
                  <a:latin typeface="微软雅黑" panose="020B0503020204020204" pitchFamily="34" charset="-122"/>
                  <a:ea typeface="微软雅黑" panose="020B0503020204020204" pitchFamily="34" charset="-122"/>
                </a:rPr>
                <a:t>1</a:t>
              </a:r>
            </a:p>
          </p:txBody>
        </p:sp>
        <p:sp>
          <p:nvSpPr>
            <p:cNvPr id="11" name="Oval 43"/>
            <p:cNvSpPr>
              <a:spLocks noChangeArrowheads="1"/>
            </p:cNvSpPr>
            <p:nvPr/>
          </p:nvSpPr>
          <p:spPr bwMode="auto">
            <a:xfrm>
              <a:off x="8144934" y="2357265"/>
              <a:ext cx="397272" cy="377825"/>
            </a:xfrm>
            <a:prstGeom prst="ellipse">
              <a:avLst/>
            </a:prstGeom>
            <a:solidFill>
              <a:srgbClr val="99FFCC"/>
            </a:solidFill>
            <a:ln w="9525">
              <a:solidFill>
                <a:schemeClr val="tx1"/>
              </a:solidFill>
              <a:round/>
            </a:ln>
            <a:effectLst/>
          </p:spPr>
          <p:txBody>
            <a:bodyPr wrap="none" anchor="ctr"/>
            <a:lstStyle/>
            <a:p>
              <a:pPr algn="ctr"/>
              <a:r>
                <a:rPr lang="en-US" altLang="zh-CN" sz="1400" b="1" dirty="0">
                  <a:latin typeface="微软雅黑" panose="020B0503020204020204" pitchFamily="34" charset="-122"/>
                  <a:ea typeface="微软雅黑" panose="020B0503020204020204" pitchFamily="34" charset="-122"/>
                </a:rPr>
                <a:t>A</a:t>
              </a:r>
              <a:r>
                <a:rPr lang="en-US" altLang="zh-CN" sz="1400" b="1" baseline="-25000" dirty="0">
                  <a:latin typeface="微软雅黑" panose="020B0503020204020204" pitchFamily="34" charset="-122"/>
                  <a:ea typeface="微软雅黑" panose="020B0503020204020204" pitchFamily="34" charset="-122"/>
                </a:rPr>
                <a:t>2</a:t>
              </a:r>
            </a:p>
          </p:txBody>
        </p:sp>
        <p:sp>
          <p:nvSpPr>
            <p:cNvPr id="12" name="Oval 44"/>
            <p:cNvSpPr>
              <a:spLocks noChangeArrowheads="1"/>
            </p:cNvSpPr>
            <p:nvPr/>
          </p:nvSpPr>
          <p:spPr bwMode="auto">
            <a:xfrm>
              <a:off x="1442906" y="2850978"/>
              <a:ext cx="397272" cy="377825"/>
            </a:xfrm>
            <a:prstGeom prst="ellipse">
              <a:avLst/>
            </a:prstGeom>
            <a:solidFill>
              <a:srgbClr val="99FFCC"/>
            </a:solidFill>
            <a:ln w="9525">
              <a:solidFill>
                <a:schemeClr val="tx1"/>
              </a:solidFill>
              <a:round/>
            </a:ln>
            <a:effectLst/>
          </p:spPr>
          <p:txBody>
            <a:bodyPr wrap="none" anchor="ctr"/>
            <a:lstStyle/>
            <a:p>
              <a:pPr algn="ctr"/>
              <a:r>
                <a:rPr lang="en-US" altLang="zh-CN" sz="1400" b="1">
                  <a:latin typeface="微软雅黑" panose="020B0503020204020204" pitchFamily="34" charset="-122"/>
                  <a:ea typeface="微软雅黑" panose="020B0503020204020204" pitchFamily="34" charset="-122"/>
                </a:rPr>
                <a:t>B</a:t>
              </a:r>
              <a:r>
                <a:rPr lang="en-US" altLang="zh-CN" sz="1400" b="1" baseline="-25000">
                  <a:latin typeface="微软雅黑" panose="020B0503020204020204" pitchFamily="34" charset="-122"/>
                  <a:ea typeface="微软雅黑" panose="020B0503020204020204" pitchFamily="34" charset="-122"/>
                </a:rPr>
                <a:t>1</a:t>
              </a:r>
            </a:p>
          </p:txBody>
        </p:sp>
        <p:sp>
          <p:nvSpPr>
            <p:cNvPr id="13" name="Oval 45"/>
            <p:cNvSpPr>
              <a:spLocks noChangeArrowheads="1"/>
            </p:cNvSpPr>
            <p:nvPr/>
          </p:nvSpPr>
          <p:spPr bwMode="auto">
            <a:xfrm>
              <a:off x="8144934" y="2850978"/>
              <a:ext cx="397272" cy="377825"/>
            </a:xfrm>
            <a:prstGeom prst="ellipse">
              <a:avLst/>
            </a:prstGeom>
            <a:solidFill>
              <a:srgbClr val="99FFCC"/>
            </a:solidFill>
            <a:ln w="9525">
              <a:solidFill>
                <a:schemeClr val="tx1"/>
              </a:solidFill>
              <a:round/>
            </a:ln>
            <a:effectLst/>
          </p:spPr>
          <p:txBody>
            <a:bodyPr wrap="none" anchor="ctr"/>
            <a:lstStyle/>
            <a:p>
              <a:pPr algn="ctr"/>
              <a:r>
                <a:rPr lang="en-US" altLang="zh-CN" sz="1400" b="1">
                  <a:latin typeface="微软雅黑" panose="020B0503020204020204" pitchFamily="34" charset="-122"/>
                  <a:ea typeface="微软雅黑" panose="020B0503020204020204" pitchFamily="34" charset="-122"/>
                </a:rPr>
                <a:t>B</a:t>
              </a:r>
              <a:r>
                <a:rPr lang="en-US" altLang="zh-CN" sz="1400" b="1" baseline="-25000">
                  <a:latin typeface="微软雅黑" panose="020B0503020204020204" pitchFamily="34" charset="-122"/>
                  <a:ea typeface="微软雅黑" panose="020B0503020204020204" pitchFamily="34" charset="-122"/>
                </a:rPr>
                <a:t>2</a:t>
              </a:r>
            </a:p>
          </p:txBody>
        </p:sp>
        <p:sp>
          <p:nvSpPr>
            <p:cNvPr id="14" name="Oval 46"/>
            <p:cNvSpPr>
              <a:spLocks noChangeArrowheads="1"/>
            </p:cNvSpPr>
            <p:nvPr/>
          </p:nvSpPr>
          <p:spPr bwMode="auto">
            <a:xfrm>
              <a:off x="1442906" y="3344689"/>
              <a:ext cx="397272" cy="377825"/>
            </a:xfrm>
            <a:prstGeom prst="ellipse">
              <a:avLst/>
            </a:prstGeom>
            <a:solidFill>
              <a:srgbClr val="99FFCC"/>
            </a:solidFill>
            <a:ln w="9525">
              <a:solidFill>
                <a:schemeClr val="tx1"/>
              </a:solidFill>
              <a:round/>
            </a:ln>
            <a:effectLst/>
          </p:spPr>
          <p:txBody>
            <a:bodyPr wrap="none" anchor="ctr"/>
            <a:lstStyle/>
            <a:p>
              <a:pPr algn="ctr"/>
              <a:r>
                <a:rPr lang="en-US" altLang="zh-CN" sz="1400" b="1" dirty="0">
                  <a:latin typeface="微软雅黑" panose="020B0503020204020204" pitchFamily="34" charset="-122"/>
                  <a:ea typeface="微软雅黑" panose="020B0503020204020204" pitchFamily="34" charset="-122"/>
                </a:rPr>
                <a:t>C</a:t>
              </a:r>
              <a:r>
                <a:rPr lang="en-US" altLang="zh-CN" sz="1400" b="1" baseline="-25000" dirty="0">
                  <a:latin typeface="微软雅黑" panose="020B0503020204020204" pitchFamily="34" charset="-122"/>
                  <a:ea typeface="微软雅黑" panose="020B0503020204020204" pitchFamily="34" charset="-122"/>
                </a:rPr>
                <a:t>1</a:t>
              </a:r>
            </a:p>
          </p:txBody>
        </p:sp>
        <p:sp>
          <p:nvSpPr>
            <p:cNvPr id="15" name="Oval 47"/>
            <p:cNvSpPr>
              <a:spLocks noChangeArrowheads="1"/>
            </p:cNvSpPr>
            <p:nvPr/>
          </p:nvSpPr>
          <p:spPr bwMode="auto">
            <a:xfrm>
              <a:off x="8144934" y="3344689"/>
              <a:ext cx="397272" cy="377825"/>
            </a:xfrm>
            <a:prstGeom prst="ellipse">
              <a:avLst/>
            </a:prstGeom>
            <a:solidFill>
              <a:srgbClr val="99FFCC"/>
            </a:solidFill>
            <a:ln w="9525">
              <a:solidFill>
                <a:schemeClr val="tx1"/>
              </a:solidFill>
              <a:round/>
            </a:ln>
            <a:effectLst/>
          </p:spPr>
          <p:txBody>
            <a:bodyPr wrap="none" anchor="ctr"/>
            <a:lstStyle/>
            <a:p>
              <a:pPr algn="ctr"/>
              <a:r>
                <a:rPr lang="en-US" altLang="zh-CN" sz="1400" b="1">
                  <a:latin typeface="微软雅黑" panose="020B0503020204020204" pitchFamily="34" charset="-122"/>
                  <a:ea typeface="微软雅黑" panose="020B0503020204020204" pitchFamily="34" charset="-122"/>
                </a:rPr>
                <a:t>C</a:t>
              </a:r>
              <a:r>
                <a:rPr lang="en-US" altLang="zh-CN" sz="1400" b="1" baseline="-25000">
                  <a:latin typeface="微软雅黑" panose="020B0503020204020204" pitchFamily="34" charset="-122"/>
                  <a:ea typeface="微软雅黑" panose="020B0503020204020204" pitchFamily="34" charset="-122"/>
                </a:rPr>
                <a:t>2</a:t>
              </a:r>
            </a:p>
          </p:txBody>
        </p:sp>
        <p:sp>
          <p:nvSpPr>
            <p:cNvPr id="16" name="Text Box 60"/>
            <p:cNvSpPr txBox="1">
              <a:spLocks noChangeArrowheads="1"/>
            </p:cNvSpPr>
            <p:nvPr/>
          </p:nvSpPr>
          <p:spPr bwMode="auto">
            <a:xfrm>
              <a:off x="3766221" y="3591424"/>
              <a:ext cx="2389571" cy="422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sz="1400" b="1" dirty="0">
                  <a:latin typeface="微软雅黑" panose="020B0503020204020204" pitchFamily="34" charset="-122"/>
                  <a:ea typeface="微软雅黑" panose="020B0503020204020204" pitchFamily="34" charset="-122"/>
                </a:rPr>
                <a:t>(a) </a:t>
              </a:r>
              <a:r>
                <a:rPr lang="zh-CN" altLang="en-US" sz="1400" b="1" dirty="0">
                  <a:latin typeface="微软雅黑" panose="020B0503020204020204" pitchFamily="34" charset="-122"/>
                  <a:ea typeface="微软雅黑" panose="020B0503020204020204" pitchFamily="34" charset="-122"/>
                </a:rPr>
                <a:t>使用单独的信道</a:t>
              </a:r>
            </a:p>
          </p:txBody>
        </p:sp>
        <p:sp>
          <p:nvSpPr>
            <p:cNvPr id="17" name="Line 64"/>
            <p:cNvSpPr>
              <a:spLocks noChangeShapeType="1"/>
            </p:cNvSpPr>
            <p:nvPr/>
          </p:nvSpPr>
          <p:spPr bwMode="auto">
            <a:xfrm>
              <a:off x="3676915" y="2431877"/>
              <a:ext cx="2390510" cy="0"/>
            </a:xfrm>
            <a:prstGeom prst="line">
              <a:avLst/>
            </a:prstGeom>
            <a:noFill/>
            <a:ln w="28575">
              <a:solidFill>
                <a:srgbClr val="0000FF"/>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anose="020B0503020204020204" pitchFamily="34" charset="-122"/>
                <a:ea typeface="微软雅黑" panose="020B0503020204020204" pitchFamily="34" charset="-122"/>
              </a:endParaRPr>
            </a:p>
          </p:txBody>
        </p:sp>
        <p:sp>
          <p:nvSpPr>
            <p:cNvPr id="18" name="Line 65"/>
            <p:cNvSpPr>
              <a:spLocks noChangeShapeType="1"/>
            </p:cNvSpPr>
            <p:nvPr/>
          </p:nvSpPr>
          <p:spPr bwMode="auto">
            <a:xfrm>
              <a:off x="3676915" y="2912889"/>
              <a:ext cx="2390510" cy="0"/>
            </a:xfrm>
            <a:prstGeom prst="line">
              <a:avLst/>
            </a:prstGeom>
            <a:noFill/>
            <a:ln w="28575">
              <a:solidFill>
                <a:srgbClr val="0000FF"/>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anose="020B0503020204020204" pitchFamily="34" charset="-122"/>
                <a:ea typeface="微软雅黑" panose="020B0503020204020204" pitchFamily="34" charset="-122"/>
              </a:endParaRPr>
            </a:p>
          </p:txBody>
        </p:sp>
        <p:sp>
          <p:nvSpPr>
            <p:cNvPr id="19" name="Line 66"/>
            <p:cNvSpPr>
              <a:spLocks noChangeShapeType="1"/>
            </p:cNvSpPr>
            <p:nvPr/>
          </p:nvSpPr>
          <p:spPr bwMode="auto">
            <a:xfrm>
              <a:off x="3676915" y="3417714"/>
              <a:ext cx="2390510" cy="0"/>
            </a:xfrm>
            <a:prstGeom prst="line">
              <a:avLst/>
            </a:prstGeom>
            <a:noFill/>
            <a:ln w="28575">
              <a:solidFill>
                <a:srgbClr val="0000FF"/>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anose="020B0503020204020204" pitchFamily="34" charset="-122"/>
                <a:ea typeface="微软雅黑" panose="020B0503020204020204" pitchFamily="34" charset="-122"/>
              </a:endParaRPr>
            </a:p>
          </p:txBody>
        </p:sp>
        <p:sp>
          <p:nvSpPr>
            <p:cNvPr id="20" name="AutoShape 78"/>
            <p:cNvSpPr>
              <a:spLocks noChangeArrowheads="1"/>
            </p:cNvSpPr>
            <p:nvPr/>
          </p:nvSpPr>
          <p:spPr bwMode="auto">
            <a:xfrm>
              <a:off x="4793060" y="3192289"/>
              <a:ext cx="178858" cy="171450"/>
            </a:xfrm>
            <a:prstGeom prst="star5">
              <a:avLst/>
            </a:prstGeom>
            <a:solidFill>
              <a:srgbClr val="FFFF00"/>
            </a:solidFill>
            <a:ln w="9525">
              <a:solidFill>
                <a:srgbClr val="000099"/>
              </a:solidFill>
              <a:miter lim="800000"/>
            </a:ln>
            <a:effectLst/>
          </p:spPr>
          <p:txBody>
            <a:bodyPr wrap="none" anchor="ctr"/>
            <a:lstStyle/>
            <a:p>
              <a:endParaRPr lang="zh-CN" altLang="en-US" sz="1400" b="1">
                <a:latin typeface="微软雅黑" panose="020B0503020204020204" pitchFamily="34" charset="-122"/>
                <a:ea typeface="微软雅黑" panose="020B0503020204020204" pitchFamily="34" charset="-122"/>
              </a:endParaRPr>
            </a:p>
          </p:txBody>
        </p:sp>
        <p:sp>
          <p:nvSpPr>
            <p:cNvPr id="21" name="Oval 80"/>
            <p:cNvSpPr>
              <a:spLocks noChangeArrowheads="1"/>
            </p:cNvSpPr>
            <p:nvPr/>
          </p:nvSpPr>
          <p:spPr bwMode="auto">
            <a:xfrm>
              <a:off x="1921008" y="2357264"/>
              <a:ext cx="159940" cy="152400"/>
            </a:xfrm>
            <a:prstGeom prst="ellipse">
              <a:avLst/>
            </a:prstGeom>
            <a:solidFill>
              <a:schemeClr val="accent6"/>
            </a:solidFill>
            <a:ln w="9525">
              <a:solidFill>
                <a:srgbClr val="000099"/>
              </a:solidFill>
              <a:round/>
            </a:ln>
            <a:effectLst/>
          </p:spPr>
          <p:txBody>
            <a:bodyPr wrap="none" anchor="ctr"/>
            <a:lstStyle/>
            <a:p>
              <a:endParaRPr lang="zh-CN" altLang="en-US" sz="1400" b="1">
                <a:latin typeface="微软雅黑" panose="020B0503020204020204" pitchFamily="34" charset="-122"/>
                <a:ea typeface="微软雅黑" panose="020B0503020204020204" pitchFamily="34" charset="-122"/>
              </a:endParaRPr>
            </a:p>
          </p:txBody>
        </p:sp>
        <p:sp>
          <p:nvSpPr>
            <p:cNvPr id="22" name="Oval 81"/>
            <p:cNvSpPr>
              <a:spLocks noChangeArrowheads="1"/>
            </p:cNvSpPr>
            <p:nvPr/>
          </p:nvSpPr>
          <p:spPr bwMode="auto">
            <a:xfrm>
              <a:off x="4801658" y="2204864"/>
              <a:ext cx="159941" cy="152400"/>
            </a:xfrm>
            <a:prstGeom prst="ellipse">
              <a:avLst/>
            </a:prstGeom>
            <a:solidFill>
              <a:schemeClr val="accent6"/>
            </a:solidFill>
            <a:ln w="9525">
              <a:solidFill>
                <a:srgbClr val="000099"/>
              </a:solidFill>
              <a:round/>
            </a:ln>
            <a:effectLst/>
          </p:spPr>
          <p:txBody>
            <a:bodyPr wrap="none" anchor="ctr"/>
            <a:lstStyle/>
            <a:p>
              <a:endParaRPr lang="zh-CN" altLang="en-US" sz="1400" b="1">
                <a:latin typeface="微软雅黑" panose="020B0503020204020204" pitchFamily="34" charset="-122"/>
                <a:ea typeface="微软雅黑" panose="020B0503020204020204" pitchFamily="34" charset="-122"/>
              </a:endParaRPr>
            </a:p>
          </p:txBody>
        </p:sp>
        <p:sp>
          <p:nvSpPr>
            <p:cNvPr id="23" name="Oval 82"/>
            <p:cNvSpPr>
              <a:spLocks noChangeArrowheads="1"/>
            </p:cNvSpPr>
            <p:nvPr/>
          </p:nvSpPr>
          <p:spPr bwMode="auto">
            <a:xfrm>
              <a:off x="7904163" y="2357264"/>
              <a:ext cx="159941" cy="152400"/>
            </a:xfrm>
            <a:prstGeom prst="ellipse">
              <a:avLst/>
            </a:prstGeom>
            <a:solidFill>
              <a:schemeClr val="accent6"/>
            </a:solidFill>
            <a:ln w="9525">
              <a:solidFill>
                <a:srgbClr val="000099"/>
              </a:solidFill>
              <a:round/>
            </a:ln>
            <a:effectLst/>
          </p:spPr>
          <p:txBody>
            <a:bodyPr wrap="none" anchor="ctr"/>
            <a:lstStyle/>
            <a:p>
              <a:endParaRPr lang="zh-CN" altLang="en-US" sz="1400" b="1">
                <a:latin typeface="微软雅黑" panose="020B0503020204020204" pitchFamily="34" charset="-122"/>
                <a:ea typeface="微软雅黑" panose="020B0503020204020204" pitchFamily="34" charset="-122"/>
              </a:endParaRPr>
            </a:p>
          </p:txBody>
        </p:sp>
        <p:sp>
          <p:nvSpPr>
            <p:cNvPr id="24" name="Rectangle 83"/>
            <p:cNvSpPr>
              <a:spLocks noChangeArrowheads="1"/>
            </p:cNvSpPr>
            <p:nvPr/>
          </p:nvSpPr>
          <p:spPr bwMode="auto">
            <a:xfrm>
              <a:off x="7904163" y="2887489"/>
              <a:ext cx="127265" cy="122238"/>
            </a:xfrm>
            <a:prstGeom prst="rect">
              <a:avLst/>
            </a:prstGeom>
            <a:solidFill>
              <a:srgbClr val="0000CC"/>
            </a:solidFill>
            <a:ln w="9525">
              <a:solidFill>
                <a:srgbClr val="000099"/>
              </a:solidFill>
              <a:miter lim="800000"/>
            </a:ln>
            <a:effectLst/>
          </p:spPr>
          <p:txBody>
            <a:bodyPr wrap="none" anchor="ctr"/>
            <a:lstStyle/>
            <a:p>
              <a:endParaRPr lang="zh-CN" altLang="en-US" sz="1400" b="1">
                <a:latin typeface="微软雅黑" panose="020B0503020204020204" pitchFamily="34" charset="-122"/>
                <a:ea typeface="微软雅黑" panose="020B0503020204020204" pitchFamily="34" charset="-122"/>
              </a:endParaRPr>
            </a:p>
          </p:txBody>
        </p:sp>
        <p:sp>
          <p:nvSpPr>
            <p:cNvPr id="25" name="Rectangle 84"/>
            <p:cNvSpPr>
              <a:spLocks noChangeArrowheads="1"/>
            </p:cNvSpPr>
            <p:nvPr/>
          </p:nvSpPr>
          <p:spPr bwMode="auto">
            <a:xfrm>
              <a:off x="1921008" y="2887489"/>
              <a:ext cx="128984" cy="122238"/>
            </a:xfrm>
            <a:prstGeom prst="rect">
              <a:avLst/>
            </a:prstGeom>
            <a:solidFill>
              <a:srgbClr val="0000CC"/>
            </a:solidFill>
            <a:ln w="9525">
              <a:solidFill>
                <a:srgbClr val="000099"/>
              </a:solidFill>
              <a:miter lim="800000"/>
            </a:ln>
            <a:effectLst/>
          </p:spPr>
          <p:txBody>
            <a:bodyPr wrap="none" anchor="ctr"/>
            <a:lstStyle/>
            <a:p>
              <a:endParaRPr lang="zh-CN" altLang="en-US" sz="1400" b="1">
                <a:latin typeface="微软雅黑" panose="020B0503020204020204" pitchFamily="34" charset="-122"/>
                <a:ea typeface="微软雅黑" panose="020B0503020204020204" pitchFamily="34" charset="-122"/>
              </a:endParaRPr>
            </a:p>
          </p:txBody>
        </p:sp>
        <p:sp>
          <p:nvSpPr>
            <p:cNvPr id="26" name="Rectangle 85"/>
            <p:cNvSpPr>
              <a:spLocks noChangeArrowheads="1"/>
            </p:cNvSpPr>
            <p:nvPr/>
          </p:nvSpPr>
          <p:spPr bwMode="auto">
            <a:xfrm>
              <a:off x="4817137" y="2736678"/>
              <a:ext cx="128984" cy="122237"/>
            </a:xfrm>
            <a:prstGeom prst="rect">
              <a:avLst/>
            </a:prstGeom>
            <a:solidFill>
              <a:srgbClr val="0000CC"/>
            </a:solidFill>
            <a:ln w="9525">
              <a:solidFill>
                <a:srgbClr val="000099"/>
              </a:solidFill>
              <a:miter lim="800000"/>
            </a:ln>
            <a:effectLst/>
          </p:spPr>
          <p:txBody>
            <a:bodyPr wrap="none" anchor="ctr"/>
            <a:lstStyle/>
            <a:p>
              <a:endParaRPr lang="zh-CN" altLang="en-US" sz="1400" b="1">
                <a:latin typeface="微软雅黑" panose="020B0503020204020204" pitchFamily="34" charset="-122"/>
                <a:ea typeface="微软雅黑" panose="020B0503020204020204" pitchFamily="34" charset="-122"/>
              </a:endParaRPr>
            </a:p>
          </p:txBody>
        </p:sp>
        <p:sp>
          <p:nvSpPr>
            <p:cNvPr id="27" name="AutoShape 86"/>
            <p:cNvSpPr>
              <a:spLocks noChangeArrowheads="1"/>
            </p:cNvSpPr>
            <p:nvPr/>
          </p:nvSpPr>
          <p:spPr bwMode="auto">
            <a:xfrm>
              <a:off x="7905328" y="3309765"/>
              <a:ext cx="178858" cy="169863"/>
            </a:xfrm>
            <a:prstGeom prst="star5">
              <a:avLst/>
            </a:prstGeom>
            <a:solidFill>
              <a:srgbClr val="FFFF00"/>
            </a:solidFill>
            <a:ln w="9525">
              <a:solidFill>
                <a:srgbClr val="000099"/>
              </a:solidFill>
              <a:miter lim="800000"/>
            </a:ln>
            <a:effectLst/>
          </p:spPr>
          <p:txBody>
            <a:bodyPr wrap="none" anchor="ctr"/>
            <a:lstStyle/>
            <a:p>
              <a:endParaRPr lang="zh-CN" altLang="en-US" sz="1400" b="1">
                <a:latin typeface="微软雅黑" panose="020B0503020204020204" pitchFamily="34" charset="-122"/>
                <a:ea typeface="微软雅黑" panose="020B0503020204020204" pitchFamily="34" charset="-122"/>
              </a:endParaRPr>
            </a:p>
          </p:txBody>
        </p:sp>
        <p:sp>
          <p:nvSpPr>
            <p:cNvPr id="28" name="AutoShape 87"/>
            <p:cNvSpPr>
              <a:spLocks noChangeArrowheads="1"/>
            </p:cNvSpPr>
            <p:nvPr/>
          </p:nvSpPr>
          <p:spPr bwMode="auto">
            <a:xfrm>
              <a:off x="1895211" y="3324052"/>
              <a:ext cx="178858" cy="171450"/>
            </a:xfrm>
            <a:prstGeom prst="star5">
              <a:avLst/>
            </a:prstGeom>
            <a:solidFill>
              <a:srgbClr val="FFFF00"/>
            </a:solidFill>
            <a:ln w="9525">
              <a:solidFill>
                <a:srgbClr val="000099"/>
              </a:solidFill>
              <a:miter lim="800000"/>
            </a:ln>
            <a:effectLst/>
          </p:spPr>
          <p:txBody>
            <a:bodyPr wrap="none" anchor="ctr"/>
            <a:lstStyle/>
            <a:p>
              <a:endParaRPr lang="zh-CN" altLang="en-US" sz="1400" b="1">
                <a:latin typeface="微软雅黑" panose="020B0503020204020204" pitchFamily="34" charset="-122"/>
                <a:ea typeface="微软雅黑" panose="020B0503020204020204" pitchFamily="34" charset="-122"/>
              </a:endParaRPr>
            </a:p>
          </p:txBody>
        </p:sp>
      </p:grpSp>
      <p:grpSp>
        <p:nvGrpSpPr>
          <p:cNvPr id="29" name="组合 28"/>
          <p:cNvGrpSpPr/>
          <p:nvPr/>
        </p:nvGrpSpPr>
        <p:grpSpPr>
          <a:xfrm>
            <a:off x="1998524" y="3093975"/>
            <a:ext cx="5168206" cy="1130668"/>
            <a:chOff x="1442906" y="4221088"/>
            <a:chExt cx="7099300" cy="1553139"/>
          </a:xfrm>
        </p:grpSpPr>
        <p:sp>
          <p:nvSpPr>
            <p:cNvPr id="30" name="Text Box 92"/>
            <p:cNvSpPr txBox="1">
              <a:spLocks noChangeArrowheads="1"/>
            </p:cNvSpPr>
            <p:nvPr/>
          </p:nvSpPr>
          <p:spPr bwMode="auto">
            <a:xfrm>
              <a:off x="4518274" y="4421112"/>
              <a:ext cx="440834" cy="422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sz="1400" b="1">
                  <a:latin typeface="微软雅黑" panose="020B0503020204020204" pitchFamily="34" charset="-122"/>
                  <a:ea typeface="微软雅黑" panose="020B0503020204020204" pitchFamily="34" charset="-122"/>
                </a:rPr>
                <a:t>+</a:t>
              </a:r>
            </a:p>
          </p:txBody>
        </p:sp>
        <p:sp>
          <p:nvSpPr>
            <p:cNvPr id="31" name="Text Box 93"/>
            <p:cNvSpPr txBox="1">
              <a:spLocks noChangeArrowheads="1"/>
            </p:cNvSpPr>
            <p:nvPr/>
          </p:nvSpPr>
          <p:spPr bwMode="auto">
            <a:xfrm>
              <a:off x="3944925" y="4403926"/>
              <a:ext cx="1948046" cy="422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altLang="zh-CN" sz="1400" b="1" dirty="0">
                  <a:latin typeface="微软雅黑" panose="020B0503020204020204" pitchFamily="34" charset="-122"/>
                  <a:ea typeface="微软雅黑" panose="020B0503020204020204" pitchFamily="34" charset="-122"/>
                </a:rPr>
                <a:t>(               )</a:t>
              </a:r>
            </a:p>
          </p:txBody>
        </p:sp>
        <p:sp>
          <p:nvSpPr>
            <p:cNvPr id="32" name="Text Box 37"/>
            <p:cNvSpPr txBox="1">
              <a:spLocks noChangeArrowheads="1"/>
            </p:cNvSpPr>
            <p:nvPr/>
          </p:nvSpPr>
          <p:spPr bwMode="auto">
            <a:xfrm>
              <a:off x="4925864" y="4421112"/>
              <a:ext cx="440834" cy="422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sz="1400" b="1" dirty="0">
                  <a:latin typeface="微软雅黑" panose="020B0503020204020204" pitchFamily="34" charset="-122"/>
                  <a:ea typeface="微软雅黑" panose="020B0503020204020204" pitchFamily="34" charset="-122"/>
                </a:rPr>
                <a:t>+</a:t>
              </a:r>
            </a:p>
          </p:txBody>
        </p:sp>
        <p:sp>
          <p:nvSpPr>
            <p:cNvPr id="33" name="Line 38"/>
            <p:cNvSpPr>
              <a:spLocks noChangeShapeType="1"/>
            </p:cNvSpPr>
            <p:nvPr/>
          </p:nvSpPr>
          <p:spPr bwMode="auto">
            <a:xfrm>
              <a:off x="1840178" y="4903712"/>
              <a:ext cx="6382147"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anose="020B0503020204020204" pitchFamily="34" charset="-122"/>
                <a:ea typeface="微软雅黑" panose="020B0503020204020204" pitchFamily="34" charset="-122"/>
              </a:endParaRPr>
            </a:p>
          </p:txBody>
        </p:sp>
        <p:sp>
          <p:nvSpPr>
            <p:cNvPr id="34" name="Line 48"/>
            <p:cNvSpPr>
              <a:spLocks noChangeShapeType="1"/>
            </p:cNvSpPr>
            <p:nvPr/>
          </p:nvSpPr>
          <p:spPr bwMode="auto">
            <a:xfrm>
              <a:off x="2717271" y="4903712"/>
              <a:ext cx="4708790" cy="0"/>
            </a:xfrm>
            <a:prstGeom prst="line">
              <a:avLst/>
            </a:prstGeom>
            <a:noFill/>
            <a:ln w="571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anose="020B0503020204020204" pitchFamily="34" charset="-122"/>
                <a:ea typeface="微软雅黑" panose="020B0503020204020204" pitchFamily="34" charset="-122"/>
              </a:endParaRPr>
            </a:p>
          </p:txBody>
        </p:sp>
        <p:sp>
          <p:nvSpPr>
            <p:cNvPr id="35" name="Line 49"/>
            <p:cNvSpPr>
              <a:spLocks noChangeShapeType="1"/>
            </p:cNvSpPr>
            <p:nvPr/>
          </p:nvSpPr>
          <p:spPr bwMode="auto">
            <a:xfrm>
              <a:off x="7426061" y="4979912"/>
              <a:ext cx="877094" cy="379412"/>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anose="020B0503020204020204" pitchFamily="34" charset="-122"/>
                <a:ea typeface="微软雅黑" panose="020B0503020204020204" pitchFamily="34" charset="-122"/>
              </a:endParaRPr>
            </a:p>
          </p:txBody>
        </p:sp>
        <p:sp>
          <p:nvSpPr>
            <p:cNvPr id="36" name="Line 50"/>
            <p:cNvSpPr>
              <a:spLocks noChangeShapeType="1"/>
            </p:cNvSpPr>
            <p:nvPr/>
          </p:nvSpPr>
          <p:spPr bwMode="auto">
            <a:xfrm flipH="1">
              <a:off x="7426061" y="4448099"/>
              <a:ext cx="877094" cy="381000"/>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anose="020B0503020204020204" pitchFamily="34" charset="-122"/>
                <a:ea typeface="微软雅黑" panose="020B0503020204020204" pitchFamily="34" charset="-122"/>
              </a:endParaRPr>
            </a:p>
          </p:txBody>
        </p:sp>
        <p:sp>
          <p:nvSpPr>
            <p:cNvPr id="37" name="Line 51"/>
            <p:cNvSpPr>
              <a:spLocks noChangeShapeType="1"/>
            </p:cNvSpPr>
            <p:nvPr/>
          </p:nvSpPr>
          <p:spPr bwMode="auto">
            <a:xfrm flipV="1">
              <a:off x="1759347" y="4979912"/>
              <a:ext cx="878813" cy="379412"/>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anose="020B0503020204020204" pitchFamily="34" charset="-122"/>
                <a:ea typeface="微软雅黑" panose="020B0503020204020204" pitchFamily="34" charset="-122"/>
              </a:endParaRPr>
            </a:p>
          </p:txBody>
        </p:sp>
        <p:sp>
          <p:nvSpPr>
            <p:cNvPr id="38" name="Line 52"/>
            <p:cNvSpPr>
              <a:spLocks noChangeShapeType="1"/>
            </p:cNvSpPr>
            <p:nvPr/>
          </p:nvSpPr>
          <p:spPr bwMode="auto">
            <a:xfrm>
              <a:off x="1759347" y="4448099"/>
              <a:ext cx="878813" cy="381000"/>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anose="020B0503020204020204" pitchFamily="34" charset="-122"/>
                <a:ea typeface="微软雅黑" panose="020B0503020204020204" pitchFamily="34" charset="-122"/>
              </a:endParaRPr>
            </a:p>
          </p:txBody>
        </p:sp>
        <p:sp>
          <p:nvSpPr>
            <p:cNvPr id="39" name="Oval 53"/>
            <p:cNvSpPr>
              <a:spLocks noChangeArrowheads="1"/>
            </p:cNvSpPr>
            <p:nvPr/>
          </p:nvSpPr>
          <p:spPr bwMode="auto">
            <a:xfrm>
              <a:off x="1442906" y="4221088"/>
              <a:ext cx="397271" cy="377825"/>
            </a:xfrm>
            <a:prstGeom prst="ellipse">
              <a:avLst/>
            </a:prstGeom>
            <a:solidFill>
              <a:srgbClr val="99FFCC"/>
            </a:solidFill>
            <a:ln w="9525">
              <a:solidFill>
                <a:schemeClr val="tx1"/>
              </a:solidFill>
              <a:round/>
            </a:ln>
            <a:effectLst/>
          </p:spPr>
          <p:txBody>
            <a:bodyPr wrap="none" anchor="ctr"/>
            <a:lstStyle/>
            <a:p>
              <a:pPr algn="ctr"/>
              <a:r>
                <a:rPr lang="en-US" altLang="zh-CN" sz="1400" b="1" dirty="0">
                  <a:latin typeface="微软雅黑" panose="020B0503020204020204" pitchFamily="34" charset="-122"/>
                  <a:ea typeface="微软雅黑" panose="020B0503020204020204" pitchFamily="34" charset="-122"/>
                </a:rPr>
                <a:t>A</a:t>
              </a:r>
              <a:r>
                <a:rPr lang="en-US" altLang="zh-CN" sz="1400" b="1" baseline="-25000" dirty="0">
                  <a:latin typeface="微软雅黑" panose="020B0503020204020204" pitchFamily="34" charset="-122"/>
                  <a:ea typeface="微软雅黑" panose="020B0503020204020204" pitchFamily="34" charset="-122"/>
                </a:rPr>
                <a:t>1</a:t>
              </a:r>
            </a:p>
          </p:txBody>
        </p:sp>
        <p:sp>
          <p:nvSpPr>
            <p:cNvPr id="40" name="Oval 54"/>
            <p:cNvSpPr>
              <a:spLocks noChangeArrowheads="1"/>
            </p:cNvSpPr>
            <p:nvPr/>
          </p:nvSpPr>
          <p:spPr bwMode="auto">
            <a:xfrm>
              <a:off x="8144934" y="4221088"/>
              <a:ext cx="397272" cy="377825"/>
            </a:xfrm>
            <a:prstGeom prst="ellipse">
              <a:avLst/>
            </a:prstGeom>
            <a:solidFill>
              <a:srgbClr val="99FFCC"/>
            </a:solidFill>
            <a:ln w="9525">
              <a:solidFill>
                <a:schemeClr val="tx1"/>
              </a:solidFill>
              <a:round/>
            </a:ln>
            <a:effectLst/>
          </p:spPr>
          <p:txBody>
            <a:bodyPr wrap="none" anchor="ctr"/>
            <a:lstStyle/>
            <a:p>
              <a:pPr algn="ctr"/>
              <a:r>
                <a:rPr lang="en-US" altLang="zh-CN" sz="1400" b="1" dirty="0">
                  <a:latin typeface="微软雅黑" panose="020B0503020204020204" pitchFamily="34" charset="-122"/>
                  <a:ea typeface="微软雅黑" panose="020B0503020204020204" pitchFamily="34" charset="-122"/>
                </a:rPr>
                <a:t>A</a:t>
              </a:r>
              <a:r>
                <a:rPr lang="en-US" altLang="zh-CN" sz="1400" b="1" baseline="-25000" dirty="0">
                  <a:latin typeface="微软雅黑" panose="020B0503020204020204" pitchFamily="34" charset="-122"/>
                  <a:ea typeface="微软雅黑" panose="020B0503020204020204" pitchFamily="34" charset="-122"/>
                </a:rPr>
                <a:t>2</a:t>
              </a:r>
            </a:p>
          </p:txBody>
        </p:sp>
        <p:sp>
          <p:nvSpPr>
            <p:cNvPr id="41" name="Oval 55"/>
            <p:cNvSpPr>
              <a:spLocks noChangeArrowheads="1"/>
            </p:cNvSpPr>
            <p:nvPr/>
          </p:nvSpPr>
          <p:spPr bwMode="auto">
            <a:xfrm>
              <a:off x="1442906" y="4703688"/>
              <a:ext cx="397271" cy="377825"/>
            </a:xfrm>
            <a:prstGeom prst="ellipse">
              <a:avLst/>
            </a:prstGeom>
            <a:solidFill>
              <a:srgbClr val="99FFCC"/>
            </a:solidFill>
            <a:ln w="9525">
              <a:solidFill>
                <a:schemeClr val="tx1"/>
              </a:solidFill>
              <a:round/>
            </a:ln>
            <a:effectLst/>
          </p:spPr>
          <p:txBody>
            <a:bodyPr wrap="none" anchor="ctr"/>
            <a:lstStyle/>
            <a:p>
              <a:pPr algn="ctr"/>
              <a:r>
                <a:rPr lang="en-US" altLang="zh-CN" sz="1400" b="1" dirty="0">
                  <a:latin typeface="微软雅黑" panose="020B0503020204020204" pitchFamily="34" charset="-122"/>
                  <a:ea typeface="微软雅黑" panose="020B0503020204020204" pitchFamily="34" charset="-122"/>
                </a:rPr>
                <a:t>B</a:t>
              </a:r>
              <a:r>
                <a:rPr lang="en-US" altLang="zh-CN" sz="1400" b="1" baseline="-25000" dirty="0">
                  <a:latin typeface="微软雅黑" panose="020B0503020204020204" pitchFamily="34" charset="-122"/>
                  <a:ea typeface="微软雅黑" panose="020B0503020204020204" pitchFamily="34" charset="-122"/>
                </a:rPr>
                <a:t>1</a:t>
              </a:r>
            </a:p>
          </p:txBody>
        </p:sp>
        <p:sp>
          <p:nvSpPr>
            <p:cNvPr id="42" name="Oval 56"/>
            <p:cNvSpPr>
              <a:spLocks noChangeArrowheads="1"/>
            </p:cNvSpPr>
            <p:nvPr/>
          </p:nvSpPr>
          <p:spPr bwMode="auto">
            <a:xfrm>
              <a:off x="8144934" y="4703688"/>
              <a:ext cx="397272" cy="377825"/>
            </a:xfrm>
            <a:prstGeom prst="ellipse">
              <a:avLst/>
            </a:prstGeom>
            <a:solidFill>
              <a:srgbClr val="99FFCC"/>
            </a:solidFill>
            <a:ln w="9525">
              <a:solidFill>
                <a:schemeClr val="tx1"/>
              </a:solidFill>
              <a:round/>
            </a:ln>
            <a:effectLst/>
          </p:spPr>
          <p:txBody>
            <a:bodyPr wrap="none" anchor="ctr"/>
            <a:lstStyle/>
            <a:p>
              <a:pPr algn="ctr"/>
              <a:r>
                <a:rPr lang="en-US" altLang="zh-CN" sz="1400" b="1">
                  <a:latin typeface="微软雅黑" panose="020B0503020204020204" pitchFamily="34" charset="-122"/>
                  <a:ea typeface="微软雅黑" panose="020B0503020204020204" pitchFamily="34" charset="-122"/>
                </a:rPr>
                <a:t>B</a:t>
              </a:r>
              <a:r>
                <a:rPr lang="en-US" altLang="zh-CN" sz="1400" b="1" baseline="-25000">
                  <a:latin typeface="微软雅黑" panose="020B0503020204020204" pitchFamily="34" charset="-122"/>
                  <a:ea typeface="微软雅黑" panose="020B0503020204020204" pitchFamily="34" charset="-122"/>
                </a:rPr>
                <a:t>2</a:t>
              </a:r>
            </a:p>
          </p:txBody>
        </p:sp>
        <p:sp>
          <p:nvSpPr>
            <p:cNvPr id="43" name="Oval 57"/>
            <p:cNvSpPr>
              <a:spLocks noChangeArrowheads="1"/>
            </p:cNvSpPr>
            <p:nvPr/>
          </p:nvSpPr>
          <p:spPr bwMode="auto">
            <a:xfrm>
              <a:off x="1442906" y="5208513"/>
              <a:ext cx="397271" cy="377825"/>
            </a:xfrm>
            <a:prstGeom prst="ellipse">
              <a:avLst/>
            </a:prstGeom>
            <a:solidFill>
              <a:srgbClr val="99FFCC"/>
            </a:solidFill>
            <a:ln w="9525">
              <a:solidFill>
                <a:schemeClr val="tx1"/>
              </a:solidFill>
              <a:round/>
            </a:ln>
            <a:effectLst/>
          </p:spPr>
          <p:txBody>
            <a:bodyPr wrap="none" anchor="ctr"/>
            <a:lstStyle/>
            <a:p>
              <a:pPr algn="ctr"/>
              <a:r>
                <a:rPr lang="en-US" altLang="zh-CN" sz="1400" b="1" dirty="0">
                  <a:latin typeface="微软雅黑" panose="020B0503020204020204" pitchFamily="34" charset="-122"/>
                  <a:ea typeface="微软雅黑" panose="020B0503020204020204" pitchFamily="34" charset="-122"/>
                </a:rPr>
                <a:t>C</a:t>
              </a:r>
              <a:r>
                <a:rPr lang="en-US" altLang="zh-CN" sz="1400" b="1" baseline="-25000" dirty="0">
                  <a:latin typeface="微软雅黑" panose="020B0503020204020204" pitchFamily="34" charset="-122"/>
                  <a:ea typeface="微软雅黑" panose="020B0503020204020204" pitchFamily="34" charset="-122"/>
                </a:rPr>
                <a:t>1</a:t>
              </a:r>
            </a:p>
          </p:txBody>
        </p:sp>
        <p:sp>
          <p:nvSpPr>
            <p:cNvPr id="44" name="Oval 58"/>
            <p:cNvSpPr>
              <a:spLocks noChangeArrowheads="1"/>
            </p:cNvSpPr>
            <p:nvPr/>
          </p:nvSpPr>
          <p:spPr bwMode="auto">
            <a:xfrm>
              <a:off x="8144934" y="5208513"/>
              <a:ext cx="397272" cy="377825"/>
            </a:xfrm>
            <a:prstGeom prst="ellipse">
              <a:avLst/>
            </a:prstGeom>
            <a:solidFill>
              <a:srgbClr val="99FFCC"/>
            </a:solidFill>
            <a:ln w="9525">
              <a:solidFill>
                <a:schemeClr val="tx1"/>
              </a:solidFill>
              <a:round/>
            </a:ln>
            <a:effectLst/>
          </p:spPr>
          <p:txBody>
            <a:bodyPr wrap="none" anchor="ctr"/>
            <a:lstStyle/>
            <a:p>
              <a:pPr algn="ctr"/>
              <a:r>
                <a:rPr lang="en-US" altLang="zh-CN" sz="1400" b="1">
                  <a:latin typeface="微软雅黑" panose="020B0503020204020204" pitchFamily="34" charset="-122"/>
                  <a:ea typeface="微软雅黑" panose="020B0503020204020204" pitchFamily="34" charset="-122"/>
                </a:rPr>
                <a:t>C</a:t>
              </a:r>
              <a:r>
                <a:rPr lang="en-US" altLang="zh-CN" sz="1400" b="1" baseline="-25000">
                  <a:latin typeface="微软雅黑" panose="020B0503020204020204" pitchFamily="34" charset="-122"/>
                  <a:ea typeface="微软雅黑" panose="020B0503020204020204" pitchFamily="34" charset="-122"/>
                </a:rPr>
                <a:t>2</a:t>
              </a:r>
            </a:p>
          </p:txBody>
        </p:sp>
        <p:sp>
          <p:nvSpPr>
            <p:cNvPr id="45" name="Text Box 59"/>
            <p:cNvSpPr txBox="1">
              <a:spLocks noChangeArrowheads="1"/>
            </p:cNvSpPr>
            <p:nvPr/>
          </p:nvSpPr>
          <p:spPr bwMode="auto">
            <a:xfrm>
              <a:off x="4328715" y="4929112"/>
              <a:ext cx="1240145" cy="422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zh-CN" altLang="en-US" sz="1400" b="1" dirty="0">
                  <a:solidFill>
                    <a:srgbClr val="C00000"/>
                  </a:solidFill>
                  <a:latin typeface="微软雅黑" panose="020B0503020204020204" pitchFamily="34" charset="-122"/>
                  <a:ea typeface="微软雅黑" panose="020B0503020204020204" pitchFamily="34" charset="-122"/>
                </a:rPr>
                <a:t>共享信道</a:t>
              </a:r>
            </a:p>
          </p:txBody>
        </p:sp>
        <p:sp>
          <p:nvSpPr>
            <p:cNvPr id="46" name="Text Box 61"/>
            <p:cNvSpPr txBox="1">
              <a:spLocks noChangeArrowheads="1"/>
            </p:cNvSpPr>
            <p:nvPr/>
          </p:nvSpPr>
          <p:spPr bwMode="auto">
            <a:xfrm>
              <a:off x="3916411" y="5351450"/>
              <a:ext cx="2164969" cy="422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sz="1400" b="1" dirty="0">
                  <a:latin typeface="微软雅黑" panose="020B0503020204020204" pitchFamily="34" charset="-122"/>
                  <a:ea typeface="微软雅黑" panose="020B0503020204020204" pitchFamily="34" charset="-122"/>
                </a:rPr>
                <a:t>(b) </a:t>
              </a:r>
              <a:r>
                <a:rPr lang="zh-CN" altLang="en-US" sz="1400" b="1" dirty="0">
                  <a:latin typeface="微软雅黑" panose="020B0503020204020204" pitchFamily="34" charset="-122"/>
                  <a:ea typeface="微软雅黑" panose="020B0503020204020204" pitchFamily="34" charset="-122"/>
                </a:rPr>
                <a:t>使用共享信道</a:t>
              </a:r>
            </a:p>
          </p:txBody>
        </p:sp>
        <p:sp>
          <p:nvSpPr>
            <p:cNvPr id="47" name="Oval 62"/>
            <p:cNvSpPr>
              <a:spLocks noChangeArrowheads="1"/>
            </p:cNvSpPr>
            <p:nvPr/>
          </p:nvSpPr>
          <p:spPr bwMode="auto">
            <a:xfrm>
              <a:off x="2431785" y="4702100"/>
              <a:ext cx="717154" cy="379413"/>
            </a:xfrm>
            <a:prstGeom prst="ellipse">
              <a:avLst/>
            </a:prstGeom>
            <a:solidFill>
              <a:schemeClr val="bg1"/>
            </a:solidFill>
            <a:ln w="9525">
              <a:solidFill>
                <a:schemeClr val="tx1"/>
              </a:solidFill>
              <a:round/>
            </a:ln>
            <a:effectLst/>
          </p:spPr>
          <p:txBody>
            <a:bodyPr wrap="none" anchor="ctr"/>
            <a:lstStyle/>
            <a:p>
              <a:pPr algn="ctr"/>
              <a:r>
                <a:rPr lang="zh-CN" altLang="en-US" sz="1400" b="1">
                  <a:solidFill>
                    <a:srgbClr val="0000FF"/>
                  </a:solidFill>
                  <a:latin typeface="微软雅黑" panose="020B0503020204020204" pitchFamily="34" charset="-122"/>
                  <a:ea typeface="微软雅黑" panose="020B0503020204020204" pitchFamily="34" charset="-122"/>
                </a:rPr>
                <a:t>复用</a:t>
              </a:r>
            </a:p>
          </p:txBody>
        </p:sp>
        <p:sp>
          <p:nvSpPr>
            <p:cNvPr id="48" name="Oval 63"/>
            <p:cNvSpPr>
              <a:spLocks noChangeArrowheads="1"/>
            </p:cNvSpPr>
            <p:nvPr/>
          </p:nvSpPr>
          <p:spPr bwMode="auto">
            <a:xfrm>
              <a:off x="7047706" y="4716387"/>
              <a:ext cx="717154" cy="379412"/>
            </a:xfrm>
            <a:prstGeom prst="ellipse">
              <a:avLst/>
            </a:prstGeom>
            <a:solidFill>
              <a:schemeClr val="bg1"/>
            </a:solidFill>
            <a:ln w="9525">
              <a:solidFill>
                <a:schemeClr val="tx1"/>
              </a:solidFill>
              <a:round/>
            </a:ln>
            <a:effectLst/>
          </p:spPr>
          <p:txBody>
            <a:bodyPr wrap="none" anchor="ctr"/>
            <a:lstStyle/>
            <a:p>
              <a:pPr algn="ctr"/>
              <a:r>
                <a:rPr lang="zh-CN" altLang="en-US" sz="1400" b="1">
                  <a:solidFill>
                    <a:srgbClr val="0000FF"/>
                  </a:solidFill>
                  <a:latin typeface="微软雅黑" panose="020B0503020204020204" pitchFamily="34" charset="-122"/>
                  <a:ea typeface="微软雅黑" panose="020B0503020204020204" pitchFamily="34" charset="-122"/>
                </a:rPr>
                <a:t>分用</a:t>
              </a:r>
            </a:p>
          </p:txBody>
        </p:sp>
        <p:sp>
          <p:nvSpPr>
            <p:cNvPr id="49" name="Line 67"/>
            <p:cNvSpPr>
              <a:spLocks noChangeShapeType="1"/>
            </p:cNvSpPr>
            <p:nvPr/>
          </p:nvSpPr>
          <p:spPr bwMode="auto">
            <a:xfrm>
              <a:off x="3676915" y="4776712"/>
              <a:ext cx="2390510" cy="0"/>
            </a:xfrm>
            <a:prstGeom prst="line">
              <a:avLst/>
            </a:prstGeom>
            <a:noFill/>
            <a:ln w="28575">
              <a:solidFill>
                <a:srgbClr val="9900CC"/>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anose="020B0503020204020204" pitchFamily="34" charset="-122"/>
                <a:ea typeface="微软雅黑" panose="020B0503020204020204" pitchFamily="34" charset="-122"/>
              </a:endParaRPr>
            </a:p>
          </p:txBody>
        </p:sp>
        <p:sp>
          <p:nvSpPr>
            <p:cNvPr id="50" name="Line 68"/>
            <p:cNvSpPr>
              <a:spLocks noChangeShapeType="1"/>
            </p:cNvSpPr>
            <p:nvPr/>
          </p:nvSpPr>
          <p:spPr bwMode="auto">
            <a:xfrm>
              <a:off x="1910689" y="4859262"/>
              <a:ext cx="398992" cy="0"/>
            </a:xfrm>
            <a:prstGeom prst="line">
              <a:avLst/>
            </a:prstGeom>
            <a:noFill/>
            <a:ln w="19050">
              <a:solidFill>
                <a:srgbClr val="0000FF"/>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anose="020B0503020204020204" pitchFamily="34" charset="-122"/>
                <a:ea typeface="微软雅黑" panose="020B0503020204020204" pitchFamily="34" charset="-122"/>
              </a:endParaRPr>
            </a:p>
          </p:txBody>
        </p:sp>
        <p:sp>
          <p:nvSpPr>
            <p:cNvPr id="51" name="Line 69"/>
            <p:cNvSpPr>
              <a:spLocks noChangeShapeType="1"/>
            </p:cNvSpPr>
            <p:nvPr/>
          </p:nvSpPr>
          <p:spPr bwMode="auto">
            <a:xfrm>
              <a:off x="7744222" y="4829099"/>
              <a:ext cx="398992" cy="0"/>
            </a:xfrm>
            <a:prstGeom prst="line">
              <a:avLst/>
            </a:prstGeom>
            <a:noFill/>
            <a:ln w="19050">
              <a:solidFill>
                <a:srgbClr val="0000FF"/>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anose="020B0503020204020204" pitchFamily="34" charset="-122"/>
                <a:ea typeface="微软雅黑" panose="020B0503020204020204" pitchFamily="34" charset="-122"/>
              </a:endParaRPr>
            </a:p>
          </p:txBody>
        </p:sp>
        <p:sp>
          <p:nvSpPr>
            <p:cNvPr id="52" name="Line 70"/>
            <p:cNvSpPr>
              <a:spLocks noChangeShapeType="1"/>
            </p:cNvSpPr>
            <p:nvPr/>
          </p:nvSpPr>
          <p:spPr bwMode="auto">
            <a:xfrm rot="1484370">
              <a:off x="1979481" y="4554462"/>
              <a:ext cx="398992" cy="0"/>
            </a:xfrm>
            <a:prstGeom prst="line">
              <a:avLst/>
            </a:prstGeom>
            <a:noFill/>
            <a:ln w="19050">
              <a:solidFill>
                <a:srgbClr val="0000FF"/>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anose="020B0503020204020204" pitchFamily="34" charset="-122"/>
                <a:ea typeface="微软雅黑" panose="020B0503020204020204" pitchFamily="34" charset="-122"/>
              </a:endParaRPr>
            </a:p>
          </p:txBody>
        </p:sp>
        <p:sp>
          <p:nvSpPr>
            <p:cNvPr id="53" name="Line 71"/>
            <p:cNvSpPr>
              <a:spLocks noChangeShapeType="1"/>
            </p:cNvSpPr>
            <p:nvPr/>
          </p:nvSpPr>
          <p:spPr bwMode="auto">
            <a:xfrm rot="1484370">
              <a:off x="7802695" y="5171999"/>
              <a:ext cx="398992" cy="0"/>
            </a:xfrm>
            <a:prstGeom prst="line">
              <a:avLst/>
            </a:prstGeom>
            <a:noFill/>
            <a:ln w="19050">
              <a:solidFill>
                <a:srgbClr val="0000FF"/>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anose="020B0503020204020204" pitchFamily="34" charset="-122"/>
                <a:ea typeface="微软雅黑" panose="020B0503020204020204" pitchFamily="34" charset="-122"/>
              </a:endParaRPr>
            </a:p>
          </p:txBody>
        </p:sp>
        <p:sp>
          <p:nvSpPr>
            <p:cNvPr id="54" name="Line 72"/>
            <p:cNvSpPr>
              <a:spLocks noChangeShapeType="1"/>
            </p:cNvSpPr>
            <p:nvPr/>
          </p:nvSpPr>
          <p:spPr bwMode="auto">
            <a:xfrm rot="-1648508">
              <a:off x="1922727" y="5138663"/>
              <a:ext cx="398992" cy="1587"/>
            </a:xfrm>
            <a:prstGeom prst="line">
              <a:avLst/>
            </a:prstGeom>
            <a:noFill/>
            <a:ln w="19050">
              <a:solidFill>
                <a:srgbClr val="0000FF"/>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anose="020B0503020204020204" pitchFamily="34" charset="-122"/>
                <a:ea typeface="微软雅黑" panose="020B0503020204020204" pitchFamily="34" charset="-122"/>
              </a:endParaRPr>
            </a:p>
          </p:txBody>
        </p:sp>
        <p:sp>
          <p:nvSpPr>
            <p:cNvPr id="55" name="Line 73"/>
            <p:cNvSpPr>
              <a:spLocks noChangeShapeType="1"/>
            </p:cNvSpPr>
            <p:nvPr/>
          </p:nvSpPr>
          <p:spPr bwMode="auto">
            <a:xfrm rot="-1648508">
              <a:off x="7659952" y="4563988"/>
              <a:ext cx="398992" cy="1587"/>
            </a:xfrm>
            <a:prstGeom prst="line">
              <a:avLst/>
            </a:prstGeom>
            <a:noFill/>
            <a:ln w="19050">
              <a:solidFill>
                <a:srgbClr val="0000FF"/>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anose="020B0503020204020204" pitchFamily="34" charset="-122"/>
                <a:ea typeface="微软雅黑" panose="020B0503020204020204" pitchFamily="34" charset="-122"/>
              </a:endParaRPr>
            </a:p>
          </p:txBody>
        </p:sp>
        <p:sp>
          <p:nvSpPr>
            <p:cNvPr id="56" name="Oval 74"/>
            <p:cNvSpPr>
              <a:spLocks noChangeArrowheads="1"/>
            </p:cNvSpPr>
            <p:nvPr/>
          </p:nvSpPr>
          <p:spPr bwMode="auto">
            <a:xfrm>
              <a:off x="2098146" y="4293096"/>
              <a:ext cx="159941" cy="152400"/>
            </a:xfrm>
            <a:prstGeom prst="ellipse">
              <a:avLst/>
            </a:prstGeom>
            <a:solidFill>
              <a:schemeClr val="accent6"/>
            </a:solidFill>
            <a:ln w="9525">
              <a:solidFill>
                <a:srgbClr val="000099"/>
              </a:solidFill>
              <a:round/>
            </a:ln>
            <a:effectLst/>
          </p:spPr>
          <p:txBody>
            <a:bodyPr wrap="none" anchor="ctr"/>
            <a:lstStyle/>
            <a:p>
              <a:endParaRPr lang="zh-CN" altLang="en-US" sz="1400" b="1">
                <a:latin typeface="微软雅黑" panose="020B0503020204020204" pitchFamily="34" charset="-122"/>
                <a:ea typeface="微软雅黑" panose="020B0503020204020204" pitchFamily="34" charset="-122"/>
              </a:endParaRPr>
            </a:p>
          </p:txBody>
        </p:sp>
        <p:sp>
          <p:nvSpPr>
            <p:cNvPr id="57" name="Oval 75"/>
            <p:cNvSpPr>
              <a:spLocks noChangeArrowheads="1"/>
            </p:cNvSpPr>
            <p:nvPr/>
          </p:nvSpPr>
          <p:spPr bwMode="auto">
            <a:xfrm>
              <a:off x="7728744" y="4365104"/>
              <a:ext cx="159941" cy="150812"/>
            </a:xfrm>
            <a:prstGeom prst="ellipse">
              <a:avLst/>
            </a:prstGeom>
            <a:solidFill>
              <a:schemeClr val="accent6"/>
            </a:solidFill>
            <a:ln w="9525">
              <a:solidFill>
                <a:srgbClr val="000099"/>
              </a:solidFill>
              <a:round/>
            </a:ln>
            <a:effectLst/>
          </p:spPr>
          <p:txBody>
            <a:bodyPr wrap="none" anchor="ctr"/>
            <a:lstStyle/>
            <a:p>
              <a:endParaRPr lang="zh-CN" altLang="en-US" sz="1400" b="1">
                <a:latin typeface="微软雅黑" panose="020B0503020204020204" pitchFamily="34" charset="-122"/>
                <a:ea typeface="微软雅黑" panose="020B0503020204020204" pitchFamily="34" charset="-122"/>
              </a:endParaRPr>
            </a:p>
          </p:txBody>
        </p:sp>
        <p:sp>
          <p:nvSpPr>
            <p:cNvPr id="58" name="Rectangle 76"/>
            <p:cNvSpPr>
              <a:spLocks noChangeArrowheads="1"/>
            </p:cNvSpPr>
            <p:nvPr/>
          </p:nvSpPr>
          <p:spPr bwMode="auto">
            <a:xfrm>
              <a:off x="2012157" y="4692574"/>
              <a:ext cx="128985" cy="122238"/>
            </a:xfrm>
            <a:prstGeom prst="rect">
              <a:avLst/>
            </a:prstGeom>
            <a:solidFill>
              <a:srgbClr val="0000CC"/>
            </a:solidFill>
            <a:ln w="9525">
              <a:solidFill>
                <a:srgbClr val="000099"/>
              </a:solidFill>
              <a:miter lim="800000"/>
            </a:ln>
            <a:effectLst/>
          </p:spPr>
          <p:txBody>
            <a:bodyPr wrap="none" anchor="ctr"/>
            <a:lstStyle/>
            <a:p>
              <a:endParaRPr lang="zh-CN" altLang="en-US" sz="1400" b="1">
                <a:latin typeface="微软雅黑" panose="020B0503020204020204" pitchFamily="34" charset="-122"/>
                <a:ea typeface="微软雅黑" panose="020B0503020204020204" pitchFamily="34" charset="-122"/>
              </a:endParaRPr>
            </a:p>
          </p:txBody>
        </p:sp>
        <p:sp>
          <p:nvSpPr>
            <p:cNvPr id="59" name="Rectangle 77"/>
            <p:cNvSpPr>
              <a:spLocks noChangeArrowheads="1"/>
            </p:cNvSpPr>
            <p:nvPr/>
          </p:nvSpPr>
          <p:spPr bwMode="auto">
            <a:xfrm>
              <a:off x="7874927" y="4679874"/>
              <a:ext cx="128984" cy="122238"/>
            </a:xfrm>
            <a:prstGeom prst="rect">
              <a:avLst/>
            </a:prstGeom>
            <a:solidFill>
              <a:srgbClr val="0000CC"/>
            </a:solidFill>
            <a:ln w="9525">
              <a:solidFill>
                <a:srgbClr val="000099"/>
              </a:solidFill>
              <a:miter lim="800000"/>
            </a:ln>
            <a:effectLst/>
          </p:spPr>
          <p:txBody>
            <a:bodyPr wrap="none" anchor="ctr"/>
            <a:lstStyle/>
            <a:p>
              <a:endParaRPr lang="zh-CN" altLang="en-US" sz="1400" b="1">
                <a:latin typeface="微软雅黑" panose="020B0503020204020204" pitchFamily="34" charset="-122"/>
                <a:ea typeface="微软雅黑" panose="020B0503020204020204" pitchFamily="34" charset="-122"/>
              </a:endParaRPr>
            </a:p>
          </p:txBody>
        </p:sp>
        <p:sp>
          <p:nvSpPr>
            <p:cNvPr id="60" name="AutoShape 79"/>
            <p:cNvSpPr>
              <a:spLocks noChangeArrowheads="1"/>
            </p:cNvSpPr>
            <p:nvPr/>
          </p:nvSpPr>
          <p:spPr bwMode="auto">
            <a:xfrm>
              <a:off x="7919641" y="4962449"/>
              <a:ext cx="178858" cy="171450"/>
            </a:xfrm>
            <a:prstGeom prst="star5">
              <a:avLst/>
            </a:prstGeom>
            <a:solidFill>
              <a:srgbClr val="FFFF00"/>
            </a:solidFill>
            <a:ln w="9525">
              <a:solidFill>
                <a:srgbClr val="000099"/>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anose="020B0503020204020204" pitchFamily="34" charset="-122"/>
                <a:ea typeface="微软雅黑" panose="020B0503020204020204" pitchFamily="34" charset="-122"/>
              </a:endParaRPr>
            </a:p>
          </p:txBody>
        </p:sp>
        <p:sp>
          <p:nvSpPr>
            <p:cNvPr id="61" name="AutoShape 88"/>
            <p:cNvSpPr>
              <a:spLocks noChangeArrowheads="1"/>
            </p:cNvSpPr>
            <p:nvPr/>
          </p:nvSpPr>
          <p:spPr bwMode="auto">
            <a:xfrm>
              <a:off x="1943364" y="4978325"/>
              <a:ext cx="180579" cy="169863"/>
            </a:xfrm>
            <a:prstGeom prst="star5">
              <a:avLst/>
            </a:prstGeom>
            <a:solidFill>
              <a:srgbClr val="FFFF00"/>
            </a:solidFill>
            <a:ln w="9525">
              <a:solidFill>
                <a:srgbClr val="000099"/>
              </a:solidFill>
              <a:miter lim="800000"/>
            </a:ln>
            <a:effectLst/>
          </p:spPr>
          <p:txBody>
            <a:bodyPr wrap="none" anchor="ctr"/>
            <a:lstStyle/>
            <a:p>
              <a:endParaRPr lang="zh-CN" altLang="en-US" sz="1400" b="1">
                <a:latin typeface="微软雅黑" panose="020B0503020204020204" pitchFamily="34" charset="-122"/>
                <a:ea typeface="微软雅黑" panose="020B0503020204020204" pitchFamily="34" charset="-122"/>
              </a:endParaRPr>
            </a:p>
          </p:txBody>
        </p:sp>
        <p:sp>
          <p:nvSpPr>
            <p:cNvPr id="62" name="Oval 89"/>
            <p:cNvSpPr>
              <a:spLocks noChangeArrowheads="1"/>
            </p:cNvSpPr>
            <p:nvPr/>
          </p:nvSpPr>
          <p:spPr bwMode="auto">
            <a:xfrm>
              <a:off x="4428845" y="4548112"/>
              <a:ext cx="159940" cy="152400"/>
            </a:xfrm>
            <a:prstGeom prst="ellipse">
              <a:avLst/>
            </a:prstGeom>
            <a:solidFill>
              <a:schemeClr val="accent6"/>
            </a:solidFill>
            <a:ln w="9525">
              <a:solidFill>
                <a:srgbClr val="000099"/>
              </a:solidFill>
              <a:round/>
            </a:ln>
            <a:effectLst/>
          </p:spPr>
          <p:txBody>
            <a:bodyPr wrap="none" anchor="ctr"/>
            <a:lstStyle/>
            <a:p>
              <a:endParaRPr lang="zh-CN" altLang="en-US" sz="1400" b="1">
                <a:latin typeface="微软雅黑" panose="020B0503020204020204" pitchFamily="34" charset="-122"/>
                <a:ea typeface="微软雅黑" panose="020B0503020204020204" pitchFamily="34" charset="-122"/>
              </a:endParaRPr>
            </a:p>
          </p:txBody>
        </p:sp>
        <p:sp>
          <p:nvSpPr>
            <p:cNvPr id="63" name="Rectangle 90"/>
            <p:cNvSpPr>
              <a:spLocks noChangeArrowheads="1"/>
            </p:cNvSpPr>
            <p:nvPr/>
          </p:nvSpPr>
          <p:spPr bwMode="auto">
            <a:xfrm>
              <a:off x="4827836" y="4562399"/>
              <a:ext cx="128984" cy="122238"/>
            </a:xfrm>
            <a:prstGeom prst="rect">
              <a:avLst/>
            </a:prstGeom>
            <a:solidFill>
              <a:srgbClr val="0000CC"/>
            </a:solidFill>
            <a:ln w="9525">
              <a:solidFill>
                <a:srgbClr val="000099"/>
              </a:solidFill>
              <a:miter lim="800000"/>
            </a:ln>
            <a:effectLst/>
          </p:spPr>
          <p:txBody>
            <a:bodyPr wrap="none" anchor="ctr"/>
            <a:lstStyle/>
            <a:p>
              <a:endParaRPr lang="zh-CN" altLang="en-US" sz="1400" b="1">
                <a:latin typeface="微软雅黑" panose="020B0503020204020204" pitchFamily="34" charset="-122"/>
                <a:ea typeface="微软雅黑" panose="020B0503020204020204" pitchFamily="34" charset="-122"/>
              </a:endParaRPr>
            </a:p>
          </p:txBody>
        </p:sp>
        <p:sp>
          <p:nvSpPr>
            <p:cNvPr id="64" name="AutoShape 91"/>
            <p:cNvSpPr>
              <a:spLocks noChangeArrowheads="1"/>
            </p:cNvSpPr>
            <p:nvPr/>
          </p:nvSpPr>
          <p:spPr bwMode="auto">
            <a:xfrm>
              <a:off x="5206190" y="4536999"/>
              <a:ext cx="178858" cy="171450"/>
            </a:xfrm>
            <a:prstGeom prst="star5">
              <a:avLst/>
            </a:prstGeom>
            <a:solidFill>
              <a:srgbClr val="FFFF00"/>
            </a:solidFill>
            <a:ln w="9525">
              <a:solidFill>
                <a:srgbClr val="000099"/>
              </a:solidFill>
              <a:miter lim="800000"/>
            </a:ln>
            <a:effectLst/>
          </p:spPr>
          <p:txBody>
            <a:bodyPr wrap="none" anchor="ctr"/>
            <a:lstStyle/>
            <a:p>
              <a:endParaRPr lang="zh-CN" altLang="en-US" sz="1400" b="1">
                <a:latin typeface="微软雅黑" panose="020B0503020204020204" pitchFamily="34" charset="-122"/>
                <a:ea typeface="微软雅黑" panose="020B0503020204020204" pitchFamily="34" charset="-122"/>
              </a:endParaRPr>
            </a:p>
          </p:txBody>
        </p:sp>
      </p:gr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sz="quarter" idx="10"/>
          </p:nvPr>
        </p:nvSpPr>
        <p:spPr>
          <a:xfrm>
            <a:off x="466344" y="975751"/>
            <a:ext cx="4114365" cy="3172691"/>
          </a:xfrm>
        </p:spPr>
        <p:txBody>
          <a:bodyPr/>
          <a:lstStyle/>
          <a:p>
            <a:r>
              <a:rPr lang="zh-CN" altLang="en-US" dirty="0"/>
              <a:t>最基本。</a:t>
            </a:r>
            <a:endParaRPr lang="en-US" altLang="zh-CN" dirty="0"/>
          </a:p>
          <a:p>
            <a:r>
              <a:rPr lang="zh-CN" altLang="en-US" dirty="0"/>
              <a:t>将整个带宽分为多份，用户在分配到一定的频带后，在通信过程中</a:t>
            </a:r>
            <a:r>
              <a:rPr lang="zh-CN" altLang="en-US" dirty="0">
                <a:solidFill>
                  <a:srgbClr val="C00000"/>
                </a:solidFill>
              </a:rPr>
              <a:t>自始至终</a:t>
            </a:r>
            <a:r>
              <a:rPr lang="zh-CN" altLang="en-US" dirty="0"/>
              <a:t>都占用这个频带。</a:t>
            </a:r>
          </a:p>
          <a:p>
            <a:r>
              <a:rPr lang="zh-CN" altLang="en-US" dirty="0"/>
              <a:t>所有用户在同样的时间占用</a:t>
            </a:r>
            <a:r>
              <a:rPr lang="zh-CN" altLang="en-US" dirty="0">
                <a:solidFill>
                  <a:srgbClr val="C00000"/>
                </a:solidFill>
              </a:rPr>
              <a:t>不同的</a:t>
            </a:r>
            <a:r>
              <a:rPr lang="zh-CN" altLang="en-US" dirty="0"/>
              <a:t>带宽（即频带）资源。</a:t>
            </a:r>
          </a:p>
          <a:p>
            <a:endParaRPr lang="zh-CN" altLang="en-US" dirty="0"/>
          </a:p>
        </p:txBody>
      </p:sp>
      <p:sp>
        <p:nvSpPr>
          <p:cNvPr id="5" name="文本占位符 4"/>
          <p:cNvSpPr>
            <a:spLocks noGrp="1"/>
          </p:cNvSpPr>
          <p:nvPr>
            <p:ph type="body" sz="quarter" idx="11"/>
          </p:nvPr>
        </p:nvSpPr>
        <p:spPr/>
        <p:txBody>
          <a:bodyPr/>
          <a:lstStyle/>
          <a:p>
            <a:r>
              <a:rPr lang="zh-CN" altLang="en-US" dirty="0"/>
              <a:t>频分复用 </a:t>
            </a:r>
            <a:r>
              <a:rPr lang="en-US" altLang="zh-CN" dirty="0"/>
              <a:t>FDM (Frequency Division Multiplexing) </a:t>
            </a:r>
            <a:endParaRPr lang="zh-CN" altLang="en-US" dirty="0"/>
          </a:p>
        </p:txBody>
      </p:sp>
      <p:grpSp>
        <p:nvGrpSpPr>
          <p:cNvPr id="6" name="组合 5"/>
          <p:cNvGrpSpPr/>
          <p:nvPr/>
        </p:nvGrpSpPr>
        <p:grpSpPr>
          <a:xfrm>
            <a:off x="4704915" y="1100542"/>
            <a:ext cx="4004378" cy="2982879"/>
            <a:chOff x="1729417" y="3361217"/>
            <a:chExt cx="7124058" cy="2982879"/>
          </a:xfrm>
        </p:grpSpPr>
        <p:sp>
          <p:nvSpPr>
            <p:cNvPr id="7" name="Text Box 29"/>
            <p:cNvSpPr txBox="1">
              <a:spLocks noChangeArrowheads="1"/>
            </p:cNvSpPr>
            <p:nvPr/>
          </p:nvSpPr>
          <p:spPr bwMode="auto">
            <a:xfrm>
              <a:off x="1729417" y="3361217"/>
              <a:ext cx="967348" cy="2862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lnSpc>
                  <a:spcPct val="90000"/>
                </a:lnSpc>
              </a:pPr>
              <a:r>
                <a:rPr kumimoji="1" lang="zh-CN" altLang="en-US" sz="1400" b="1" dirty="0">
                  <a:solidFill>
                    <a:srgbClr val="000099"/>
                  </a:solidFill>
                  <a:latin typeface="微软雅黑" panose="020B0503020204020204" pitchFamily="34" charset="-122"/>
                  <a:ea typeface="微软雅黑" panose="020B0503020204020204" pitchFamily="34" charset="-122"/>
                </a:rPr>
                <a:t>频率</a:t>
              </a:r>
            </a:p>
          </p:txBody>
        </p:sp>
        <p:sp>
          <p:nvSpPr>
            <p:cNvPr id="8" name="Text Box 30"/>
            <p:cNvSpPr txBox="1">
              <a:spLocks noChangeArrowheads="1"/>
            </p:cNvSpPr>
            <p:nvPr/>
          </p:nvSpPr>
          <p:spPr bwMode="auto">
            <a:xfrm>
              <a:off x="7886127" y="6057864"/>
              <a:ext cx="967348" cy="2862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lnSpc>
                  <a:spcPct val="90000"/>
                </a:lnSpc>
              </a:pPr>
              <a:r>
                <a:rPr kumimoji="1" lang="zh-CN" altLang="en-US" sz="1400" b="1" dirty="0">
                  <a:solidFill>
                    <a:srgbClr val="000099"/>
                  </a:solidFill>
                  <a:latin typeface="微软雅黑" panose="020B0503020204020204" pitchFamily="34" charset="-122"/>
                  <a:ea typeface="微软雅黑" panose="020B0503020204020204" pitchFamily="34" charset="-122"/>
                </a:rPr>
                <a:t>时间</a:t>
              </a:r>
            </a:p>
          </p:txBody>
        </p:sp>
        <p:sp>
          <p:nvSpPr>
            <p:cNvPr id="9" name="Rectangle 31"/>
            <p:cNvSpPr>
              <a:spLocks noChangeArrowheads="1"/>
            </p:cNvSpPr>
            <p:nvPr/>
          </p:nvSpPr>
          <p:spPr bwMode="auto">
            <a:xfrm>
              <a:off x="2192736" y="3915303"/>
              <a:ext cx="6005512" cy="387350"/>
            </a:xfrm>
            <a:prstGeom prst="rect">
              <a:avLst/>
            </a:prstGeom>
            <a:solidFill>
              <a:srgbClr val="66FF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FF"/>
                </a:solidFill>
                <a:latin typeface="微软雅黑" panose="020B0503020204020204" pitchFamily="34" charset="-122"/>
                <a:ea typeface="微软雅黑" panose="020B0503020204020204" pitchFamily="34" charset="-122"/>
              </a:endParaRPr>
            </a:p>
          </p:txBody>
        </p:sp>
        <p:sp>
          <p:nvSpPr>
            <p:cNvPr id="10" name="Rectangle 32"/>
            <p:cNvSpPr>
              <a:spLocks noChangeArrowheads="1"/>
            </p:cNvSpPr>
            <p:nvPr/>
          </p:nvSpPr>
          <p:spPr bwMode="auto">
            <a:xfrm>
              <a:off x="2192736" y="4302653"/>
              <a:ext cx="6005512" cy="387350"/>
            </a:xfrm>
            <a:prstGeom prst="rect">
              <a:avLst/>
            </a:prstGeom>
            <a:solidFill>
              <a:srgbClr val="00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FF"/>
                </a:solidFill>
                <a:latin typeface="微软雅黑" panose="020B0503020204020204" pitchFamily="34" charset="-122"/>
                <a:ea typeface="微软雅黑" panose="020B0503020204020204" pitchFamily="34" charset="-122"/>
              </a:endParaRPr>
            </a:p>
          </p:txBody>
        </p:sp>
        <p:sp>
          <p:nvSpPr>
            <p:cNvPr id="11" name="Rectangle 34"/>
            <p:cNvSpPr>
              <a:spLocks noChangeArrowheads="1"/>
            </p:cNvSpPr>
            <p:nvPr/>
          </p:nvSpPr>
          <p:spPr bwMode="auto">
            <a:xfrm>
              <a:off x="2192736" y="5077353"/>
              <a:ext cx="6005512" cy="387350"/>
            </a:xfrm>
            <a:prstGeom prst="rect">
              <a:avLst/>
            </a:prstGeom>
            <a:solidFill>
              <a:srgbClr val="CCE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FF"/>
                </a:solidFill>
                <a:latin typeface="微软雅黑" panose="020B0503020204020204" pitchFamily="34" charset="-122"/>
                <a:ea typeface="微软雅黑" panose="020B0503020204020204" pitchFamily="34" charset="-122"/>
              </a:endParaRPr>
            </a:p>
          </p:txBody>
        </p:sp>
        <p:sp>
          <p:nvSpPr>
            <p:cNvPr id="12" name="Rectangle 35"/>
            <p:cNvSpPr>
              <a:spLocks noChangeArrowheads="1"/>
            </p:cNvSpPr>
            <p:nvPr/>
          </p:nvSpPr>
          <p:spPr bwMode="auto">
            <a:xfrm>
              <a:off x="2192736" y="5464703"/>
              <a:ext cx="6005512" cy="387350"/>
            </a:xfrm>
            <a:prstGeom prst="rect">
              <a:avLst/>
            </a:prstGeom>
            <a:solidFill>
              <a:srgbClr val="FF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FF"/>
                </a:solidFill>
                <a:latin typeface="微软雅黑" panose="020B0503020204020204" pitchFamily="34" charset="-122"/>
                <a:ea typeface="微软雅黑" panose="020B0503020204020204" pitchFamily="34" charset="-122"/>
              </a:endParaRPr>
            </a:p>
          </p:txBody>
        </p:sp>
        <p:sp>
          <p:nvSpPr>
            <p:cNvPr id="13" name="Text Box 36"/>
            <p:cNvSpPr txBox="1">
              <a:spLocks noChangeArrowheads="1"/>
            </p:cNvSpPr>
            <p:nvPr/>
          </p:nvSpPr>
          <p:spPr bwMode="auto">
            <a:xfrm>
              <a:off x="4765546" y="5521853"/>
              <a:ext cx="1173301" cy="2862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lnSpc>
                  <a:spcPct val="90000"/>
                </a:lnSpc>
              </a:pPr>
              <a:r>
                <a:rPr kumimoji="1" lang="zh-CN" altLang="en-US" sz="1400" b="1">
                  <a:latin typeface="微软雅黑" panose="020B0503020204020204" pitchFamily="34" charset="-122"/>
                  <a:ea typeface="微软雅黑" panose="020B0503020204020204" pitchFamily="34" charset="-122"/>
                </a:rPr>
                <a:t>频带 </a:t>
              </a:r>
              <a:r>
                <a:rPr kumimoji="1" lang="en-US" altLang="zh-CN" sz="1400" b="1">
                  <a:latin typeface="微软雅黑" panose="020B0503020204020204" pitchFamily="34" charset="-122"/>
                  <a:ea typeface="微软雅黑" panose="020B0503020204020204" pitchFamily="34" charset="-122"/>
                </a:rPr>
                <a:t>1</a:t>
              </a:r>
            </a:p>
          </p:txBody>
        </p:sp>
        <p:sp>
          <p:nvSpPr>
            <p:cNvPr id="14" name="Text Box 37"/>
            <p:cNvSpPr txBox="1">
              <a:spLocks noChangeArrowheads="1"/>
            </p:cNvSpPr>
            <p:nvPr/>
          </p:nvSpPr>
          <p:spPr bwMode="auto">
            <a:xfrm>
              <a:off x="4765546" y="5132916"/>
              <a:ext cx="1173301" cy="2862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lnSpc>
                  <a:spcPct val="90000"/>
                </a:lnSpc>
              </a:pPr>
              <a:r>
                <a:rPr kumimoji="1" lang="zh-CN" altLang="en-US" sz="1400" b="1">
                  <a:latin typeface="微软雅黑" panose="020B0503020204020204" pitchFamily="34" charset="-122"/>
                  <a:ea typeface="微软雅黑" panose="020B0503020204020204" pitchFamily="34" charset="-122"/>
                </a:rPr>
                <a:t>频带 </a:t>
              </a:r>
              <a:r>
                <a:rPr kumimoji="1" lang="en-US" altLang="zh-CN" sz="1400" b="1">
                  <a:latin typeface="微软雅黑" panose="020B0503020204020204" pitchFamily="34" charset="-122"/>
                  <a:ea typeface="微软雅黑" panose="020B0503020204020204" pitchFamily="34" charset="-122"/>
                </a:rPr>
                <a:t>2</a:t>
              </a:r>
            </a:p>
          </p:txBody>
        </p:sp>
        <p:sp>
          <p:nvSpPr>
            <p:cNvPr id="15" name="Text Box 39"/>
            <p:cNvSpPr txBox="1">
              <a:spLocks noChangeArrowheads="1"/>
            </p:cNvSpPr>
            <p:nvPr/>
          </p:nvSpPr>
          <p:spPr bwMode="auto">
            <a:xfrm>
              <a:off x="4915163" y="4307733"/>
              <a:ext cx="604202" cy="2862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lnSpc>
                  <a:spcPct val="90000"/>
                </a:lnSpc>
              </a:pPr>
              <a:r>
                <a:rPr kumimoji="1" lang="en-US" altLang="zh-CN" sz="1400" b="1" dirty="0">
                  <a:latin typeface="微软雅黑" panose="020B0503020204020204" pitchFamily="34" charset="-122"/>
                  <a:ea typeface="微软雅黑" panose="020B0503020204020204" pitchFamily="34" charset="-122"/>
                  <a:sym typeface="Symbol" panose="05050102010706020507" pitchFamily="18" charset="2"/>
                </a:rPr>
                <a:t></a:t>
              </a:r>
              <a:endParaRPr kumimoji="1" lang="zh-CN" altLang="zh-CN" sz="1400" b="1" dirty="0">
                <a:latin typeface="微软雅黑" panose="020B0503020204020204" pitchFamily="34" charset="-122"/>
                <a:ea typeface="微软雅黑" panose="020B0503020204020204" pitchFamily="34" charset="-122"/>
                <a:sym typeface="Symbol" panose="05050102010706020507" pitchFamily="18" charset="2"/>
              </a:endParaRPr>
            </a:p>
          </p:txBody>
        </p:sp>
        <p:sp>
          <p:nvSpPr>
            <p:cNvPr id="16" name="Text Box 40"/>
            <p:cNvSpPr txBox="1">
              <a:spLocks noChangeArrowheads="1"/>
            </p:cNvSpPr>
            <p:nvPr/>
          </p:nvSpPr>
          <p:spPr bwMode="auto">
            <a:xfrm>
              <a:off x="4765546" y="3958166"/>
              <a:ext cx="1183938" cy="2862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lnSpc>
                  <a:spcPct val="90000"/>
                </a:lnSpc>
              </a:pPr>
              <a:r>
                <a:rPr kumimoji="1" lang="zh-CN" altLang="en-US" sz="1400" b="1" dirty="0">
                  <a:latin typeface="微软雅黑" panose="020B0503020204020204" pitchFamily="34" charset="-122"/>
                  <a:ea typeface="微软雅黑" panose="020B0503020204020204" pitchFamily="34" charset="-122"/>
                </a:rPr>
                <a:t>频带 </a:t>
              </a:r>
              <a:r>
                <a:rPr kumimoji="1" lang="en-US" altLang="zh-CN" sz="1400" b="1" dirty="0">
                  <a:latin typeface="微软雅黑" panose="020B0503020204020204" pitchFamily="34" charset="-122"/>
                  <a:ea typeface="微软雅黑" panose="020B0503020204020204" pitchFamily="34" charset="-122"/>
                </a:rPr>
                <a:t>n</a:t>
              </a:r>
            </a:p>
          </p:txBody>
        </p:sp>
        <p:sp>
          <p:nvSpPr>
            <p:cNvPr id="17" name="Rectangle 34"/>
            <p:cNvSpPr>
              <a:spLocks noChangeArrowheads="1"/>
            </p:cNvSpPr>
            <p:nvPr/>
          </p:nvSpPr>
          <p:spPr bwMode="auto">
            <a:xfrm>
              <a:off x="2199896" y="4690002"/>
              <a:ext cx="6005512" cy="387351"/>
            </a:xfrm>
            <a:prstGeom prst="rect">
              <a:avLst/>
            </a:prstGeom>
            <a:solidFill>
              <a:srgbClr val="B1D8F9"/>
            </a:solidFill>
            <a:ln>
              <a:noFill/>
            </a:ln>
            <a:effectLst/>
          </p:spPr>
          <p:txBody>
            <a:bodyPr wrap="none" anchor="ctr"/>
            <a:lstStyle/>
            <a:p>
              <a:endParaRPr lang="zh-CN" altLang="en-US" sz="1400" b="1">
                <a:solidFill>
                  <a:srgbClr val="0000FF"/>
                </a:solidFill>
                <a:latin typeface="微软雅黑" panose="020B0503020204020204" pitchFamily="34" charset="-122"/>
                <a:ea typeface="微软雅黑" panose="020B0503020204020204" pitchFamily="34" charset="-122"/>
              </a:endParaRPr>
            </a:p>
          </p:txBody>
        </p:sp>
        <p:sp>
          <p:nvSpPr>
            <p:cNvPr id="18" name="Text Box 38"/>
            <p:cNvSpPr txBox="1">
              <a:spLocks noChangeArrowheads="1"/>
            </p:cNvSpPr>
            <p:nvPr/>
          </p:nvSpPr>
          <p:spPr bwMode="auto">
            <a:xfrm>
              <a:off x="4765546" y="4753572"/>
              <a:ext cx="1173301" cy="2862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lnSpc>
                  <a:spcPct val="90000"/>
                </a:lnSpc>
              </a:pPr>
              <a:r>
                <a:rPr kumimoji="1" lang="zh-CN" altLang="en-US" sz="1400" b="1" dirty="0">
                  <a:latin typeface="微软雅黑" panose="020B0503020204020204" pitchFamily="34" charset="-122"/>
                  <a:ea typeface="微软雅黑" panose="020B0503020204020204" pitchFamily="34" charset="-122"/>
                </a:rPr>
                <a:t>频带 </a:t>
              </a:r>
              <a:r>
                <a:rPr kumimoji="1" lang="en-US" altLang="zh-CN" sz="1400" b="1" dirty="0">
                  <a:latin typeface="微软雅黑" panose="020B0503020204020204" pitchFamily="34" charset="-122"/>
                  <a:ea typeface="微软雅黑" panose="020B0503020204020204" pitchFamily="34" charset="-122"/>
                </a:rPr>
                <a:t>3</a:t>
              </a:r>
            </a:p>
          </p:txBody>
        </p:sp>
        <p:cxnSp>
          <p:nvCxnSpPr>
            <p:cNvPr id="19" name="直接箭头连接符 18"/>
            <p:cNvCxnSpPr>
              <a:stCxn id="20" idx="0"/>
            </p:cNvCxnSpPr>
            <p:nvPr/>
          </p:nvCxnSpPr>
          <p:spPr bwMode="auto">
            <a:xfrm>
              <a:off x="2192735" y="6030580"/>
              <a:ext cx="6432673" cy="0"/>
            </a:xfrm>
            <a:prstGeom prst="straightConnector1">
              <a:avLst/>
            </a:prstGeom>
            <a:solidFill>
              <a:schemeClr val="accent1"/>
            </a:solidFill>
            <a:ln w="28575" cap="flat" cmpd="sng" algn="ctr">
              <a:solidFill>
                <a:srgbClr val="000066"/>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0" name="Line 41"/>
            <p:cNvSpPr>
              <a:spLocks noChangeShapeType="1"/>
            </p:cNvSpPr>
            <p:nvPr/>
          </p:nvSpPr>
          <p:spPr bwMode="auto">
            <a:xfrm rot="-5400000">
              <a:off x="983457" y="4821302"/>
              <a:ext cx="2418555" cy="0"/>
            </a:xfrm>
            <a:prstGeom prst="line">
              <a:avLst/>
            </a:prstGeom>
            <a:noFill/>
            <a:ln w="28575">
              <a:solidFill>
                <a:srgbClr val="000066"/>
              </a:solidFill>
              <a:round/>
              <a:headEnd type="non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FF"/>
                </a:solidFill>
                <a:latin typeface="微软雅黑" panose="020B0503020204020204" pitchFamily="34" charset="-122"/>
                <a:ea typeface="微软雅黑" panose="020B0503020204020204" pitchFamily="34" charset="-122"/>
              </a:endParaRPr>
            </a:p>
          </p:txBody>
        </p:sp>
      </p:gr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sz="quarter" idx="10"/>
          </p:nvPr>
        </p:nvSpPr>
        <p:spPr/>
        <p:txBody>
          <a:bodyPr/>
          <a:lstStyle/>
          <a:p>
            <a:r>
              <a:rPr lang="zh-CN" altLang="en-US" dirty="0"/>
              <a:t>将时间划分为一段段</a:t>
            </a:r>
            <a:r>
              <a:rPr lang="zh-CN" altLang="en-US" dirty="0">
                <a:solidFill>
                  <a:srgbClr val="C00000"/>
                </a:solidFill>
              </a:rPr>
              <a:t>等长的</a:t>
            </a:r>
            <a:r>
              <a:rPr lang="zh-CN" altLang="en-US" dirty="0"/>
              <a:t>时分复用帧（</a:t>
            </a:r>
            <a:r>
              <a:rPr lang="en-US" altLang="zh-CN" dirty="0"/>
              <a:t>TDM</a:t>
            </a:r>
            <a:r>
              <a:rPr lang="zh-CN" altLang="en-US" dirty="0"/>
              <a:t>帧）。</a:t>
            </a:r>
            <a:endParaRPr lang="en-US" altLang="zh-CN" dirty="0"/>
          </a:p>
          <a:p>
            <a:r>
              <a:rPr lang="zh-CN" altLang="en-US" dirty="0"/>
              <a:t>每一个时分复用的用户</a:t>
            </a:r>
            <a:r>
              <a:rPr lang="zh-CN" altLang="en-US" dirty="0">
                <a:solidFill>
                  <a:srgbClr val="0000FF"/>
                </a:solidFill>
              </a:rPr>
              <a:t>在每一个 </a:t>
            </a:r>
            <a:r>
              <a:rPr lang="en-US" altLang="zh-CN" dirty="0">
                <a:solidFill>
                  <a:srgbClr val="0000FF"/>
                </a:solidFill>
              </a:rPr>
              <a:t>TDM </a:t>
            </a:r>
            <a:r>
              <a:rPr lang="zh-CN" altLang="en-US" dirty="0">
                <a:solidFill>
                  <a:srgbClr val="0000FF"/>
                </a:solidFill>
              </a:rPr>
              <a:t>帧中占用固定序号的</a:t>
            </a:r>
            <a:r>
              <a:rPr lang="zh-CN" altLang="en-US" dirty="0">
                <a:solidFill>
                  <a:srgbClr val="C00000"/>
                </a:solidFill>
              </a:rPr>
              <a:t>时隙。</a:t>
            </a:r>
          </a:p>
          <a:p>
            <a:r>
              <a:rPr lang="zh-CN" altLang="en-US" dirty="0"/>
              <a:t>每一个用户所占用的时隙是</a:t>
            </a:r>
            <a:r>
              <a:rPr lang="zh-CN" altLang="en-US" dirty="0">
                <a:solidFill>
                  <a:srgbClr val="C00000"/>
                </a:solidFill>
              </a:rPr>
              <a:t>周期性</a:t>
            </a:r>
            <a:r>
              <a:rPr lang="zh-CN" altLang="en-US" dirty="0"/>
              <a:t>地出现（其周期就是</a:t>
            </a:r>
            <a:r>
              <a:rPr lang="en-US" altLang="zh-CN" dirty="0"/>
              <a:t>TDM</a:t>
            </a:r>
            <a:r>
              <a:rPr lang="zh-CN" altLang="en-US" dirty="0"/>
              <a:t>帧的长度）的。</a:t>
            </a:r>
            <a:endParaRPr lang="en-US" altLang="zh-CN" dirty="0"/>
          </a:p>
          <a:p>
            <a:r>
              <a:rPr lang="en-US" altLang="zh-CN" dirty="0"/>
              <a:t>TDM </a:t>
            </a:r>
            <a:r>
              <a:rPr lang="zh-CN" altLang="en-US" dirty="0"/>
              <a:t>信号也称为</a:t>
            </a:r>
            <a:r>
              <a:rPr lang="zh-CN" altLang="en-US" dirty="0">
                <a:solidFill>
                  <a:srgbClr val="0000FF"/>
                </a:solidFill>
              </a:rPr>
              <a:t>等时</a:t>
            </a:r>
            <a:r>
              <a:rPr lang="zh-CN" altLang="en-US" dirty="0"/>
              <a:t> </a:t>
            </a:r>
            <a:r>
              <a:rPr lang="en-US" altLang="zh-CN" dirty="0"/>
              <a:t>(isochronous) </a:t>
            </a:r>
            <a:r>
              <a:rPr lang="zh-CN" altLang="en-US" dirty="0"/>
              <a:t>信号。</a:t>
            </a:r>
          </a:p>
          <a:p>
            <a:r>
              <a:rPr lang="zh-CN" altLang="en-US" dirty="0"/>
              <a:t>所有用户在不同的时间占用</a:t>
            </a:r>
            <a:r>
              <a:rPr lang="zh-CN" altLang="en-US" dirty="0">
                <a:solidFill>
                  <a:srgbClr val="C00000"/>
                </a:solidFill>
              </a:rPr>
              <a:t>同样的</a:t>
            </a:r>
            <a:r>
              <a:rPr lang="zh-CN" altLang="en-US" dirty="0"/>
              <a:t>频带宽度。</a:t>
            </a:r>
          </a:p>
        </p:txBody>
      </p:sp>
      <p:sp>
        <p:nvSpPr>
          <p:cNvPr id="5" name="文本占位符 4"/>
          <p:cNvSpPr>
            <a:spLocks noGrp="1"/>
          </p:cNvSpPr>
          <p:nvPr>
            <p:ph type="body" sz="quarter" idx="11"/>
          </p:nvPr>
        </p:nvSpPr>
        <p:spPr/>
        <p:txBody>
          <a:bodyPr/>
          <a:lstStyle/>
          <a:p>
            <a:r>
              <a:rPr lang="zh-CN" altLang="en-US" dirty="0"/>
              <a:t>时分复用 </a:t>
            </a:r>
            <a:r>
              <a:rPr lang="en-US" altLang="zh-CN" dirty="0"/>
              <a:t>TDM (Time Division Multiplexing)</a:t>
            </a:r>
            <a:endParaRPr lang="zh-CN" altLang="en-US" dirty="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1"/>
          </p:nvPr>
        </p:nvSpPr>
        <p:spPr/>
        <p:txBody>
          <a:bodyPr/>
          <a:lstStyle/>
          <a:p>
            <a:r>
              <a:rPr lang="zh-CN" altLang="en-US" dirty="0"/>
              <a:t>时分复用 </a:t>
            </a:r>
            <a:r>
              <a:rPr lang="en-US" altLang="zh-CN" dirty="0"/>
              <a:t>TDM (Time Division Multiplexing)</a:t>
            </a:r>
            <a:endParaRPr lang="zh-CN" altLang="en-US" dirty="0"/>
          </a:p>
        </p:txBody>
      </p:sp>
      <p:sp>
        <p:nvSpPr>
          <p:cNvPr id="6" name="圆角矩形 5"/>
          <p:cNvSpPr/>
          <p:nvPr/>
        </p:nvSpPr>
        <p:spPr>
          <a:xfrm>
            <a:off x="591799" y="1045896"/>
            <a:ext cx="7794557" cy="3256443"/>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Line 3"/>
          <p:cNvSpPr>
            <a:spLocks noChangeShapeType="1"/>
          </p:cNvSpPr>
          <p:nvPr/>
        </p:nvSpPr>
        <p:spPr bwMode="auto">
          <a:xfrm flipV="1">
            <a:off x="1353090" y="4073052"/>
            <a:ext cx="6053803" cy="10153"/>
          </a:xfrm>
          <a:prstGeom prst="line">
            <a:avLst/>
          </a:prstGeom>
          <a:noFill/>
          <a:ln w="28575">
            <a:solidFill>
              <a:srgbClr val="000066"/>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anose="020B0503020204020204" pitchFamily="34" charset="-122"/>
              <a:ea typeface="微软雅黑" panose="020B0503020204020204" pitchFamily="34" charset="-122"/>
            </a:endParaRPr>
          </a:p>
        </p:txBody>
      </p:sp>
      <p:sp>
        <p:nvSpPr>
          <p:cNvPr id="8" name="Text Box 4"/>
          <p:cNvSpPr txBox="1">
            <a:spLocks noChangeArrowheads="1"/>
          </p:cNvSpPr>
          <p:nvPr/>
        </p:nvSpPr>
        <p:spPr bwMode="auto">
          <a:xfrm>
            <a:off x="850934" y="1328971"/>
            <a:ext cx="543739" cy="2862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lnSpc>
                <a:spcPct val="90000"/>
              </a:lnSpc>
            </a:pPr>
            <a:r>
              <a:rPr kumimoji="1" lang="zh-CN" altLang="en-US" sz="1400" b="1" dirty="0">
                <a:solidFill>
                  <a:srgbClr val="0000FF"/>
                </a:solidFill>
                <a:latin typeface="微软雅黑" panose="020B0503020204020204" pitchFamily="34" charset="-122"/>
                <a:ea typeface="微软雅黑" panose="020B0503020204020204" pitchFamily="34" charset="-122"/>
              </a:rPr>
              <a:t>频率</a:t>
            </a:r>
          </a:p>
        </p:txBody>
      </p:sp>
      <p:sp>
        <p:nvSpPr>
          <p:cNvPr id="9" name="Text Box 5"/>
          <p:cNvSpPr txBox="1">
            <a:spLocks noChangeArrowheads="1"/>
          </p:cNvSpPr>
          <p:nvPr/>
        </p:nvSpPr>
        <p:spPr bwMode="auto">
          <a:xfrm>
            <a:off x="7406893" y="3909041"/>
            <a:ext cx="543739" cy="2862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lnSpc>
                <a:spcPct val="90000"/>
              </a:lnSpc>
            </a:pPr>
            <a:r>
              <a:rPr kumimoji="1" lang="zh-CN" altLang="en-US" sz="1400" b="1" dirty="0">
                <a:solidFill>
                  <a:srgbClr val="0000FF"/>
                </a:solidFill>
                <a:latin typeface="微软雅黑" panose="020B0503020204020204" pitchFamily="34" charset="-122"/>
                <a:ea typeface="微软雅黑" panose="020B0503020204020204" pitchFamily="34" charset="-122"/>
              </a:rPr>
              <a:t>时间</a:t>
            </a:r>
          </a:p>
        </p:txBody>
      </p:sp>
      <p:sp>
        <p:nvSpPr>
          <p:cNvPr id="10" name="Rectangle 6"/>
          <p:cNvSpPr>
            <a:spLocks noChangeArrowheads="1"/>
          </p:cNvSpPr>
          <p:nvPr/>
        </p:nvSpPr>
        <p:spPr bwMode="auto">
          <a:xfrm>
            <a:off x="1637477" y="1780078"/>
            <a:ext cx="284385" cy="1709940"/>
          </a:xfrm>
          <a:prstGeom prst="rect">
            <a:avLst/>
          </a:prstGeom>
          <a:solidFill>
            <a:srgbClr val="FFFF00"/>
          </a:solidFill>
          <a:ln>
            <a:noFill/>
          </a:ln>
          <a:effectLst/>
        </p:spPr>
        <p:txBody>
          <a:bodyPr wrap="none" anchor="ctr"/>
          <a:lstStyle/>
          <a:p>
            <a:r>
              <a:rPr lang="en-US" altLang="zh-CN" sz="1400" b="1">
                <a:latin typeface="微软雅黑" panose="020B0503020204020204" pitchFamily="34" charset="-122"/>
                <a:ea typeface="微软雅黑" panose="020B0503020204020204" pitchFamily="34" charset="-122"/>
              </a:rPr>
              <a:t>B</a:t>
            </a:r>
          </a:p>
        </p:txBody>
      </p:sp>
      <p:sp>
        <p:nvSpPr>
          <p:cNvPr id="11" name="Rectangle 7"/>
          <p:cNvSpPr>
            <a:spLocks noChangeArrowheads="1"/>
          </p:cNvSpPr>
          <p:nvPr/>
        </p:nvSpPr>
        <p:spPr bwMode="auto">
          <a:xfrm>
            <a:off x="1923434" y="1780078"/>
            <a:ext cx="284385" cy="1709940"/>
          </a:xfrm>
          <a:prstGeom prst="rect">
            <a:avLst/>
          </a:prstGeom>
          <a:solidFill>
            <a:srgbClr val="FF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sz="1400" b="1">
                <a:latin typeface="微软雅黑" panose="020B0503020204020204" pitchFamily="34" charset="-122"/>
                <a:ea typeface="微软雅黑" panose="020B0503020204020204" pitchFamily="34" charset="-122"/>
              </a:rPr>
              <a:t>C</a:t>
            </a:r>
          </a:p>
        </p:txBody>
      </p:sp>
      <p:sp>
        <p:nvSpPr>
          <p:cNvPr id="12" name="Rectangle 8"/>
          <p:cNvSpPr>
            <a:spLocks noChangeArrowheads="1"/>
          </p:cNvSpPr>
          <p:nvPr/>
        </p:nvSpPr>
        <p:spPr bwMode="auto">
          <a:xfrm>
            <a:off x="2207819" y="1780078"/>
            <a:ext cx="284386" cy="1709940"/>
          </a:xfrm>
          <a:prstGeom prst="rect">
            <a:avLst/>
          </a:prstGeom>
          <a:solidFill>
            <a:srgbClr val="00B0F0"/>
          </a:solidFill>
          <a:ln>
            <a:noFill/>
          </a:ln>
          <a:effectLst/>
        </p:spPr>
        <p:txBody>
          <a:bodyPr wrap="none" anchor="ctr"/>
          <a:lstStyle/>
          <a:p>
            <a:r>
              <a:rPr lang="en-US" altLang="zh-CN" sz="1400" b="1">
                <a:latin typeface="微软雅黑" panose="020B0503020204020204" pitchFamily="34" charset="-122"/>
                <a:ea typeface="微软雅黑" panose="020B0503020204020204" pitchFamily="34" charset="-122"/>
              </a:rPr>
              <a:t>D</a:t>
            </a:r>
          </a:p>
        </p:txBody>
      </p:sp>
      <p:sp>
        <p:nvSpPr>
          <p:cNvPr id="13" name="Rectangle 9"/>
          <p:cNvSpPr>
            <a:spLocks noChangeArrowheads="1"/>
          </p:cNvSpPr>
          <p:nvPr/>
        </p:nvSpPr>
        <p:spPr bwMode="auto">
          <a:xfrm>
            <a:off x="2778162" y="1780078"/>
            <a:ext cx="284385" cy="1709940"/>
          </a:xfrm>
          <a:prstGeom prst="rect">
            <a:avLst/>
          </a:prstGeom>
          <a:solidFill>
            <a:srgbClr val="FFFF00"/>
          </a:solidFill>
          <a:ln>
            <a:noFill/>
          </a:ln>
          <a:effectLst/>
        </p:spPr>
        <p:txBody>
          <a:bodyPr wrap="none" anchor="ctr"/>
          <a:lstStyle/>
          <a:p>
            <a:r>
              <a:rPr lang="en-US" altLang="zh-CN" sz="1400" b="1">
                <a:latin typeface="微软雅黑" panose="020B0503020204020204" pitchFamily="34" charset="-122"/>
                <a:ea typeface="微软雅黑" panose="020B0503020204020204" pitchFamily="34" charset="-122"/>
              </a:rPr>
              <a:t>B</a:t>
            </a:r>
          </a:p>
        </p:txBody>
      </p:sp>
      <p:sp>
        <p:nvSpPr>
          <p:cNvPr id="14" name="Rectangle 10"/>
          <p:cNvSpPr>
            <a:spLocks noChangeArrowheads="1"/>
          </p:cNvSpPr>
          <p:nvPr/>
        </p:nvSpPr>
        <p:spPr bwMode="auto">
          <a:xfrm>
            <a:off x="3064119" y="1780078"/>
            <a:ext cx="284385" cy="1709940"/>
          </a:xfrm>
          <a:prstGeom prst="rect">
            <a:avLst/>
          </a:prstGeom>
          <a:solidFill>
            <a:srgbClr val="FF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sz="1400" b="1">
                <a:latin typeface="微软雅黑" panose="020B0503020204020204" pitchFamily="34" charset="-122"/>
                <a:ea typeface="微软雅黑" panose="020B0503020204020204" pitchFamily="34" charset="-122"/>
              </a:rPr>
              <a:t>C</a:t>
            </a:r>
          </a:p>
        </p:txBody>
      </p:sp>
      <p:sp>
        <p:nvSpPr>
          <p:cNvPr id="15" name="Rectangle 11"/>
          <p:cNvSpPr>
            <a:spLocks noChangeArrowheads="1"/>
          </p:cNvSpPr>
          <p:nvPr/>
        </p:nvSpPr>
        <p:spPr bwMode="auto">
          <a:xfrm>
            <a:off x="3348504" y="1780078"/>
            <a:ext cx="284386" cy="1709940"/>
          </a:xfrm>
          <a:prstGeom prst="rect">
            <a:avLst/>
          </a:prstGeom>
          <a:solidFill>
            <a:srgbClr val="00B0F0"/>
          </a:solidFill>
          <a:ln>
            <a:noFill/>
          </a:ln>
          <a:effectLst/>
        </p:spPr>
        <p:txBody>
          <a:bodyPr wrap="none" anchor="ctr"/>
          <a:lstStyle/>
          <a:p>
            <a:r>
              <a:rPr lang="en-US" altLang="zh-CN" sz="1400" b="1">
                <a:latin typeface="微软雅黑" panose="020B0503020204020204" pitchFamily="34" charset="-122"/>
                <a:ea typeface="微软雅黑" panose="020B0503020204020204" pitchFamily="34" charset="-122"/>
              </a:rPr>
              <a:t>D</a:t>
            </a:r>
          </a:p>
        </p:txBody>
      </p:sp>
      <p:sp>
        <p:nvSpPr>
          <p:cNvPr id="16" name="Rectangle 12"/>
          <p:cNvSpPr>
            <a:spLocks noChangeArrowheads="1"/>
          </p:cNvSpPr>
          <p:nvPr/>
        </p:nvSpPr>
        <p:spPr bwMode="auto">
          <a:xfrm>
            <a:off x="3918847" y="1780078"/>
            <a:ext cx="284385" cy="1709940"/>
          </a:xfrm>
          <a:prstGeom prst="rect">
            <a:avLst/>
          </a:prstGeom>
          <a:solidFill>
            <a:srgbClr val="FFFF00"/>
          </a:solidFill>
          <a:ln>
            <a:noFill/>
          </a:ln>
          <a:effectLst/>
        </p:spPr>
        <p:txBody>
          <a:bodyPr wrap="none" anchor="ctr"/>
          <a:lstStyle/>
          <a:p>
            <a:r>
              <a:rPr lang="en-US" altLang="zh-CN" sz="1400" b="1">
                <a:latin typeface="微软雅黑" panose="020B0503020204020204" pitchFamily="34" charset="-122"/>
                <a:ea typeface="微软雅黑" panose="020B0503020204020204" pitchFamily="34" charset="-122"/>
              </a:rPr>
              <a:t>B</a:t>
            </a:r>
          </a:p>
        </p:txBody>
      </p:sp>
      <p:sp>
        <p:nvSpPr>
          <p:cNvPr id="17" name="Rectangle 13"/>
          <p:cNvSpPr>
            <a:spLocks noChangeArrowheads="1"/>
          </p:cNvSpPr>
          <p:nvPr/>
        </p:nvSpPr>
        <p:spPr bwMode="auto">
          <a:xfrm>
            <a:off x="4204804" y="1780078"/>
            <a:ext cx="284385" cy="1709940"/>
          </a:xfrm>
          <a:prstGeom prst="rect">
            <a:avLst/>
          </a:prstGeom>
          <a:solidFill>
            <a:srgbClr val="FF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sz="1400" b="1">
                <a:latin typeface="微软雅黑" panose="020B0503020204020204" pitchFamily="34" charset="-122"/>
                <a:ea typeface="微软雅黑" panose="020B0503020204020204" pitchFamily="34" charset="-122"/>
              </a:rPr>
              <a:t>C</a:t>
            </a:r>
          </a:p>
        </p:txBody>
      </p:sp>
      <p:sp>
        <p:nvSpPr>
          <p:cNvPr id="18" name="Rectangle 14"/>
          <p:cNvSpPr>
            <a:spLocks noChangeArrowheads="1"/>
          </p:cNvSpPr>
          <p:nvPr/>
        </p:nvSpPr>
        <p:spPr bwMode="auto">
          <a:xfrm>
            <a:off x="4489189" y="1780078"/>
            <a:ext cx="284386" cy="1709940"/>
          </a:xfrm>
          <a:prstGeom prst="rect">
            <a:avLst/>
          </a:prstGeom>
          <a:solidFill>
            <a:srgbClr val="00B0F0"/>
          </a:solidFill>
          <a:ln>
            <a:noFill/>
          </a:ln>
          <a:effectLst/>
        </p:spPr>
        <p:txBody>
          <a:bodyPr wrap="none" anchor="ctr"/>
          <a:lstStyle/>
          <a:p>
            <a:r>
              <a:rPr lang="en-US" altLang="zh-CN" sz="1400" b="1">
                <a:latin typeface="微软雅黑" panose="020B0503020204020204" pitchFamily="34" charset="-122"/>
                <a:ea typeface="微软雅黑" panose="020B0503020204020204" pitchFamily="34" charset="-122"/>
              </a:rPr>
              <a:t>D</a:t>
            </a:r>
          </a:p>
        </p:txBody>
      </p:sp>
      <p:sp>
        <p:nvSpPr>
          <p:cNvPr id="19" name="Rectangle 15"/>
          <p:cNvSpPr>
            <a:spLocks noChangeArrowheads="1"/>
          </p:cNvSpPr>
          <p:nvPr/>
        </p:nvSpPr>
        <p:spPr bwMode="auto">
          <a:xfrm>
            <a:off x="5059533" y="1780078"/>
            <a:ext cx="284385" cy="1709940"/>
          </a:xfrm>
          <a:prstGeom prst="rect">
            <a:avLst/>
          </a:prstGeom>
          <a:solidFill>
            <a:srgbClr val="FFFF00"/>
          </a:solidFill>
          <a:ln>
            <a:noFill/>
          </a:ln>
          <a:effectLst/>
        </p:spPr>
        <p:txBody>
          <a:bodyPr wrap="none" anchor="ctr"/>
          <a:lstStyle/>
          <a:p>
            <a:r>
              <a:rPr lang="en-US" altLang="zh-CN" sz="1400" b="1">
                <a:latin typeface="微软雅黑" panose="020B0503020204020204" pitchFamily="34" charset="-122"/>
                <a:ea typeface="微软雅黑" panose="020B0503020204020204" pitchFamily="34" charset="-122"/>
              </a:rPr>
              <a:t>B</a:t>
            </a:r>
          </a:p>
        </p:txBody>
      </p:sp>
      <p:sp>
        <p:nvSpPr>
          <p:cNvPr id="20" name="Rectangle 16"/>
          <p:cNvSpPr>
            <a:spLocks noChangeArrowheads="1"/>
          </p:cNvSpPr>
          <p:nvPr/>
        </p:nvSpPr>
        <p:spPr bwMode="auto">
          <a:xfrm>
            <a:off x="5345490" y="1780078"/>
            <a:ext cx="284385" cy="1709940"/>
          </a:xfrm>
          <a:prstGeom prst="rect">
            <a:avLst/>
          </a:prstGeom>
          <a:solidFill>
            <a:srgbClr val="FF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sz="1400" b="1">
                <a:latin typeface="微软雅黑" panose="020B0503020204020204" pitchFamily="34" charset="-122"/>
                <a:ea typeface="微软雅黑" panose="020B0503020204020204" pitchFamily="34" charset="-122"/>
              </a:rPr>
              <a:t>C</a:t>
            </a:r>
          </a:p>
        </p:txBody>
      </p:sp>
      <p:sp>
        <p:nvSpPr>
          <p:cNvPr id="21" name="Rectangle 17"/>
          <p:cNvSpPr>
            <a:spLocks noChangeArrowheads="1"/>
          </p:cNvSpPr>
          <p:nvPr/>
        </p:nvSpPr>
        <p:spPr bwMode="auto">
          <a:xfrm>
            <a:off x="5629874" y="1780078"/>
            <a:ext cx="284386" cy="1709940"/>
          </a:xfrm>
          <a:prstGeom prst="rect">
            <a:avLst/>
          </a:prstGeom>
          <a:solidFill>
            <a:srgbClr val="00B0F0"/>
          </a:solidFill>
          <a:ln>
            <a:noFill/>
          </a:ln>
          <a:effectLst/>
        </p:spPr>
        <p:txBody>
          <a:bodyPr wrap="none" anchor="ctr"/>
          <a:lstStyle/>
          <a:p>
            <a:r>
              <a:rPr lang="en-US" altLang="zh-CN" sz="1400" b="1">
                <a:latin typeface="微软雅黑" panose="020B0503020204020204" pitchFamily="34" charset="-122"/>
                <a:ea typeface="微软雅黑" panose="020B0503020204020204" pitchFamily="34" charset="-122"/>
              </a:rPr>
              <a:t>D</a:t>
            </a:r>
          </a:p>
        </p:txBody>
      </p:sp>
      <p:grpSp>
        <p:nvGrpSpPr>
          <p:cNvPr id="22" name="Group 18"/>
          <p:cNvGrpSpPr/>
          <p:nvPr/>
        </p:nvGrpSpPr>
        <p:grpSpPr bwMode="auto">
          <a:xfrm>
            <a:off x="1353091" y="1780078"/>
            <a:ext cx="3706442" cy="1709940"/>
            <a:chOff x="930" y="1661"/>
            <a:chExt cx="2359" cy="1179"/>
          </a:xfrm>
        </p:grpSpPr>
        <p:sp>
          <p:nvSpPr>
            <p:cNvPr id="23" name="Rectangle 19"/>
            <p:cNvSpPr>
              <a:spLocks noChangeArrowheads="1"/>
            </p:cNvSpPr>
            <p:nvPr/>
          </p:nvSpPr>
          <p:spPr bwMode="auto">
            <a:xfrm>
              <a:off x="930" y="1661"/>
              <a:ext cx="181" cy="1179"/>
            </a:xfrm>
            <a:prstGeom prst="rect">
              <a:avLst/>
            </a:prstGeom>
            <a:solidFill>
              <a:srgbClr val="66FF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sz="1400" b="1" dirty="0">
                  <a:latin typeface="微软雅黑" panose="020B0503020204020204" pitchFamily="34" charset="-122"/>
                  <a:ea typeface="微软雅黑" panose="020B0503020204020204" pitchFamily="34" charset="-122"/>
                </a:rPr>
                <a:t>A</a:t>
              </a:r>
            </a:p>
          </p:txBody>
        </p:sp>
        <p:sp>
          <p:nvSpPr>
            <p:cNvPr id="24" name="Rectangle 20"/>
            <p:cNvSpPr>
              <a:spLocks noChangeArrowheads="1"/>
            </p:cNvSpPr>
            <p:nvPr/>
          </p:nvSpPr>
          <p:spPr bwMode="auto">
            <a:xfrm>
              <a:off x="1656" y="1661"/>
              <a:ext cx="181" cy="1179"/>
            </a:xfrm>
            <a:prstGeom prst="rect">
              <a:avLst/>
            </a:prstGeom>
            <a:solidFill>
              <a:srgbClr val="66FF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sz="1400" b="1">
                  <a:latin typeface="微软雅黑" panose="020B0503020204020204" pitchFamily="34" charset="-122"/>
                  <a:ea typeface="微软雅黑" panose="020B0503020204020204" pitchFamily="34" charset="-122"/>
                </a:rPr>
                <a:t>A</a:t>
              </a:r>
            </a:p>
          </p:txBody>
        </p:sp>
        <p:sp>
          <p:nvSpPr>
            <p:cNvPr id="25" name="Rectangle 21"/>
            <p:cNvSpPr>
              <a:spLocks noChangeArrowheads="1"/>
            </p:cNvSpPr>
            <p:nvPr/>
          </p:nvSpPr>
          <p:spPr bwMode="auto">
            <a:xfrm>
              <a:off x="2382" y="1661"/>
              <a:ext cx="181" cy="1179"/>
            </a:xfrm>
            <a:prstGeom prst="rect">
              <a:avLst/>
            </a:prstGeom>
            <a:solidFill>
              <a:srgbClr val="66FF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sz="1400" b="1">
                  <a:latin typeface="微软雅黑" panose="020B0503020204020204" pitchFamily="34" charset="-122"/>
                  <a:ea typeface="微软雅黑" panose="020B0503020204020204" pitchFamily="34" charset="-122"/>
                </a:rPr>
                <a:t>A</a:t>
              </a:r>
            </a:p>
          </p:txBody>
        </p:sp>
        <p:sp>
          <p:nvSpPr>
            <p:cNvPr id="26" name="Rectangle 22"/>
            <p:cNvSpPr>
              <a:spLocks noChangeArrowheads="1"/>
            </p:cNvSpPr>
            <p:nvPr/>
          </p:nvSpPr>
          <p:spPr bwMode="auto">
            <a:xfrm>
              <a:off x="3108" y="1661"/>
              <a:ext cx="181" cy="1179"/>
            </a:xfrm>
            <a:prstGeom prst="rect">
              <a:avLst/>
            </a:prstGeom>
            <a:solidFill>
              <a:srgbClr val="66FF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sz="1400" b="1">
                  <a:latin typeface="微软雅黑" panose="020B0503020204020204" pitchFamily="34" charset="-122"/>
                  <a:ea typeface="微软雅黑" panose="020B0503020204020204" pitchFamily="34" charset="-122"/>
                </a:rPr>
                <a:t>A</a:t>
              </a:r>
            </a:p>
          </p:txBody>
        </p:sp>
      </p:grpSp>
      <p:grpSp>
        <p:nvGrpSpPr>
          <p:cNvPr id="27" name="Group 30"/>
          <p:cNvGrpSpPr/>
          <p:nvPr/>
        </p:nvGrpSpPr>
        <p:grpSpPr bwMode="auto">
          <a:xfrm>
            <a:off x="1353090" y="3556734"/>
            <a:ext cx="1139115" cy="416246"/>
            <a:chOff x="930" y="2886"/>
            <a:chExt cx="725" cy="287"/>
          </a:xfrm>
        </p:grpSpPr>
        <p:sp>
          <p:nvSpPr>
            <p:cNvPr id="28" name="Text Box 31"/>
            <p:cNvSpPr txBox="1">
              <a:spLocks noChangeArrowheads="1"/>
            </p:cNvSpPr>
            <p:nvPr/>
          </p:nvSpPr>
          <p:spPr bwMode="auto">
            <a:xfrm>
              <a:off x="1017" y="2976"/>
              <a:ext cx="545" cy="1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lnSpc>
                  <a:spcPct val="90000"/>
                </a:lnSpc>
              </a:pPr>
              <a:r>
                <a:rPr kumimoji="1" lang="en-US" altLang="zh-CN" sz="1400" b="1" dirty="0">
                  <a:solidFill>
                    <a:srgbClr val="000099"/>
                  </a:solidFill>
                  <a:latin typeface="微软雅黑" panose="020B0503020204020204" pitchFamily="34" charset="-122"/>
                  <a:ea typeface="微软雅黑" panose="020B0503020204020204" pitchFamily="34" charset="-122"/>
                </a:rPr>
                <a:t>TDM </a:t>
              </a:r>
              <a:r>
                <a:rPr kumimoji="1" lang="zh-CN" altLang="en-US" sz="1400" b="1" dirty="0">
                  <a:solidFill>
                    <a:srgbClr val="000099"/>
                  </a:solidFill>
                  <a:latin typeface="微软雅黑" panose="020B0503020204020204" pitchFamily="34" charset="-122"/>
                  <a:ea typeface="微软雅黑" panose="020B0503020204020204" pitchFamily="34" charset="-122"/>
                </a:rPr>
                <a:t>帧</a:t>
              </a:r>
            </a:p>
          </p:txBody>
        </p:sp>
        <p:sp>
          <p:nvSpPr>
            <p:cNvPr id="29" name="AutoShape 32"/>
            <p:cNvSpPr/>
            <p:nvPr/>
          </p:nvSpPr>
          <p:spPr bwMode="auto">
            <a:xfrm rot="16200000" flipV="1">
              <a:off x="1248" y="2568"/>
              <a:ext cx="90" cy="725"/>
            </a:xfrm>
            <a:prstGeom prst="leftBrace">
              <a:avLst>
                <a:gd name="adj1" fmla="val 67130"/>
                <a:gd name="adj2" fmla="val 50000"/>
              </a:avLst>
            </a:prstGeom>
            <a:noFill/>
            <a:ln w="19050">
              <a:solidFill>
                <a:srgbClr val="0000FF"/>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anose="020B0503020204020204" pitchFamily="34" charset="-122"/>
                <a:ea typeface="微软雅黑" panose="020B0503020204020204" pitchFamily="34" charset="-122"/>
              </a:endParaRPr>
            </a:p>
          </p:txBody>
        </p:sp>
      </p:grpSp>
      <p:grpSp>
        <p:nvGrpSpPr>
          <p:cNvPr id="30" name="Group 33"/>
          <p:cNvGrpSpPr/>
          <p:nvPr/>
        </p:nvGrpSpPr>
        <p:grpSpPr bwMode="auto">
          <a:xfrm>
            <a:off x="2492206" y="3556734"/>
            <a:ext cx="1139113" cy="416246"/>
            <a:chOff x="1655" y="2886"/>
            <a:chExt cx="725" cy="287"/>
          </a:xfrm>
        </p:grpSpPr>
        <p:sp>
          <p:nvSpPr>
            <p:cNvPr id="31" name="Text Box 34"/>
            <p:cNvSpPr txBox="1">
              <a:spLocks noChangeArrowheads="1"/>
            </p:cNvSpPr>
            <p:nvPr/>
          </p:nvSpPr>
          <p:spPr bwMode="auto">
            <a:xfrm>
              <a:off x="1748" y="2976"/>
              <a:ext cx="545" cy="1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lnSpc>
                  <a:spcPct val="90000"/>
                </a:lnSpc>
              </a:pPr>
              <a:r>
                <a:rPr kumimoji="1" lang="en-US" altLang="zh-CN" sz="1400" b="1" dirty="0">
                  <a:solidFill>
                    <a:srgbClr val="000099"/>
                  </a:solidFill>
                  <a:latin typeface="微软雅黑" panose="020B0503020204020204" pitchFamily="34" charset="-122"/>
                  <a:ea typeface="微软雅黑" panose="020B0503020204020204" pitchFamily="34" charset="-122"/>
                </a:rPr>
                <a:t>TDM </a:t>
              </a:r>
              <a:r>
                <a:rPr kumimoji="1" lang="zh-CN" altLang="en-US" sz="1400" b="1" dirty="0">
                  <a:solidFill>
                    <a:srgbClr val="000099"/>
                  </a:solidFill>
                  <a:latin typeface="微软雅黑" panose="020B0503020204020204" pitchFamily="34" charset="-122"/>
                  <a:ea typeface="微软雅黑" panose="020B0503020204020204" pitchFamily="34" charset="-122"/>
                </a:rPr>
                <a:t>帧</a:t>
              </a:r>
            </a:p>
          </p:txBody>
        </p:sp>
        <p:sp>
          <p:nvSpPr>
            <p:cNvPr id="32" name="AutoShape 35"/>
            <p:cNvSpPr/>
            <p:nvPr/>
          </p:nvSpPr>
          <p:spPr bwMode="auto">
            <a:xfrm rot="16200000" flipV="1">
              <a:off x="1973" y="2568"/>
              <a:ext cx="90" cy="725"/>
            </a:xfrm>
            <a:prstGeom prst="leftBrace">
              <a:avLst>
                <a:gd name="adj1" fmla="val 67130"/>
                <a:gd name="adj2" fmla="val 50000"/>
              </a:avLst>
            </a:prstGeom>
            <a:noFill/>
            <a:ln w="19050">
              <a:solidFill>
                <a:srgbClr val="0000FF"/>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anose="020B0503020204020204" pitchFamily="34" charset="-122"/>
                <a:ea typeface="微软雅黑" panose="020B0503020204020204" pitchFamily="34" charset="-122"/>
              </a:endParaRPr>
            </a:p>
          </p:txBody>
        </p:sp>
      </p:grpSp>
      <p:grpSp>
        <p:nvGrpSpPr>
          <p:cNvPr id="33" name="Group 36"/>
          <p:cNvGrpSpPr/>
          <p:nvPr/>
        </p:nvGrpSpPr>
        <p:grpSpPr bwMode="auto">
          <a:xfrm>
            <a:off x="3631318" y="3556734"/>
            <a:ext cx="1139115" cy="416246"/>
            <a:chOff x="2380" y="2886"/>
            <a:chExt cx="725" cy="287"/>
          </a:xfrm>
        </p:grpSpPr>
        <p:sp>
          <p:nvSpPr>
            <p:cNvPr id="34" name="Text Box 37"/>
            <p:cNvSpPr txBox="1">
              <a:spLocks noChangeArrowheads="1"/>
            </p:cNvSpPr>
            <p:nvPr/>
          </p:nvSpPr>
          <p:spPr bwMode="auto">
            <a:xfrm>
              <a:off x="2474" y="2976"/>
              <a:ext cx="545" cy="1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lnSpc>
                  <a:spcPct val="90000"/>
                </a:lnSpc>
              </a:pPr>
              <a:r>
                <a:rPr kumimoji="1" lang="en-US" altLang="zh-CN" sz="1400" b="1" dirty="0">
                  <a:solidFill>
                    <a:srgbClr val="000099"/>
                  </a:solidFill>
                  <a:latin typeface="微软雅黑" panose="020B0503020204020204" pitchFamily="34" charset="-122"/>
                  <a:ea typeface="微软雅黑" panose="020B0503020204020204" pitchFamily="34" charset="-122"/>
                </a:rPr>
                <a:t>TDM </a:t>
              </a:r>
              <a:r>
                <a:rPr kumimoji="1" lang="zh-CN" altLang="en-US" sz="1400" b="1" dirty="0">
                  <a:solidFill>
                    <a:srgbClr val="000099"/>
                  </a:solidFill>
                  <a:latin typeface="微软雅黑" panose="020B0503020204020204" pitchFamily="34" charset="-122"/>
                  <a:ea typeface="微软雅黑" panose="020B0503020204020204" pitchFamily="34" charset="-122"/>
                </a:rPr>
                <a:t>帧</a:t>
              </a:r>
            </a:p>
          </p:txBody>
        </p:sp>
        <p:sp>
          <p:nvSpPr>
            <p:cNvPr id="35" name="AutoShape 38"/>
            <p:cNvSpPr/>
            <p:nvPr/>
          </p:nvSpPr>
          <p:spPr bwMode="auto">
            <a:xfrm rot="16200000" flipV="1">
              <a:off x="2698" y="2568"/>
              <a:ext cx="90" cy="725"/>
            </a:xfrm>
            <a:prstGeom prst="leftBrace">
              <a:avLst>
                <a:gd name="adj1" fmla="val 67130"/>
                <a:gd name="adj2" fmla="val 50000"/>
              </a:avLst>
            </a:prstGeom>
            <a:noFill/>
            <a:ln w="19050">
              <a:solidFill>
                <a:srgbClr val="0000FF"/>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anose="020B0503020204020204" pitchFamily="34" charset="-122"/>
                <a:ea typeface="微软雅黑" panose="020B0503020204020204" pitchFamily="34" charset="-122"/>
              </a:endParaRPr>
            </a:p>
          </p:txBody>
        </p:sp>
      </p:grpSp>
      <p:grpSp>
        <p:nvGrpSpPr>
          <p:cNvPr id="36" name="Group 39"/>
          <p:cNvGrpSpPr/>
          <p:nvPr/>
        </p:nvGrpSpPr>
        <p:grpSpPr bwMode="auto">
          <a:xfrm>
            <a:off x="4770433" y="3556734"/>
            <a:ext cx="1139113" cy="416246"/>
            <a:chOff x="3105" y="2886"/>
            <a:chExt cx="725" cy="287"/>
          </a:xfrm>
        </p:grpSpPr>
        <p:sp>
          <p:nvSpPr>
            <p:cNvPr id="37" name="Text Box 40"/>
            <p:cNvSpPr txBox="1">
              <a:spLocks noChangeArrowheads="1"/>
            </p:cNvSpPr>
            <p:nvPr/>
          </p:nvSpPr>
          <p:spPr bwMode="auto">
            <a:xfrm>
              <a:off x="3200" y="2976"/>
              <a:ext cx="545" cy="1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lnSpc>
                  <a:spcPct val="90000"/>
                </a:lnSpc>
              </a:pPr>
              <a:r>
                <a:rPr kumimoji="1" lang="en-US" altLang="zh-CN" sz="1400" b="1" dirty="0">
                  <a:solidFill>
                    <a:srgbClr val="000099"/>
                  </a:solidFill>
                  <a:latin typeface="微软雅黑" panose="020B0503020204020204" pitchFamily="34" charset="-122"/>
                  <a:ea typeface="微软雅黑" panose="020B0503020204020204" pitchFamily="34" charset="-122"/>
                </a:rPr>
                <a:t>TDM </a:t>
              </a:r>
              <a:r>
                <a:rPr kumimoji="1" lang="zh-CN" altLang="en-US" sz="1400" b="1" dirty="0">
                  <a:solidFill>
                    <a:srgbClr val="000099"/>
                  </a:solidFill>
                  <a:latin typeface="微软雅黑" panose="020B0503020204020204" pitchFamily="34" charset="-122"/>
                  <a:ea typeface="微软雅黑" panose="020B0503020204020204" pitchFamily="34" charset="-122"/>
                </a:rPr>
                <a:t>帧</a:t>
              </a:r>
            </a:p>
          </p:txBody>
        </p:sp>
        <p:sp>
          <p:nvSpPr>
            <p:cNvPr id="38" name="AutoShape 41"/>
            <p:cNvSpPr/>
            <p:nvPr/>
          </p:nvSpPr>
          <p:spPr bwMode="auto">
            <a:xfrm rot="16200000" flipV="1">
              <a:off x="3423" y="2568"/>
              <a:ext cx="90" cy="725"/>
            </a:xfrm>
            <a:prstGeom prst="leftBrace">
              <a:avLst>
                <a:gd name="adj1" fmla="val 67130"/>
                <a:gd name="adj2" fmla="val 50000"/>
              </a:avLst>
            </a:prstGeom>
            <a:noFill/>
            <a:ln w="19050">
              <a:solidFill>
                <a:srgbClr val="0000FF"/>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anose="020B0503020204020204" pitchFamily="34" charset="-122"/>
                <a:ea typeface="微软雅黑" panose="020B0503020204020204" pitchFamily="34" charset="-122"/>
              </a:endParaRPr>
            </a:p>
          </p:txBody>
        </p:sp>
      </p:grpSp>
      <p:sp>
        <p:nvSpPr>
          <p:cNvPr id="39" name="Rectangle 42"/>
          <p:cNvSpPr>
            <a:spLocks noChangeArrowheads="1"/>
          </p:cNvSpPr>
          <p:nvPr/>
        </p:nvSpPr>
        <p:spPr bwMode="auto">
          <a:xfrm>
            <a:off x="6282395" y="2404865"/>
            <a:ext cx="355868" cy="305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rgbClr val="3333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l" defTabSz="762000" eaLnBrk="0" hangingPunct="0"/>
            <a:r>
              <a:rPr kumimoji="1" lang="en-US" altLang="zh-CN" sz="1400" b="1">
                <a:latin typeface="微软雅黑" panose="020B0503020204020204" pitchFamily="34" charset="-122"/>
                <a:ea typeface="微软雅黑" panose="020B0503020204020204" pitchFamily="34" charset="-122"/>
              </a:rPr>
              <a:t>…</a:t>
            </a:r>
          </a:p>
        </p:txBody>
      </p:sp>
      <p:sp>
        <p:nvSpPr>
          <p:cNvPr id="40" name="Line 43"/>
          <p:cNvSpPr>
            <a:spLocks noChangeShapeType="1"/>
          </p:cNvSpPr>
          <p:nvPr/>
        </p:nvSpPr>
        <p:spPr bwMode="auto">
          <a:xfrm rot="16200000">
            <a:off x="-2969" y="2722794"/>
            <a:ext cx="2712119" cy="0"/>
          </a:xfrm>
          <a:prstGeom prst="line">
            <a:avLst/>
          </a:prstGeom>
          <a:noFill/>
          <a:ln w="28575">
            <a:solidFill>
              <a:srgbClr val="000066"/>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anose="020B0503020204020204" pitchFamily="34" charset="-122"/>
              <a:ea typeface="微软雅黑" panose="020B0503020204020204" pitchFamily="34" charset="-122"/>
            </a:endParaRPr>
          </a:p>
        </p:txBody>
      </p:sp>
      <p:grpSp>
        <p:nvGrpSpPr>
          <p:cNvPr id="41" name="Group 44"/>
          <p:cNvGrpSpPr/>
          <p:nvPr/>
        </p:nvGrpSpPr>
        <p:grpSpPr bwMode="auto">
          <a:xfrm>
            <a:off x="5914261" y="3556734"/>
            <a:ext cx="1139113" cy="416246"/>
            <a:chOff x="3105" y="2886"/>
            <a:chExt cx="725" cy="287"/>
          </a:xfrm>
        </p:grpSpPr>
        <p:sp>
          <p:nvSpPr>
            <p:cNvPr id="42" name="Text Box 45"/>
            <p:cNvSpPr txBox="1">
              <a:spLocks noChangeArrowheads="1"/>
            </p:cNvSpPr>
            <p:nvPr/>
          </p:nvSpPr>
          <p:spPr bwMode="auto">
            <a:xfrm>
              <a:off x="3200" y="2976"/>
              <a:ext cx="545" cy="1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lnSpc>
                  <a:spcPct val="90000"/>
                </a:lnSpc>
              </a:pPr>
              <a:r>
                <a:rPr kumimoji="1" lang="en-US" altLang="zh-CN" sz="1400" b="1" dirty="0">
                  <a:solidFill>
                    <a:srgbClr val="000099"/>
                  </a:solidFill>
                  <a:latin typeface="微软雅黑" panose="020B0503020204020204" pitchFamily="34" charset="-122"/>
                  <a:ea typeface="微软雅黑" panose="020B0503020204020204" pitchFamily="34" charset="-122"/>
                </a:rPr>
                <a:t>TDM </a:t>
              </a:r>
              <a:r>
                <a:rPr kumimoji="1" lang="zh-CN" altLang="en-US" sz="1400" b="1" dirty="0">
                  <a:solidFill>
                    <a:srgbClr val="000099"/>
                  </a:solidFill>
                  <a:latin typeface="微软雅黑" panose="020B0503020204020204" pitchFamily="34" charset="-122"/>
                  <a:ea typeface="微软雅黑" panose="020B0503020204020204" pitchFamily="34" charset="-122"/>
                </a:rPr>
                <a:t>帧</a:t>
              </a:r>
            </a:p>
          </p:txBody>
        </p:sp>
        <p:sp>
          <p:nvSpPr>
            <p:cNvPr id="43" name="AutoShape 46"/>
            <p:cNvSpPr/>
            <p:nvPr/>
          </p:nvSpPr>
          <p:spPr bwMode="auto">
            <a:xfrm rot="16200000" flipV="1">
              <a:off x="3423" y="2568"/>
              <a:ext cx="90" cy="725"/>
            </a:xfrm>
            <a:prstGeom prst="leftBrace">
              <a:avLst>
                <a:gd name="adj1" fmla="val 67130"/>
                <a:gd name="adj2" fmla="val 50000"/>
              </a:avLst>
            </a:prstGeom>
            <a:noFill/>
            <a:ln w="19050">
              <a:solidFill>
                <a:srgbClr val="0000FF"/>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anose="020B0503020204020204" pitchFamily="34" charset="-122"/>
                <a:ea typeface="微软雅黑" panose="020B0503020204020204" pitchFamily="34" charset="-122"/>
              </a:endParaRPr>
            </a:p>
          </p:txBody>
        </p:sp>
      </p:grpSp>
      <p:grpSp>
        <p:nvGrpSpPr>
          <p:cNvPr id="44" name="Group 52"/>
          <p:cNvGrpSpPr/>
          <p:nvPr/>
        </p:nvGrpSpPr>
        <p:grpSpPr bwMode="auto">
          <a:xfrm>
            <a:off x="2492205" y="1648098"/>
            <a:ext cx="4562741" cy="2171146"/>
            <a:chOff x="1655" y="1570"/>
            <a:chExt cx="2904" cy="1497"/>
          </a:xfrm>
        </p:grpSpPr>
        <p:sp>
          <p:nvSpPr>
            <p:cNvPr id="45" name="Line 47"/>
            <p:cNvSpPr>
              <a:spLocks noChangeShapeType="1"/>
            </p:cNvSpPr>
            <p:nvPr/>
          </p:nvSpPr>
          <p:spPr bwMode="auto">
            <a:xfrm>
              <a:off x="1655" y="1570"/>
              <a:ext cx="0" cy="1497"/>
            </a:xfrm>
            <a:prstGeom prst="line">
              <a:avLst/>
            </a:prstGeom>
            <a:noFill/>
            <a:ln w="28575">
              <a:solidFill>
                <a:srgbClr val="000099"/>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anose="020B0503020204020204" pitchFamily="34" charset="-122"/>
                <a:ea typeface="微软雅黑" panose="020B0503020204020204" pitchFamily="34" charset="-122"/>
              </a:endParaRPr>
            </a:p>
          </p:txBody>
        </p:sp>
        <p:sp>
          <p:nvSpPr>
            <p:cNvPr id="46" name="Line 48"/>
            <p:cNvSpPr>
              <a:spLocks noChangeShapeType="1"/>
            </p:cNvSpPr>
            <p:nvPr/>
          </p:nvSpPr>
          <p:spPr bwMode="auto">
            <a:xfrm>
              <a:off x="2381" y="1570"/>
              <a:ext cx="0" cy="1497"/>
            </a:xfrm>
            <a:prstGeom prst="line">
              <a:avLst/>
            </a:prstGeom>
            <a:noFill/>
            <a:ln w="28575">
              <a:solidFill>
                <a:srgbClr val="000099"/>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anose="020B0503020204020204" pitchFamily="34" charset="-122"/>
                <a:ea typeface="微软雅黑" panose="020B0503020204020204" pitchFamily="34" charset="-122"/>
              </a:endParaRPr>
            </a:p>
          </p:txBody>
        </p:sp>
        <p:sp>
          <p:nvSpPr>
            <p:cNvPr id="47" name="Line 49"/>
            <p:cNvSpPr>
              <a:spLocks noChangeShapeType="1"/>
            </p:cNvSpPr>
            <p:nvPr/>
          </p:nvSpPr>
          <p:spPr bwMode="auto">
            <a:xfrm>
              <a:off x="3107" y="1570"/>
              <a:ext cx="0" cy="1497"/>
            </a:xfrm>
            <a:prstGeom prst="line">
              <a:avLst/>
            </a:prstGeom>
            <a:noFill/>
            <a:ln w="28575">
              <a:solidFill>
                <a:srgbClr val="000099"/>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anose="020B0503020204020204" pitchFamily="34" charset="-122"/>
                <a:ea typeface="微软雅黑" panose="020B0503020204020204" pitchFamily="34" charset="-122"/>
              </a:endParaRPr>
            </a:p>
          </p:txBody>
        </p:sp>
        <p:sp>
          <p:nvSpPr>
            <p:cNvPr id="48" name="Line 50"/>
            <p:cNvSpPr>
              <a:spLocks noChangeShapeType="1"/>
            </p:cNvSpPr>
            <p:nvPr/>
          </p:nvSpPr>
          <p:spPr bwMode="auto">
            <a:xfrm>
              <a:off x="3833" y="1570"/>
              <a:ext cx="0" cy="1497"/>
            </a:xfrm>
            <a:prstGeom prst="line">
              <a:avLst/>
            </a:prstGeom>
            <a:noFill/>
            <a:ln w="28575">
              <a:solidFill>
                <a:srgbClr val="000099"/>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anose="020B0503020204020204" pitchFamily="34" charset="-122"/>
                <a:ea typeface="微软雅黑" panose="020B0503020204020204" pitchFamily="34" charset="-122"/>
              </a:endParaRPr>
            </a:p>
          </p:txBody>
        </p:sp>
        <p:sp>
          <p:nvSpPr>
            <p:cNvPr id="49" name="Line 51"/>
            <p:cNvSpPr>
              <a:spLocks noChangeShapeType="1"/>
            </p:cNvSpPr>
            <p:nvPr/>
          </p:nvSpPr>
          <p:spPr bwMode="auto">
            <a:xfrm>
              <a:off x="4559" y="1570"/>
              <a:ext cx="0" cy="1497"/>
            </a:xfrm>
            <a:prstGeom prst="line">
              <a:avLst/>
            </a:prstGeom>
            <a:noFill/>
            <a:ln w="28575">
              <a:solidFill>
                <a:srgbClr val="000099"/>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anose="020B0503020204020204" pitchFamily="34" charset="-122"/>
                <a:ea typeface="微软雅黑" panose="020B0503020204020204" pitchFamily="34" charset="-122"/>
              </a:endParaRPr>
            </a:p>
          </p:txBody>
        </p:sp>
      </p:grpSp>
      <p:sp>
        <p:nvSpPr>
          <p:cNvPr id="50" name="Text Box 53"/>
          <p:cNvSpPr txBox="1">
            <a:spLocks noChangeArrowheads="1"/>
          </p:cNvSpPr>
          <p:nvPr/>
        </p:nvSpPr>
        <p:spPr bwMode="auto">
          <a:xfrm>
            <a:off x="2688916" y="1137019"/>
            <a:ext cx="1082349" cy="2862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lnSpc>
                <a:spcPct val="90000"/>
              </a:lnSpc>
            </a:pPr>
            <a:r>
              <a:rPr kumimoji="1" lang="zh-CN" altLang="en-US" sz="1400" b="1" dirty="0">
                <a:solidFill>
                  <a:srgbClr val="C00000"/>
                </a:solidFill>
                <a:latin typeface="微软雅黑" panose="020B0503020204020204" pitchFamily="34" charset="-122"/>
                <a:ea typeface="微软雅黑" panose="020B0503020204020204" pitchFamily="34" charset="-122"/>
              </a:rPr>
              <a:t>周期性出现</a:t>
            </a:r>
          </a:p>
        </p:txBody>
      </p:sp>
      <p:sp>
        <p:nvSpPr>
          <p:cNvPr id="52" name="Line 26"/>
          <p:cNvSpPr>
            <a:spLocks noChangeShapeType="1"/>
          </p:cNvSpPr>
          <p:nvPr/>
        </p:nvSpPr>
        <p:spPr bwMode="auto">
          <a:xfrm flipH="1">
            <a:off x="1494497" y="1385588"/>
            <a:ext cx="1711814" cy="329225"/>
          </a:xfrm>
          <a:prstGeom prst="line">
            <a:avLst/>
          </a:prstGeom>
          <a:noFill/>
          <a:ln w="28575">
            <a:solidFill>
              <a:srgbClr val="0000FF"/>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anose="020B0503020204020204" pitchFamily="34" charset="-122"/>
              <a:ea typeface="微软雅黑" panose="020B0503020204020204" pitchFamily="34" charset="-122"/>
            </a:endParaRPr>
          </a:p>
        </p:txBody>
      </p:sp>
      <p:sp>
        <p:nvSpPr>
          <p:cNvPr id="53" name="Line 27"/>
          <p:cNvSpPr>
            <a:spLocks noChangeShapeType="1"/>
          </p:cNvSpPr>
          <p:nvPr/>
        </p:nvSpPr>
        <p:spPr bwMode="auto">
          <a:xfrm flipH="1">
            <a:off x="2628896" y="1385588"/>
            <a:ext cx="577414" cy="329226"/>
          </a:xfrm>
          <a:prstGeom prst="line">
            <a:avLst/>
          </a:prstGeom>
          <a:noFill/>
          <a:ln w="28575">
            <a:solidFill>
              <a:srgbClr val="0000FF"/>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anose="020B0503020204020204" pitchFamily="34" charset="-122"/>
              <a:ea typeface="微软雅黑" panose="020B0503020204020204" pitchFamily="34" charset="-122"/>
            </a:endParaRPr>
          </a:p>
        </p:txBody>
      </p:sp>
      <p:sp>
        <p:nvSpPr>
          <p:cNvPr id="54" name="Line 28"/>
          <p:cNvSpPr>
            <a:spLocks noChangeShapeType="1"/>
          </p:cNvSpPr>
          <p:nvPr/>
        </p:nvSpPr>
        <p:spPr bwMode="auto">
          <a:xfrm>
            <a:off x="3206311" y="1385588"/>
            <a:ext cx="558559" cy="329225"/>
          </a:xfrm>
          <a:prstGeom prst="line">
            <a:avLst/>
          </a:prstGeom>
          <a:noFill/>
          <a:ln w="28575">
            <a:solidFill>
              <a:srgbClr val="0000FF"/>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anose="020B0503020204020204" pitchFamily="34" charset="-122"/>
              <a:ea typeface="微软雅黑" panose="020B0503020204020204" pitchFamily="34" charset="-122"/>
            </a:endParaRPr>
          </a:p>
        </p:txBody>
      </p:sp>
      <p:sp>
        <p:nvSpPr>
          <p:cNvPr id="55" name="Line 29"/>
          <p:cNvSpPr>
            <a:spLocks noChangeShapeType="1"/>
          </p:cNvSpPr>
          <p:nvPr/>
        </p:nvSpPr>
        <p:spPr bwMode="auto">
          <a:xfrm>
            <a:off x="3206311" y="1385588"/>
            <a:ext cx="1692960" cy="329225"/>
          </a:xfrm>
          <a:prstGeom prst="line">
            <a:avLst/>
          </a:prstGeom>
          <a:noFill/>
          <a:ln w="28575">
            <a:solidFill>
              <a:srgbClr val="0000FF"/>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par>
                          <p:cTn id="8" fill="hold">
                            <p:stCondLst>
                              <p:cond delay="1000"/>
                            </p:stCondLst>
                            <p:childTnLst>
                              <p:par>
                                <p:cTn id="9" presetID="10" presetClass="entr" presetSubtype="0" fill="hold" nodeType="afterEffect">
                                  <p:stCondLst>
                                    <p:cond delay="250"/>
                                  </p:stCondLst>
                                  <p:childTnLst>
                                    <p:set>
                                      <p:cBhvr>
                                        <p:cTn id="10" dur="1" fill="hold">
                                          <p:stCondLst>
                                            <p:cond delay="0"/>
                                          </p:stCondLst>
                                        </p:cTn>
                                        <p:tgtEl>
                                          <p:spTgt spid="30"/>
                                        </p:tgtEl>
                                        <p:attrNameLst>
                                          <p:attrName>style.visibility</p:attrName>
                                        </p:attrNameLst>
                                      </p:cBhvr>
                                      <p:to>
                                        <p:strVal val="visible"/>
                                      </p:to>
                                    </p:set>
                                    <p:animEffect transition="in" filter="fade">
                                      <p:cBhvr>
                                        <p:cTn id="11" dur="500"/>
                                        <p:tgtEl>
                                          <p:spTgt spid="30"/>
                                        </p:tgtEl>
                                      </p:cBhvr>
                                    </p:animEffect>
                                  </p:childTnLst>
                                </p:cTn>
                              </p:par>
                            </p:childTnLst>
                          </p:cTn>
                        </p:par>
                        <p:par>
                          <p:cTn id="12" fill="hold">
                            <p:stCondLst>
                              <p:cond delay="1750"/>
                            </p:stCondLst>
                            <p:childTnLst>
                              <p:par>
                                <p:cTn id="13" presetID="10" presetClass="entr" presetSubtype="0" fill="hold" nodeType="afterEffect">
                                  <p:stCondLst>
                                    <p:cond delay="250"/>
                                  </p:stCondLst>
                                  <p:childTnLst>
                                    <p:set>
                                      <p:cBhvr>
                                        <p:cTn id="14" dur="1" fill="hold">
                                          <p:stCondLst>
                                            <p:cond delay="0"/>
                                          </p:stCondLst>
                                        </p:cTn>
                                        <p:tgtEl>
                                          <p:spTgt spid="33"/>
                                        </p:tgtEl>
                                        <p:attrNameLst>
                                          <p:attrName>style.visibility</p:attrName>
                                        </p:attrNameLst>
                                      </p:cBhvr>
                                      <p:to>
                                        <p:strVal val="visible"/>
                                      </p:to>
                                    </p:set>
                                    <p:animEffect transition="in" filter="fade">
                                      <p:cBhvr>
                                        <p:cTn id="15" dur="500"/>
                                        <p:tgtEl>
                                          <p:spTgt spid="33"/>
                                        </p:tgtEl>
                                      </p:cBhvr>
                                    </p:animEffect>
                                  </p:childTnLst>
                                </p:cTn>
                              </p:par>
                            </p:childTnLst>
                          </p:cTn>
                        </p:par>
                        <p:par>
                          <p:cTn id="16" fill="hold">
                            <p:stCondLst>
                              <p:cond delay="2500"/>
                            </p:stCondLst>
                            <p:childTnLst>
                              <p:par>
                                <p:cTn id="17" presetID="10" presetClass="entr" presetSubtype="0" fill="hold" nodeType="afterEffect">
                                  <p:stCondLst>
                                    <p:cond delay="250"/>
                                  </p:stCondLst>
                                  <p:childTnLst>
                                    <p:set>
                                      <p:cBhvr>
                                        <p:cTn id="18" dur="1" fill="hold">
                                          <p:stCondLst>
                                            <p:cond delay="0"/>
                                          </p:stCondLst>
                                        </p:cTn>
                                        <p:tgtEl>
                                          <p:spTgt spid="36"/>
                                        </p:tgtEl>
                                        <p:attrNameLst>
                                          <p:attrName>style.visibility</p:attrName>
                                        </p:attrNameLst>
                                      </p:cBhvr>
                                      <p:to>
                                        <p:strVal val="visible"/>
                                      </p:to>
                                    </p:set>
                                    <p:animEffect transition="in" filter="fade">
                                      <p:cBhvr>
                                        <p:cTn id="19" dur="500"/>
                                        <p:tgtEl>
                                          <p:spTgt spid="36"/>
                                        </p:tgtEl>
                                      </p:cBhvr>
                                    </p:animEffect>
                                  </p:childTnLst>
                                </p:cTn>
                              </p:par>
                            </p:childTnLst>
                          </p:cTn>
                        </p:par>
                        <p:par>
                          <p:cTn id="20" fill="hold">
                            <p:stCondLst>
                              <p:cond delay="3250"/>
                            </p:stCondLst>
                            <p:childTnLst>
                              <p:par>
                                <p:cTn id="21" presetID="10" presetClass="entr" presetSubtype="0" fill="hold" nodeType="afterEffect">
                                  <p:stCondLst>
                                    <p:cond delay="250"/>
                                  </p:stCondLst>
                                  <p:childTnLst>
                                    <p:set>
                                      <p:cBhvr>
                                        <p:cTn id="22" dur="1" fill="hold">
                                          <p:stCondLst>
                                            <p:cond delay="0"/>
                                          </p:stCondLst>
                                        </p:cTn>
                                        <p:tgtEl>
                                          <p:spTgt spid="41"/>
                                        </p:tgtEl>
                                        <p:attrNameLst>
                                          <p:attrName>style.visibility</p:attrName>
                                        </p:attrNameLst>
                                      </p:cBhvr>
                                      <p:to>
                                        <p:strVal val="visible"/>
                                      </p:to>
                                    </p:set>
                                    <p:animEffect transition="in" filter="fade">
                                      <p:cBhvr>
                                        <p:cTn id="23" dur="500"/>
                                        <p:tgtEl>
                                          <p:spTgt spid="41"/>
                                        </p:tgtEl>
                                      </p:cBhvr>
                                    </p:animEffect>
                                  </p:childTnLst>
                                </p:cTn>
                              </p:par>
                            </p:childTnLst>
                          </p:cTn>
                        </p:par>
                        <p:par>
                          <p:cTn id="24" fill="hold">
                            <p:stCondLst>
                              <p:cond delay="4000"/>
                            </p:stCondLst>
                            <p:childTnLst>
                              <p:par>
                                <p:cTn id="25" presetID="35" presetClass="emph" presetSubtype="0" repeatCount="4000" fill="hold" nodeType="afterEffect">
                                  <p:stCondLst>
                                    <p:cond delay="500"/>
                                  </p:stCondLst>
                                  <p:childTnLst>
                                    <p:anim calcmode="discrete" valueType="str">
                                      <p:cBhvr>
                                        <p:cTn id="26" dur="500" fill="hold"/>
                                        <p:tgtEl>
                                          <p:spTgt spid="22"/>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0"/>
          </p:nvPr>
        </p:nvSpPr>
        <p:spPr/>
        <p:txBody>
          <a:bodyPr/>
          <a:lstStyle/>
          <a:p>
            <a:r>
              <a:rPr lang="zh-CN" altLang="en-US" dirty="0"/>
              <a:t>可让 </a:t>
            </a:r>
            <a:r>
              <a:rPr lang="en-US" altLang="zh-CN" dirty="0"/>
              <a:t>N </a:t>
            </a:r>
            <a:r>
              <a:rPr lang="zh-CN" altLang="en-US" dirty="0"/>
              <a:t>个用户</a:t>
            </a:r>
            <a:r>
              <a:rPr lang="zh-CN" altLang="en-US" dirty="0">
                <a:solidFill>
                  <a:srgbClr val="C00000"/>
                </a:solidFill>
              </a:rPr>
              <a:t>各使用</a:t>
            </a:r>
            <a:r>
              <a:rPr lang="zh-CN" altLang="en-US" dirty="0"/>
              <a:t>一个频带，或让更多的用户</a:t>
            </a:r>
            <a:r>
              <a:rPr lang="zh-CN" altLang="en-US" dirty="0">
                <a:solidFill>
                  <a:srgbClr val="C00000"/>
                </a:solidFill>
              </a:rPr>
              <a:t>轮流</a:t>
            </a:r>
            <a:r>
              <a:rPr lang="zh-CN" altLang="en-US" dirty="0"/>
              <a:t>使用这 </a:t>
            </a:r>
            <a:r>
              <a:rPr lang="en-US" altLang="zh-CN" dirty="0"/>
              <a:t>N </a:t>
            </a:r>
            <a:r>
              <a:rPr lang="zh-CN" altLang="en-US" dirty="0"/>
              <a:t>个频带。这种方式称为</a:t>
            </a:r>
            <a:r>
              <a:rPr lang="zh-CN" altLang="en-US" dirty="0">
                <a:solidFill>
                  <a:srgbClr val="C00000"/>
                </a:solidFill>
              </a:rPr>
              <a:t>频分多址接入 </a:t>
            </a:r>
            <a:r>
              <a:rPr lang="en-US" altLang="zh-CN" dirty="0">
                <a:solidFill>
                  <a:srgbClr val="C00000"/>
                </a:solidFill>
              </a:rPr>
              <a:t>FDMA </a:t>
            </a:r>
            <a:r>
              <a:rPr lang="en-US" altLang="zh-CN" dirty="0"/>
              <a:t>(Frequency Division Multiple Access)</a:t>
            </a:r>
            <a:r>
              <a:rPr lang="zh-CN" altLang="en-US" dirty="0"/>
              <a:t>，简称为</a:t>
            </a:r>
            <a:r>
              <a:rPr lang="zh-CN" altLang="en-US" dirty="0">
                <a:solidFill>
                  <a:srgbClr val="0000FF"/>
                </a:solidFill>
              </a:rPr>
              <a:t>频分多址。</a:t>
            </a:r>
            <a:endParaRPr lang="en-US" altLang="zh-CN" dirty="0">
              <a:solidFill>
                <a:srgbClr val="0000FF"/>
              </a:solidFill>
            </a:endParaRPr>
          </a:p>
          <a:p>
            <a:r>
              <a:rPr lang="zh-CN" altLang="en-US" dirty="0"/>
              <a:t>可让</a:t>
            </a:r>
            <a:r>
              <a:rPr lang="en-US" altLang="zh-CN" dirty="0"/>
              <a:t> N </a:t>
            </a:r>
            <a:r>
              <a:rPr lang="zh-CN" altLang="en-US" dirty="0"/>
              <a:t>个用户各使用一个时隙，或让更多的用户轮流使用这 </a:t>
            </a:r>
            <a:r>
              <a:rPr lang="en-US" altLang="zh-CN" dirty="0"/>
              <a:t>N </a:t>
            </a:r>
            <a:r>
              <a:rPr lang="zh-CN" altLang="en-US" dirty="0"/>
              <a:t>个时隙。这种方式称为</a:t>
            </a:r>
            <a:r>
              <a:rPr lang="zh-CN" altLang="en-US" dirty="0">
                <a:solidFill>
                  <a:srgbClr val="C00000"/>
                </a:solidFill>
              </a:rPr>
              <a:t>时分多址接入 </a:t>
            </a:r>
            <a:r>
              <a:rPr lang="en-US" altLang="zh-CN" dirty="0">
                <a:solidFill>
                  <a:srgbClr val="C00000"/>
                </a:solidFill>
              </a:rPr>
              <a:t>TDMA </a:t>
            </a:r>
            <a:r>
              <a:rPr lang="en-US" altLang="zh-CN" dirty="0"/>
              <a:t>(Time Division Multiple Access)</a:t>
            </a:r>
            <a:r>
              <a:rPr lang="zh-CN" altLang="en-US" dirty="0"/>
              <a:t>，简称为</a:t>
            </a:r>
            <a:r>
              <a:rPr lang="zh-CN" altLang="en-US" dirty="0">
                <a:solidFill>
                  <a:srgbClr val="0000FF"/>
                </a:solidFill>
              </a:rPr>
              <a:t>时分多址。</a:t>
            </a:r>
            <a:endParaRPr lang="en-US" altLang="zh-CN" dirty="0">
              <a:solidFill>
                <a:srgbClr val="0000FF"/>
              </a:solidFill>
            </a:endParaRPr>
          </a:p>
          <a:p>
            <a:endParaRPr lang="zh-CN" altLang="en-US" dirty="0"/>
          </a:p>
        </p:txBody>
      </p:sp>
      <p:sp>
        <p:nvSpPr>
          <p:cNvPr id="4" name="文本占位符 3"/>
          <p:cNvSpPr>
            <a:spLocks noGrp="1"/>
          </p:cNvSpPr>
          <p:nvPr>
            <p:ph type="body" sz="quarter" idx="11"/>
          </p:nvPr>
        </p:nvSpPr>
        <p:spPr/>
        <p:txBody>
          <a:bodyPr/>
          <a:lstStyle/>
          <a:p>
            <a:r>
              <a:rPr lang="zh-CN" altLang="en-US" dirty="0"/>
              <a:t>频分多址与时分多址</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圆角矩形 22"/>
          <p:cNvSpPr/>
          <p:nvPr/>
        </p:nvSpPr>
        <p:spPr>
          <a:xfrm>
            <a:off x="591799" y="1515263"/>
            <a:ext cx="7794557" cy="2272938"/>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内容占位符 2"/>
          <p:cNvSpPr>
            <a:spLocks noGrp="1"/>
          </p:cNvSpPr>
          <p:nvPr>
            <p:ph sz="quarter" idx="10"/>
          </p:nvPr>
        </p:nvSpPr>
        <p:spPr/>
        <p:txBody>
          <a:bodyPr/>
          <a:lstStyle/>
          <a:p>
            <a:r>
              <a:rPr lang="zh-CN" altLang="en-US" dirty="0"/>
              <a:t>成对使用。</a:t>
            </a:r>
            <a:endParaRPr lang="en-US" altLang="zh-CN" dirty="0"/>
          </a:p>
          <a:p>
            <a:endParaRPr lang="zh-CN" altLang="en-US" dirty="0"/>
          </a:p>
        </p:txBody>
      </p:sp>
      <p:sp>
        <p:nvSpPr>
          <p:cNvPr id="4" name="文本占位符 3"/>
          <p:cNvSpPr>
            <a:spLocks noGrp="1"/>
          </p:cNvSpPr>
          <p:nvPr>
            <p:ph type="body" sz="quarter" idx="11"/>
          </p:nvPr>
        </p:nvSpPr>
        <p:spPr/>
        <p:txBody>
          <a:bodyPr/>
          <a:lstStyle/>
          <a:p>
            <a:r>
              <a:rPr lang="zh-CN" altLang="en-US" dirty="0"/>
              <a:t>复用器 </a:t>
            </a:r>
            <a:r>
              <a:rPr lang="en-US" altLang="zh-CN" dirty="0"/>
              <a:t>(multiplexer) </a:t>
            </a:r>
            <a:r>
              <a:rPr lang="zh-CN" altLang="en-US" dirty="0"/>
              <a:t>和分用器 </a:t>
            </a:r>
            <a:r>
              <a:rPr lang="en-US" altLang="zh-CN" dirty="0"/>
              <a:t>(</a:t>
            </a:r>
            <a:r>
              <a:rPr lang="en-US" altLang="zh-CN" dirty="0" err="1"/>
              <a:t>demultiplexer</a:t>
            </a:r>
            <a:r>
              <a:rPr lang="en-US" altLang="zh-CN" dirty="0"/>
              <a:t>)</a:t>
            </a:r>
            <a:endParaRPr lang="zh-CN" altLang="en-US" dirty="0"/>
          </a:p>
        </p:txBody>
      </p:sp>
      <p:grpSp>
        <p:nvGrpSpPr>
          <p:cNvPr id="22" name="组合 21"/>
          <p:cNvGrpSpPr/>
          <p:nvPr/>
        </p:nvGrpSpPr>
        <p:grpSpPr>
          <a:xfrm>
            <a:off x="1853242" y="1786303"/>
            <a:ext cx="5149918" cy="1765695"/>
            <a:chOff x="1853242" y="1969211"/>
            <a:chExt cx="5149918" cy="1765695"/>
          </a:xfrm>
        </p:grpSpPr>
        <p:sp>
          <p:nvSpPr>
            <p:cNvPr id="6" name="Line 19"/>
            <p:cNvSpPr>
              <a:spLocks noChangeShapeType="1"/>
            </p:cNvSpPr>
            <p:nvPr/>
          </p:nvSpPr>
          <p:spPr bwMode="auto">
            <a:xfrm>
              <a:off x="2213836" y="2853473"/>
              <a:ext cx="4664756" cy="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latin typeface="微软雅黑" panose="020B0503020204020204" pitchFamily="34" charset="-122"/>
                <a:ea typeface="微软雅黑" panose="020B0503020204020204" pitchFamily="34" charset="-122"/>
              </a:endParaRPr>
            </a:p>
          </p:txBody>
        </p:sp>
        <p:sp>
          <p:nvSpPr>
            <p:cNvPr id="7" name="Text Box 20"/>
            <p:cNvSpPr txBox="1">
              <a:spLocks noChangeArrowheads="1"/>
            </p:cNvSpPr>
            <p:nvPr/>
          </p:nvSpPr>
          <p:spPr bwMode="auto">
            <a:xfrm>
              <a:off x="3863781" y="2512797"/>
              <a:ext cx="1005403"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000">
                  <a:solidFill>
                    <a:schemeClr val="tx1"/>
                  </a:solidFill>
                  <a:latin typeface="Arial" panose="020B0604020202020204" pitchFamily="34" charset="0"/>
                </a:defRPr>
              </a:lvl1pPr>
              <a:lvl2pPr marL="742950" indent="-285750">
                <a:defRPr sz="2000">
                  <a:solidFill>
                    <a:schemeClr val="tx1"/>
                  </a:solidFill>
                  <a:latin typeface="Arial" panose="020B0604020202020204" pitchFamily="34" charset="0"/>
                </a:defRPr>
              </a:lvl2pPr>
              <a:lvl3pPr marL="1143000" indent="-228600">
                <a:defRPr sz="2000">
                  <a:solidFill>
                    <a:schemeClr val="tx1"/>
                  </a:solidFill>
                  <a:latin typeface="Arial" panose="020B0604020202020204" pitchFamily="34" charset="0"/>
                </a:defRPr>
              </a:lvl3pPr>
              <a:lvl4pPr marL="1600200" indent="-228600">
                <a:defRPr sz="2000">
                  <a:solidFill>
                    <a:schemeClr val="tx1"/>
                  </a:solidFill>
                  <a:latin typeface="Arial" panose="020B0604020202020204" pitchFamily="34" charset="0"/>
                </a:defRPr>
              </a:lvl4pPr>
              <a:lvl5pPr marL="2057400" indent="-228600">
                <a:defRPr sz="2000">
                  <a:solidFill>
                    <a:schemeClr val="tx1"/>
                  </a:solidFill>
                  <a:latin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defRPr>
              </a:lvl9pPr>
            </a:lstStyle>
            <a:p>
              <a:r>
                <a:rPr lang="zh-CN" altLang="en-US" sz="1600" b="1" dirty="0">
                  <a:latin typeface="微软雅黑" panose="020B0503020204020204" pitchFamily="34" charset="-122"/>
                  <a:ea typeface="微软雅黑" panose="020B0503020204020204" pitchFamily="34" charset="-122"/>
                </a:rPr>
                <a:t>共享信道</a:t>
              </a:r>
              <a:endParaRPr lang="en-US" altLang="zh-CN" sz="1600" b="1" dirty="0">
                <a:latin typeface="微软雅黑" panose="020B0503020204020204" pitchFamily="34" charset="-122"/>
                <a:ea typeface="微软雅黑" panose="020B0503020204020204" pitchFamily="34" charset="-122"/>
              </a:endParaRPr>
            </a:p>
          </p:txBody>
        </p:sp>
        <p:sp>
          <p:nvSpPr>
            <p:cNvPr id="8" name="Line 21"/>
            <p:cNvSpPr>
              <a:spLocks noChangeShapeType="1"/>
            </p:cNvSpPr>
            <p:nvPr/>
          </p:nvSpPr>
          <p:spPr bwMode="auto">
            <a:xfrm>
              <a:off x="3316151" y="2853473"/>
              <a:ext cx="2254445" cy="0"/>
            </a:xfrm>
            <a:prstGeom prst="line">
              <a:avLst/>
            </a:prstGeom>
            <a:noFill/>
            <a:ln w="76200">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latin typeface="微软雅黑" panose="020B0503020204020204" pitchFamily="34" charset="-122"/>
                <a:ea typeface="微软雅黑" panose="020B0503020204020204" pitchFamily="34" charset="-122"/>
              </a:endParaRPr>
            </a:p>
          </p:txBody>
        </p:sp>
        <p:sp>
          <p:nvSpPr>
            <p:cNvPr id="9" name="Line 22"/>
            <p:cNvSpPr>
              <a:spLocks noChangeShapeType="1"/>
            </p:cNvSpPr>
            <p:nvPr/>
          </p:nvSpPr>
          <p:spPr bwMode="auto">
            <a:xfrm>
              <a:off x="6061308" y="2958170"/>
              <a:ext cx="690956" cy="530558"/>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latin typeface="微软雅黑" panose="020B0503020204020204" pitchFamily="34" charset="-122"/>
                <a:ea typeface="微软雅黑" panose="020B0503020204020204" pitchFamily="34" charset="-122"/>
              </a:endParaRPr>
            </a:p>
          </p:txBody>
        </p:sp>
        <p:sp>
          <p:nvSpPr>
            <p:cNvPr id="10" name="Line 23"/>
            <p:cNvSpPr>
              <a:spLocks noChangeShapeType="1"/>
            </p:cNvSpPr>
            <p:nvPr/>
          </p:nvSpPr>
          <p:spPr bwMode="auto">
            <a:xfrm flipH="1">
              <a:off x="6061308" y="2215389"/>
              <a:ext cx="690956" cy="423031"/>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latin typeface="微软雅黑" panose="020B0503020204020204" pitchFamily="34" charset="-122"/>
                <a:ea typeface="微软雅黑" panose="020B0503020204020204" pitchFamily="34" charset="-122"/>
              </a:endParaRPr>
            </a:p>
          </p:txBody>
        </p:sp>
        <p:sp>
          <p:nvSpPr>
            <p:cNvPr id="11" name="Line 24"/>
            <p:cNvSpPr>
              <a:spLocks noChangeShapeType="1"/>
            </p:cNvSpPr>
            <p:nvPr/>
          </p:nvSpPr>
          <p:spPr bwMode="auto">
            <a:xfrm flipV="1">
              <a:off x="2213835" y="2958170"/>
              <a:ext cx="576868" cy="530558"/>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latin typeface="微软雅黑" panose="020B0503020204020204" pitchFamily="34" charset="-122"/>
                <a:ea typeface="微软雅黑" panose="020B0503020204020204" pitchFamily="34" charset="-122"/>
              </a:endParaRPr>
            </a:p>
          </p:txBody>
        </p:sp>
        <p:sp>
          <p:nvSpPr>
            <p:cNvPr id="12" name="Line 25"/>
            <p:cNvSpPr>
              <a:spLocks noChangeShapeType="1"/>
            </p:cNvSpPr>
            <p:nvPr/>
          </p:nvSpPr>
          <p:spPr bwMode="auto">
            <a:xfrm>
              <a:off x="2213835" y="2215389"/>
              <a:ext cx="576868" cy="423031"/>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latin typeface="微软雅黑" panose="020B0503020204020204" pitchFamily="34" charset="-122"/>
                <a:ea typeface="微软雅黑" panose="020B0503020204020204" pitchFamily="34" charset="-122"/>
              </a:endParaRPr>
            </a:p>
          </p:txBody>
        </p:sp>
        <p:sp>
          <p:nvSpPr>
            <p:cNvPr id="13" name="Oval 26"/>
            <p:cNvSpPr>
              <a:spLocks noChangeArrowheads="1"/>
            </p:cNvSpPr>
            <p:nvPr/>
          </p:nvSpPr>
          <p:spPr bwMode="auto">
            <a:xfrm>
              <a:off x="1853242" y="1969211"/>
              <a:ext cx="419094" cy="387660"/>
            </a:xfrm>
            <a:prstGeom prst="ellipse">
              <a:avLst/>
            </a:prstGeom>
            <a:solidFill>
              <a:schemeClr val="bg1"/>
            </a:solidFill>
            <a:ln w="19050">
              <a:solidFill>
                <a:schemeClr val="tx1"/>
              </a:solidFill>
              <a:round/>
            </a:ln>
            <a:effectLst/>
          </p:spPr>
          <p:txBody>
            <a:bodyPr wrap="none" anchor="ctr"/>
            <a:lstStyle>
              <a:lvl1pPr>
                <a:defRPr sz="2000">
                  <a:solidFill>
                    <a:schemeClr val="tx1"/>
                  </a:solidFill>
                  <a:latin typeface="Arial" panose="020B0604020202020204" pitchFamily="34" charset="0"/>
                </a:defRPr>
              </a:lvl1pPr>
              <a:lvl2pPr marL="742950" indent="-285750">
                <a:defRPr sz="2000">
                  <a:solidFill>
                    <a:schemeClr val="tx1"/>
                  </a:solidFill>
                  <a:latin typeface="Arial" panose="020B0604020202020204" pitchFamily="34" charset="0"/>
                </a:defRPr>
              </a:lvl2pPr>
              <a:lvl3pPr marL="1143000" indent="-228600">
                <a:defRPr sz="2000">
                  <a:solidFill>
                    <a:schemeClr val="tx1"/>
                  </a:solidFill>
                  <a:latin typeface="Arial" panose="020B0604020202020204" pitchFamily="34" charset="0"/>
                </a:defRPr>
              </a:lvl3pPr>
              <a:lvl4pPr marL="1600200" indent="-228600">
                <a:defRPr sz="2000">
                  <a:solidFill>
                    <a:schemeClr val="tx1"/>
                  </a:solidFill>
                  <a:latin typeface="Arial" panose="020B0604020202020204" pitchFamily="34" charset="0"/>
                </a:defRPr>
              </a:lvl4pPr>
              <a:lvl5pPr marL="2057400" indent="-228600">
                <a:defRPr sz="2000">
                  <a:solidFill>
                    <a:schemeClr val="tx1"/>
                  </a:solidFill>
                  <a:latin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defRPr>
              </a:lvl9pPr>
            </a:lstStyle>
            <a:p>
              <a:pPr algn="ctr" eaLnBrk="1" hangingPunct="1"/>
              <a:r>
                <a:rPr lang="en-US" altLang="zh-CN" sz="1600" b="1" dirty="0">
                  <a:latin typeface="微软雅黑" panose="020B0503020204020204" pitchFamily="34" charset="-122"/>
                  <a:ea typeface="微软雅黑" panose="020B0503020204020204" pitchFamily="34" charset="-122"/>
                </a:rPr>
                <a:t>A</a:t>
              </a:r>
              <a:r>
                <a:rPr lang="en-US" altLang="zh-CN" sz="1600" b="1" baseline="-25000" dirty="0">
                  <a:latin typeface="微软雅黑" panose="020B0503020204020204" pitchFamily="34" charset="-122"/>
                  <a:ea typeface="微软雅黑" panose="020B0503020204020204" pitchFamily="34" charset="-122"/>
                </a:rPr>
                <a:t>1</a:t>
              </a:r>
            </a:p>
          </p:txBody>
        </p:sp>
        <p:sp>
          <p:nvSpPr>
            <p:cNvPr id="14" name="Oval 27"/>
            <p:cNvSpPr>
              <a:spLocks noChangeArrowheads="1"/>
            </p:cNvSpPr>
            <p:nvPr/>
          </p:nvSpPr>
          <p:spPr bwMode="auto">
            <a:xfrm>
              <a:off x="6581712" y="1969211"/>
              <a:ext cx="421448" cy="387660"/>
            </a:xfrm>
            <a:prstGeom prst="ellipse">
              <a:avLst/>
            </a:prstGeom>
            <a:solidFill>
              <a:schemeClr val="bg1"/>
            </a:solidFill>
            <a:ln w="19050">
              <a:solidFill>
                <a:schemeClr val="tx1"/>
              </a:solidFill>
              <a:round/>
            </a:ln>
            <a:effectLst/>
          </p:spPr>
          <p:txBody>
            <a:bodyPr wrap="none" anchor="ctr"/>
            <a:lstStyle>
              <a:lvl1pPr>
                <a:defRPr sz="2000">
                  <a:solidFill>
                    <a:schemeClr val="tx1"/>
                  </a:solidFill>
                  <a:latin typeface="Arial" panose="020B0604020202020204" pitchFamily="34" charset="0"/>
                </a:defRPr>
              </a:lvl1pPr>
              <a:lvl2pPr marL="742950" indent="-285750">
                <a:defRPr sz="2000">
                  <a:solidFill>
                    <a:schemeClr val="tx1"/>
                  </a:solidFill>
                  <a:latin typeface="Arial" panose="020B0604020202020204" pitchFamily="34" charset="0"/>
                </a:defRPr>
              </a:lvl2pPr>
              <a:lvl3pPr marL="1143000" indent="-228600">
                <a:defRPr sz="2000">
                  <a:solidFill>
                    <a:schemeClr val="tx1"/>
                  </a:solidFill>
                  <a:latin typeface="Arial" panose="020B0604020202020204" pitchFamily="34" charset="0"/>
                </a:defRPr>
              </a:lvl3pPr>
              <a:lvl4pPr marL="1600200" indent="-228600">
                <a:defRPr sz="2000">
                  <a:solidFill>
                    <a:schemeClr val="tx1"/>
                  </a:solidFill>
                  <a:latin typeface="Arial" panose="020B0604020202020204" pitchFamily="34" charset="0"/>
                </a:defRPr>
              </a:lvl4pPr>
              <a:lvl5pPr marL="2057400" indent="-228600">
                <a:defRPr sz="2000">
                  <a:solidFill>
                    <a:schemeClr val="tx1"/>
                  </a:solidFill>
                  <a:latin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defRPr>
              </a:lvl9pPr>
            </a:lstStyle>
            <a:p>
              <a:pPr algn="ctr" eaLnBrk="1" hangingPunct="1"/>
              <a:r>
                <a:rPr lang="en-US" altLang="zh-CN" sz="1600" b="1">
                  <a:latin typeface="微软雅黑" panose="020B0503020204020204" pitchFamily="34" charset="-122"/>
                  <a:ea typeface="微软雅黑" panose="020B0503020204020204" pitchFamily="34" charset="-122"/>
                </a:rPr>
                <a:t>A</a:t>
              </a:r>
              <a:r>
                <a:rPr lang="en-US" altLang="zh-CN" sz="1600" b="1" baseline="-25000">
                  <a:latin typeface="微软雅黑" panose="020B0503020204020204" pitchFamily="34" charset="-122"/>
                  <a:ea typeface="微软雅黑" panose="020B0503020204020204" pitchFamily="34" charset="-122"/>
                </a:rPr>
                <a:t>2</a:t>
              </a:r>
            </a:p>
          </p:txBody>
        </p:sp>
        <p:sp>
          <p:nvSpPr>
            <p:cNvPr id="15" name="Oval 28"/>
            <p:cNvSpPr>
              <a:spLocks noChangeArrowheads="1"/>
            </p:cNvSpPr>
            <p:nvPr/>
          </p:nvSpPr>
          <p:spPr bwMode="auto">
            <a:xfrm>
              <a:off x="1853242" y="2641251"/>
              <a:ext cx="419094" cy="387660"/>
            </a:xfrm>
            <a:prstGeom prst="ellipse">
              <a:avLst/>
            </a:prstGeom>
            <a:solidFill>
              <a:schemeClr val="bg1"/>
            </a:solidFill>
            <a:ln w="19050">
              <a:solidFill>
                <a:schemeClr val="tx1"/>
              </a:solidFill>
              <a:round/>
            </a:ln>
            <a:effectLst/>
          </p:spPr>
          <p:txBody>
            <a:bodyPr wrap="none" anchor="ctr"/>
            <a:lstStyle>
              <a:lvl1pPr>
                <a:defRPr sz="2000">
                  <a:solidFill>
                    <a:schemeClr val="tx1"/>
                  </a:solidFill>
                  <a:latin typeface="Arial" panose="020B0604020202020204" pitchFamily="34" charset="0"/>
                </a:defRPr>
              </a:lvl1pPr>
              <a:lvl2pPr marL="742950" indent="-285750">
                <a:defRPr sz="2000">
                  <a:solidFill>
                    <a:schemeClr val="tx1"/>
                  </a:solidFill>
                  <a:latin typeface="Arial" panose="020B0604020202020204" pitchFamily="34" charset="0"/>
                </a:defRPr>
              </a:lvl2pPr>
              <a:lvl3pPr marL="1143000" indent="-228600">
                <a:defRPr sz="2000">
                  <a:solidFill>
                    <a:schemeClr val="tx1"/>
                  </a:solidFill>
                  <a:latin typeface="Arial" panose="020B0604020202020204" pitchFamily="34" charset="0"/>
                </a:defRPr>
              </a:lvl3pPr>
              <a:lvl4pPr marL="1600200" indent="-228600">
                <a:defRPr sz="2000">
                  <a:solidFill>
                    <a:schemeClr val="tx1"/>
                  </a:solidFill>
                  <a:latin typeface="Arial" panose="020B0604020202020204" pitchFamily="34" charset="0"/>
                </a:defRPr>
              </a:lvl4pPr>
              <a:lvl5pPr marL="2057400" indent="-228600">
                <a:defRPr sz="2000">
                  <a:solidFill>
                    <a:schemeClr val="tx1"/>
                  </a:solidFill>
                  <a:latin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defRPr>
              </a:lvl9pPr>
            </a:lstStyle>
            <a:p>
              <a:pPr algn="ctr" eaLnBrk="1" hangingPunct="1"/>
              <a:r>
                <a:rPr lang="en-US" altLang="zh-CN" sz="1600" b="1">
                  <a:latin typeface="微软雅黑" panose="020B0503020204020204" pitchFamily="34" charset="-122"/>
                  <a:ea typeface="微软雅黑" panose="020B0503020204020204" pitchFamily="34" charset="-122"/>
                </a:rPr>
                <a:t>B</a:t>
              </a:r>
              <a:r>
                <a:rPr lang="en-US" altLang="zh-CN" sz="1600" b="1" baseline="-25000">
                  <a:latin typeface="微软雅黑" panose="020B0503020204020204" pitchFamily="34" charset="-122"/>
                  <a:ea typeface="微软雅黑" panose="020B0503020204020204" pitchFamily="34" charset="-122"/>
                </a:rPr>
                <a:t>1</a:t>
              </a:r>
            </a:p>
          </p:txBody>
        </p:sp>
        <p:sp>
          <p:nvSpPr>
            <p:cNvPr id="16" name="Oval 29"/>
            <p:cNvSpPr>
              <a:spLocks noChangeArrowheads="1"/>
            </p:cNvSpPr>
            <p:nvPr/>
          </p:nvSpPr>
          <p:spPr bwMode="auto">
            <a:xfrm>
              <a:off x="6581712" y="2641251"/>
              <a:ext cx="421448" cy="387660"/>
            </a:xfrm>
            <a:prstGeom prst="ellipse">
              <a:avLst/>
            </a:prstGeom>
            <a:solidFill>
              <a:schemeClr val="bg1"/>
            </a:solidFill>
            <a:ln w="19050">
              <a:solidFill>
                <a:schemeClr val="tx1"/>
              </a:solidFill>
              <a:round/>
            </a:ln>
            <a:effectLst/>
          </p:spPr>
          <p:txBody>
            <a:bodyPr wrap="none" anchor="ctr"/>
            <a:lstStyle>
              <a:lvl1pPr>
                <a:defRPr sz="2000">
                  <a:solidFill>
                    <a:schemeClr val="tx1"/>
                  </a:solidFill>
                  <a:latin typeface="Arial" panose="020B0604020202020204" pitchFamily="34" charset="0"/>
                </a:defRPr>
              </a:lvl1pPr>
              <a:lvl2pPr marL="742950" indent="-285750">
                <a:defRPr sz="2000">
                  <a:solidFill>
                    <a:schemeClr val="tx1"/>
                  </a:solidFill>
                  <a:latin typeface="Arial" panose="020B0604020202020204" pitchFamily="34" charset="0"/>
                </a:defRPr>
              </a:lvl2pPr>
              <a:lvl3pPr marL="1143000" indent="-228600">
                <a:defRPr sz="2000">
                  <a:solidFill>
                    <a:schemeClr val="tx1"/>
                  </a:solidFill>
                  <a:latin typeface="Arial" panose="020B0604020202020204" pitchFamily="34" charset="0"/>
                </a:defRPr>
              </a:lvl3pPr>
              <a:lvl4pPr marL="1600200" indent="-228600">
                <a:defRPr sz="2000">
                  <a:solidFill>
                    <a:schemeClr val="tx1"/>
                  </a:solidFill>
                  <a:latin typeface="Arial" panose="020B0604020202020204" pitchFamily="34" charset="0"/>
                </a:defRPr>
              </a:lvl4pPr>
              <a:lvl5pPr marL="2057400" indent="-228600">
                <a:defRPr sz="2000">
                  <a:solidFill>
                    <a:schemeClr val="tx1"/>
                  </a:solidFill>
                  <a:latin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defRPr>
              </a:lvl9pPr>
            </a:lstStyle>
            <a:p>
              <a:pPr algn="ctr" eaLnBrk="1" hangingPunct="1"/>
              <a:r>
                <a:rPr lang="en-US" altLang="zh-CN" sz="1600" b="1">
                  <a:latin typeface="微软雅黑" panose="020B0503020204020204" pitchFamily="34" charset="-122"/>
                  <a:ea typeface="微软雅黑" panose="020B0503020204020204" pitchFamily="34" charset="-122"/>
                </a:rPr>
                <a:t>B</a:t>
              </a:r>
              <a:r>
                <a:rPr lang="en-US" altLang="zh-CN" sz="1600" b="1" baseline="-25000">
                  <a:latin typeface="微软雅黑" panose="020B0503020204020204" pitchFamily="34" charset="-122"/>
                  <a:ea typeface="微软雅黑" panose="020B0503020204020204" pitchFamily="34" charset="-122"/>
                </a:rPr>
                <a:t>2</a:t>
              </a:r>
            </a:p>
          </p:txBody>
        </p:sp>
        <p:sp>
          <p:nvSpPr>
            <p:cNvPr id="17" name="Oval 30"/>
            <p:cNvSpPr>
              <a:spLocks noChangeArrowheads="1"/>
            </p:cNvSpPr>
            <p:nvPr/>
          </p:nvSpPr>
          <p:spPr bwMode="auto">
            <a:xfrm>
              <a:off x="1853242" y="3347246"/>
              <a:ext cx="419094" cy="387660"/>
            </a:xfrm>
            <a:prstGeom prst="ellipse">
              <a:avLst/>
            </a:prstGeom>
            <a:solidFill>
              <a:schemeClr val="bg1"/>
            </a:solidFill>
            <a:ln w="19050">
              <a:solidFill>
                <a:schemeClr val="tx1"/>
              </a:solidFill>
              <a:round/>
            </a:ln>
            <a:effectLst/>
          </p:spPr>
          <p:txBody>
            <a:bodyPr wrap="none" anchor="ctr"/>
            <a:lstStyle>
              <a:lvl1pPr>
                <a:defRPr sz="2000">
                  <a:solidFill>
                    <a:schemeClr val="tx1"/>
                  </a:solidFill>
                  <a:latin typeface="Arial" panose="020B0604020202020204" pitchFamily="34" charset="0"/>
                </a:defRPr>
              </a:lvl1pPr>
              <a:lvl2pPr marL="742950" indent="-285750">
                <a:defRPr sz="2000">
                  <a:solidFill>
                    <a:schemeClr val="tx1"/>
                  </a:solidFill>
                  <a:latin typeface="Arial" panose="020B0604020202020204" pitchFamily="34" charset="0"/>
                </a:defRPr>
              </a:lvl2pPr>
              <a:lvl3pPr marL="1143000" indent="-228600">
                <a:defRPr sz="2000">
                  <a:solidFill>
                    <a:schemeClr val="tx1"/>
                  </a:solidFill>
                  <a:latin typeface="Arial" panose="020B0604020202020204" pitchFamily="34" charset="0"/>
                </a:defRPr>
              </a:lvl3pPr>
              <a:lvl4pPr marL="1600200" indent="-228600">
                <a:defRPr sz="2000">
                  <a:solidFill>
                    <a:schemeClr val="tx1"/>
                  </a:solidFill>
                  <a:latin typeface="Arial" panose="020B0604020202020204" pitchFamily="34" charset="0"/>
                </a:defRPr>
              </a:lvl4pPr>
              <a:lvl5pPr marL="2057400" indent="-228600">
                <a:defRPr sz="2000">
                  <a:solidFill>
                    <a:schemeClr val="tx1"/>
                  </a:solidFill>
                  <a:latin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defRPr>
              </a:lvl9pPr>
            </a:lstStyle>
            <a:p>
              <a:pPr algn="ctr" eaLnBrk="1" hangingPunct="1"/>
              <a:r>
                <a:rPr lang="en-US" altLang="zh-CN" sz="1600" b="1">
                  <a:latin typeface="微软雅黑" panose="020B0503020204020204" pitchFamily="34" charset="-122"/>
                  <a:ea typeface="微软雅黑" panose="020B0503020204020204" pitchFamily="34" charset="-122"/>
                </a:rPr>
                <a:t>C</a:t>
              </a:r>
              <a:r>
                <a:rPr lang="en-US" altLang="zh-CN" sz="1600" b="1" baseline="-25000">
                  <a:latin typeface="微软雅黑" panose="020B0503020204020204" pitchFamily="34" charset="-122"/>
                  <a:ea typeface="微软雅黑" panose="020B0503020204020204" pitchFamily="34" charset="-122"/>
                </a:rPr>
                <a:t>1</a:t>
              </a:r>
            </a:p>
          </p:txBody>
        </p:sp>
        <p:sp>
          <p:nvSpPr>
            <p:cNvPr id="18" name="Oval 31"/>
            <p:cNvSpPr>
              <a:spLocks noChangeArrowheads="1"/>
            </p:cNvSpPr>
            <p:nvPr/>
          </p:nvSpPr>
          <p:spPr bwMode="auto">
            <a:xfrm>
              <a:off x="6581712" y="3347246"/>
              <a:ext cx="421448" cy="387660"/>
            </a:xfrm>
            <a:prstGeom prst="ellipse">
              <a:avLst/>
            </a:prstGeom>
            <a:solidFill>
              <a:schemeClr val="bg1"/>
            </a:solidFill>
            <a:ln w="19050">
              <a:solidFill>
                <a:schemeClr val="tx1"/>
              </a:solidFill>
              <a:round/>
            </a:ln>
            <a:effectLst/>
          </p:spPr>
          <p:txBody>
            <a:bodyPr wrap="none" anchor="ctr"/>
            <a:lstStyle>
              <a:lvl1pPr>
                <a:defRPr sz="2000">
                  <a:solidFill>
                    <a:schemeClr val="tx1"/>
                  </a:solidFill>
                  <a:latin typeface="Arial" panose="020B0604020202020204" pitchFamily="34" charset="0"/>
                </a:defRPr>
              </a:lvl1pPr>
              <a:lvl2pPr marL="742950" indent="-285750">
                <a:defRPr sz="2000">
                  <a:solidFill>
                    <a:schemeClr val="tx1"/>
                  </a:solidFill>
                  <a:latin typeface="Arial" panose="020B0604020202020204" pitchFamily="34" charset="0"/>
                </a:defRPr>
              </a:lvl2pPr>
              <a:lvl3pPr marL="1143000" indent="-228600">
                <a:defRPr sz="2000">
                  <a:solidFill>
                    <a:schemeClr val="tx1"/>
                  </a:solidFill>
                  <a:latin typeface="Arial" panose="020B0604020202020204" pitchFamily="34" charset="0"/>
                </a:defRPr>
              </a:lvl3pPr>
              <a:lvl4pPr marL="1600200" indent="-228600">
                <a:defRPr sz="2000">
                  <a:solidFill>
                    <a:schemeClr val="tx1"/>
                  </a:solidFill>
                  <a:latin typeface="Arial" panose="020B0604020202020204" pitchFamily="34" charset="0"/>
                </a:defRPr>
              </a:lvl4pPr>
              <a:lvl5pPr marL="2057400" indent="-228600">
                <a:defRPr sz="2000">
                  <a:solidFill>
                    <a:schemeClr val="tx1"/>
                  </a:solidFill>
                  <a:latin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defRPr>
              </a:lvl9pPr>
            </a:lstStyle>
            <a:p>
              <a:pPr algn="ctr" eaLnBrk="1" hangingPunct="1"/>
              <a:r>
                <a:rPr lang="en-US" altLang="zh-CN" sz="1600" b="1">
                  <a:latin typeface="微软雅黑" panose="020B0503020204020204" pitchFamily="34" charset="-122"/>
                  <a:ea typeface="微软雅黑" panose="020B0503020204020204" pitchFamily="34" charset="-122"/>
                </a:rPr>
                <a:t>C</a:t>
              </a:r>
              <a:r>
                <a:rPr lang="en-US" altLang="zh-CN" sz="1600" b="1" baseline="-25000">
                  <a:latin typeface="微软雅黑" panose="020B0503020204020204" pitchFamily="34" charset="-122"/>
                  <a:ea typeface="微软雅黑" panose="020B0503020204020204" pitchFamily="34" charset="-122"/>
                </a:rPr>
                <a:t>2</a:t>
              </a:r>
            </a:p>
          </p:txBody>
        </p:sp>
        <p:sp>
          <p:nvSpPr>
            <p:cNvPr id="19" name="Rectangle 32"/>
            <p:cNvSpPr>
              <a:spLocks noChangeArrowheads="1"/>
            </p:cNvSpPr>
            <p:nvPr/>
          </p:nvSpPr>
          <p:spPr bwMode="auto">
            <a:xfrm>
              <a:off x="2660545" y="2569094"/>
              <a:ext cx="891503" cy="530558"/>
            </a:xfrm>
            <a:prstGeom prst="rect">
              <a:avLst/>
            </a:prstGeom>
            <a:solidFill>
              <a:schemeClr val="bg1"/>
            </a:solidFill>
            <a:ln w="19050">
              <a:solidFill>
                <a:schemeClr val="tx1"/>
              </a:solidFill>
              <a:miter lim="800000"/>
            </a:ln>
            <a:effectLst/>
          </p:spPr>
          <p:txBody>
            <a:bodyPr wrap="none" anchor="ctr"/>
            <a:lstStyle>
              <a:lvl1pPr>
                <a:defRPr sz="2000">
                  <a:solidFill>
                    <a:schemeClr val="tx1"/>
                  </a:solidFill>
                  <a:latin typeface="Arial" panose="020B0604020202020204" pitchFamily="34" charset="0"/>
                </a:defRPr>
              </a:lvl1pPr>
              <a:lvl2pPr marL="742950" indent="-285750">
                <a:defRPr sz="2000">
                  <a:solidFill>
                    <a:schemeClr val="tx1"/>
                  </a:solidFill>
                  <a:latin typeface="Arial" panose="020B0604020202020204" pitchFamily="34" charset="0"/>
                </a:defRPr>
              </a:lvl2pPr>
              <a:lvl3pPr marL="1143000" indent="-228600">
                <a:defRPr sz="2000">
                  <a:solidFill>
                    <a:schemeClr val="tx1"/>
                  </a:solidFill>
                  <a:latin typeface="Arial" panose="020B0604020202020204" pitchFamily="34" charset="0"/>
                </a:defRPr>
              </a:lvl3pPr>
              <a:lvl4pPr marL="1600200" indent="-228600">
                <a:defRPr sz="2000">
                  <a:solidFill>
                    <a:schemeClr val="tx1"/>
                  </a:solidFill>
                  <a:latin typeface="Arial" panose="020B0604020202020204" pitchFamily="34" charset="0"/>
                </a:defRPr>
              </a:lvl4pPr>
              <a:lvl5pPr marL="2057400" indent="-228600">
                <a:defRPr sz="2000">
                  <a:solidFill>
                    <a:schemeClr val="tx1"/>
                  </a:solidFill>
                  <a:latin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defRPr>
              </a:lvl9pPr>
            </a:lstStyle>
            <a:p>
              <a:pPr algn="ctr"/>
              <a:r>
                <a:rPr lang="zh-CN" altLang="en-US" sz="1600" b="1" dirty="0">
                  <a:solidFill>
                    <a:srgbClr val="C00000"/>
                  </a:solidFill>
                  <a:latin typeface="微软雅黑" panose="020B0503020204020204" pitchFamily="34" charset="-122"/>
                  <a:ea typeface="微软雅黑" panose="020B0503020204020204" pitchFamily="34" charset="-122"/>
                </a:rPr>
                <a:t>复用器</a:t>
              </a:r>
              <a:endParaRPr lang="en-US" altLang="zh-CN" sz="1600" b="1" dirty="0">
                <a:solidFill>
                  <a:srgbClr val="C00000"/>
                </a:solidFill>
                <a:latin typeface="微软雅黑" panose="020B0503020204020204" pitchFamily="34" charset="-122"/>
                <a:ea typeface="微软雅黑" panose="020B0503020204020204" pitchFamily="34" charset="-122"/>
              </a:endParaRPr>
            </a:p>
          </p:txBody>
        </p:sp>
        <p:sp>
          <p:nvSpPr>
            <p:cNvPr id="20" name="Rectangle 33"/>
            <p:cNvSpPr>
              <a:spLocks noChangeArrowheads="1"/>
            </p:cNvSpPr>
            <p:nvPr/>
          </p:nvSpPr>
          <p:spPr bwMode="auto">
            <a:xfrm>
              <a:off x="5212262" y="2569094"/>
              <a:ext cx="855171" cy="530558"/>
            </a:xfrm>
            <a:prstGeom prst="rect">
              <a:avLst/>
            </a:prstGeom>
            <a:solidFill>
              <a:schemeClr val="bg1"/>
            </a:solidFill>
            <a:ln w="19050">
              <a:solidFill>
                <a:schemeClr val="tx1"/>
              </a:solidFill>
              <a:miter lim="800000"/>
            </a:ln>
            <a:effectLst/>
          </p:spPr>
          <p:txBody>
            <a:bodyPr wrap="none" anchor="ctr"/>
            <a:lstStyle>
              <a:lvl1pPr>
                <a:defRPr sz="2000">
                  <a:solidFill>
                    <a:schemeClr val="tx1"/>
                  </a:solidFill>
                  <a:latin typeface="Arial" panose="020B0604020202020204" pitchFamily="34" charset="0"/>
                </a:defRPr>
              </a:lvl1pPr>
              <a:lvl2pPr marL="742950" indent="-285750">
                <a:defRPr sz="2000">
                  <a:solidFill>
                    <a:schemeClr val="tx1"/>
                  </a:solidFill>
                  <a:latin typeface="Arial" panose="020B0604020202020204" pitchFamily="34" charset="0"/>
                </a:defRPr>
              </a:lvl2pPr>
              <a:lvl3pPr marL="1143000" indent="-228600">
                <a:defRPr sz="2000">
                  <a:solidFill>
                    <a:schemeClr val="tx1"/>
                  </a:solidFill>
                  <a:latin typeface="Arial" panose="020B0604020202020204" pitchFamily="34" charset="0"/>
                </a:defRPr>
              </a:lvl3pPr>
              <a:lvl4pPr marL="1600200" indent="-228600">
                <a:defRPr sz="2000">
                  <a:solidFill>
                    <a:schemeClr val="tx1"/>
                  </a:solidFill>
                  <a:latin typeface="Arial" panose="020B0604020202020204" pitchFamily="34" charset="0"/>
                </a:defRPr>
              </a:lvl4pPr>
              <a:lvl5pPr marL="2057400" indent="-228600">
                <a:defRPr sz="2000">
                  <a:solidFill>
                    <a:schemeClr val="tx1"/>
                  </a:solidFill>
                  <a:latin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defRPr>
              </a:lvl9pPr>
            </a:lstStyle>
            <a:p>
              <a:pPr algn="ctr"/>
              <a:r>
                <a:rPr lang="zh-CN" altLang="en-US" sz="1600" b="1" dirty="0">
                  <a:solidFill>
                    <a:srgbClr val="C00000"/>
                  </a:solidFill>
                  <a:latin typeface="微软雅黑" panose="020B0503020204020204" pitchFamily="34" charset="-122"/>
                  <a:ea typeface="微软雅黑" panose="020B0503020204020204" pitchFamily="34" charset="-122"/>
                </a:rPr>
                <a:t>分用器</a:t>
              </a:r>
              <a:endParaRPr lang="en-US" altLang="zh-CN" sz="1600" b="1" dirty="0">
                <a:solidFill>
                  <a:srgbClr val="C00000"/>
                </a:solidFill>
                <a:latin typeface="微软雅黑" panose="020B0503020204020204" pitchFamily="34" charset="-122"/>
                <a:ea typeface="微软雅黑" panose="020B0503020204020204" pitchFamily="34" charset="-122"/>
              </a:endParaRPr>
            </a:p>
          </p:txBody>
        </p:sp>
      </p:gr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1"/>
          </p:nvPr>
        </p:nvSpPr>
        <p:spPr/>
        <p:txBody>
          <a:bodyPr/>
          <a:lstStyle/>
          <a:p>
            <a:r>
              <a:rPr lang="zh-CN" altLang="en-US" dirty="0"/>
              <a:t>时分复用会导致信道利用率不高</a:t>
            </a:r>
          </a:p>
        </p:txBody>
      </p:sp>
      <p:sp>
        <p:nvSpPr>
          <p:cNvPr id="4" name="圆角矩形 3"/>
          <p:cNvSpPr/>
          <p:nvPr/>
        </p:nvSpPr>
        <p:spPr>
          <a:xfrm>
            <a:off x="539546" y="1041663"/>
            <a:ext cx="8048776" cy="2941047"/>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6" name="组合 5"/>
          <p:cNvGrpSpPr/>
          <p:nvPr/>
        </p:nvGrpSpPr>
        <p:grpSpPr>
          <a:xfrm>
            <a:off x="625271" y="1365365"/>
            <a:ext cx="8061238" cy="2289027"/>
            <a:chOff x="518863" y="1990305"/>
            <a:chExt cx="8061238" cy="2289027"/>
          </a:xfrm>
        </p:grpSpPr>
        <p:sp>
          <p:nvSpPr>
            <p:cNvPr id="7" name="Freeform 3"/>
            <p:cNvSpPr/>
            <p:nvPr/>
          </p:nvSpPr>
          <p:spPr bwMode="auto">
            <a:xfrm>
              <a:off x="6024015" y="2934795"/>
              <a:ext cx="211025" cy="302442"/>
            </a:xfrm>
            <a:custGeom>
              <a:avLst/>
              <a:gdLst>
                <a:gd name="T0" fmla="*/ 0 w 96"/>
                <a:gd name="T1" fmla="*/ 192 h 192"/>
                <a:gd name="T2" fmla="*/ 0 w 96"/>
                <a:gd name="T3" fmla="*/ 0 h 192"/>
                <a:gd name="T4" fmla="*/ 96 w 96"/>
                <a:gd name="T5" fmla="*/ 0 h 192"/>
                <a:gd name="T6" fmla="*/ 96 w 96"/>
                <a:gd name="T7" fmla="*/ 192 h 192"/>
              </a:gdLst>
              <a:ahLst/>
              <a:cxnLst>
                <a:cxn ang="0">
                  <a:pos x="T0" y="T1"/>
                </a:cxn>
                <a:cxn ang="0">
                  <a:pos x="T2" y="T3"/>
                </a:cxn>
                <a:cxn ang="0">
                  <a:pos x="T4" y="T5"/>
                </a:cxn>
                <a:cxn ang="0">
                  <a:pos x="T6" y="T7"/>
                </a:cxn>
              </a:cxnLst>
              <a:rect l="0" t="0" r="r" b="b"/>
              <a:pathLst>
                <a:path w="96" h="192">
                  <a:moveTo>
                    <a:pt x="0" y="192"/>
                  </a:moveTo>
                  <a:lnTo>
                    <a:pt x="0" y="0"/>
                  </a:lnTo>
                  <a:lnTo>
                    <a:pt x="96" y="0"/>
                  </a:lnTo>
                  <a:lnTo>
                    <a:pt x="96" y="192"/>
                  </a:lnTo>
                </a:path>
              </a:pathLst>
            </a:custGeom>
            <a:solidFill>
              <a:srgbClr val="00FFCC"/>
            </a:solidFill>
            <a:ln w="19050">
              <a:solidFill>
                <a:schemeClr val="tx1"/>
              </a:solidFill>
              <a:round/>
            </a:ln>
            <a:effec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8" name="Freeform 4"/>
            <p:cNvSpPr/>
            <p:nvPr/>
          </p:nvSpPr>
          <p:spPr bwMode="auto">
            <a:xfrm>
              <a:off x="6866730" y="2934795"/>
              <a:ext cx="209638" cy="302442"/>
            </a:xfrm>
            <a:custGeom>
              <a:avLst/>
              <a:gdLst>
                <a:gd name="T0" fmla="*/ 0 w 96"/>
                <a:gd name="T1" fmla="*/ 192 h 192"/>
                <a:gd name="T2" fmla="*/ 0 w 96"/>
                <a:gd name="T3" fmla="*/ 0 h 192"/>
                <a:gd name="T4" fmla="*/ 96 w 96"/>
                <a:gd name="T5" fmla="*/ 0 h 192"/>
                <a:gd name="T6" fmla="*/ 96 w 96"/>
                <a:gd name="T7" fmla="*/ 192 h 192"/>
              </a:gdLst>
              <a:ahLst/>
              <a:cxnLst>
                <a:cxn ang="0">
                  <a:pos x="T0" y="T1"/>
                </a:cxn>
                <a:cxn ang="0">
                  <a:pos x="T2" y="T3"/>
                </a:cxn>
                <a:cxn ang="0">
                  <a:pos x="T4" y="T5"/>
                </a:cxn>
                <a:cxn ang="0">
                  <a:pos x="T6" y="T7"/>
                </a:cxn>
              </a:cxnLst>
              <a:rect l="0" t="0" r="r" b="b"/>
              <a:pathLst>
                <a:path w="96" h="192">
                  <a:moveTo>
                    <a:pt x="0" y="192"/>
                  </a:moveTo>
                  <a:lnTo>
                    <a:pt x="0" y="0"/>
                  </a:lnTo>
                  <a:lnTo>
                    <a:pt x="96" y="0"/>
                  </a:lnTo>
                  <a:lnTo>
                    <a:pt x="96" y="192"/>
                  </a:lnTo>
                </a:path>
              </a:pathLst>
            </a:custGeom>
            <a:solidFill>
              <a:srgbClr val="00FFCC"/>
            </a:solidFill>
            <a:ln w="19050">
              <a:solidFill>
                <a:schemeClr val="tx1"/>
              </a:solidFill>
              <a:round/>
            </a:ln>
            <a:effec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9" name="Freeform 5"/>
            <p:cNvSpPr/>
            <p:nvPr/>
          </p:nvSpPr>
          <p:spPr bwMode="auto">
            <a:xfrm>
              <a:off x="7287393" y="2934795"/>
              <a:ext cx="211025" cy="302442"/>
            </a:xfrm>
            <a:custGeom>
              <a:avLst/>
              <a:gdLst>
                <a:gd name="T0" fmla="*/ 0 w 96"/>
                <a:gd name="T1" fmla="*/ 192 h 192"/>
                <a:gd name="T2" fmla="*/ 0 w 96"/>
                <a:gd name="T3" fmla="*/ 0 h 192"/>
                <a:gd name="T4" fmla="*/ 96 w 96"/>
                <a:gd name="T5" fmla="*/ 0 h 192"/>
                <a:gd name="T6" fmla="*/ 96 w 96"/>
                <a:gd name="T7" fmla="*/ 192 h 192"/>
              </a:gdLst>
              <a:ahLst/>
              <a:cxnLst>
                <a:cxn ang="0">
                  <a:pos x="T0" y="T1"/>
                </a:cxn>
                <a:cxn ang="0">
                  <a:pos x="T2" y="T3"/>
                </a:cxn>
                <a:cxn ang="0">
                  <a:pos x="T4" y="T5"/>
                </a:cxn>
                <a:cxn ang="0">
                  <a:pos x="T6" y="T7"/>
                </a:cxn>
              </a:cxnLst>
              <a:rect l="0" t="0" r="r" b="b"/>
              <a:pathLst>
                <a:path w="96" h="192">
                  <a:moveTo>
                    <a:pt x="0" y="192"/>
                  </a:moveTo>
                  <a:lnTo>
                    <a:pt x="0" y="0"/>
                  </a:lnTo>
                  <a:lnTo>
                    <a:pt x="96" y="0"/>
                  </a:lnTo>
                  <a:lnTo>
                    <a:pt x="96" y="192"/>
                  </a:lnTo>
                </a:path>
              </a:pathLst>
            </a:custGeom>
            <a:solidFill>
              <a:srgbClr val="FFCCFF"/>
            </a:solidFill>
            <a:ln w="1905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0" name="Freeform 6"/>
            <p:cNvSpPr/>
            <p:nvPr/>
          </p:nvSpPr>
          <p:spPr bwMode="auto">
            <a:xfrm>
              <a:off x="7919082" y="2934795"/>
              <a:ext cx="209638" cy="302442"/>
            </a:xfrm>
            <a:custGeom>
              <a:avLst/>
              <a:gdLst>
                <a:gd name="T0" fmla="*/ 0 w 96"/>
                <a:gd name="T1" fmla="*/ 192 h 192"/>
                <a:gd name="T2" fmla="*/ 0 w 96"/>
                <a:gd name="T3" fmla="*/ 0 h 192"/>
                <a:gd name="T4" fmla="*/ 96 w 96"/>
                <a:gd name="T5" fmla="*/ 0 h 192"/>
                <a:gd name="T6" fmla="*/ 96 w 96"/>
                <a:gd name="T7" fmla="*/ 192 h 192"/>
              </a:gdLst>
              <a:ahLst/>
              <a:cxnLst>
                <a:cxn ang="0">
                  <a:pos x="T0" y="T1"/>
                </a:cxn>
                <a:cxn ang="0">
                  <a:pos x="T2" y="T3"/>
                </a:cxn>
                <a:cxn ang="0">
                  <a:pos x="T4" y="T5"/>
                </a:cxn>
                <a:cxn ang="0">
                  <a:pos x="T6" y="T7"/>
                </a:cxn>
              </a:cxnLst>
              <a:rect l="0" t="0" r="r" b="b"/>
              <a:pathLst>
                <a:path w="96" h="192">
                  <a:moveTo>
                    <a:pt x="0" y="192"/>
                  </a:moveTo>
                  <a:lnTo>
                    <a:pt x="0" y="0"/>
                  </a:lnTo>
                  <a:lnTo>
                    <a:pt x="96" y="0"/>
                  </a:lnTo>
                  <a:lnTo>
                    <a:pt x="96" y="192"/>
                  </a:lnTo>
                </a:path>
              </a:pathLst>
            </a:custGeom>
            <a:solidFill>
              <a:srgbClr val="66FF33"/>
            </a:solidFill>
            <a:ln w="19050">
              <a:solidFill>
                <a:schemeClr val="tx1"/>
              </a:solidFill>
              <a:round/>
            </a:ln>
            <a:effec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1" name="Freeform 7"/>
            <p:cNvSpPr/>
            <p:nvPr/>
          </p:nvSpPr>
          <p:spPr bwMode="auto">
            <a:xfrm>
              <a:off x="5814378" y="2934795"/>
              <a:ext cx="209638" cy="302442"/>
            </a:xfrm>
            <a:custGeom>
              <a:avLst/>
              <a:gdLst>
                <a:gd name="T0" fmla="*/ 0 w 96"/>
                <a:gd name="T1" fmla="*/ 192 h 192"/>
                <a:gd name="T2" fmla="*/ 0 w 96"/>
                <a:gd name="T3" fmla="*/ 0 h 192"/>
                <a:gd name="T4" fmla="*/ 96 w 96"/>
                <a:gd name="T5" fmla="*/ 0 h 192"/>
                <a:gd name="T6" fmla="*/ 96 w 96"/>
                <a:gd name="T7" fmla="*/ 192 h 192"/>
              </a:gdLst>
              <a:ahLst/>
              <a:cxnLst>
                <a:cxn ang="0">
                  <a:pos x="T0" y="T1"/>
                </a:cxn>
                <a:cxn ang="0">
                  <a:pos x="T2" y="T3"/>
                </a:cxn>
                <a:cxn ang="0">
                  <a:pos x="T4" y="T5"/>
                </a:cxn>
                <a:cxn ang="0">
                  <a:pos x="T6" y="T7"/>
                </a:cxn>
              </a:cxnLst>
              <a:rect l="0" t="0" r="r" b="b"/>
              <a:pathLst>
                <a:path w="96" h="192">
                  <a:moveTo>
                    <a:pt x="0" y="192"/>
                  </a:moveTo>
                  <a:lnTo>
                    <a:pt x="0" y="0"/>
                  </a:lnTo>
                  <a:lnTo>
                    <a:pt x="96" y="0"/>
                  </a:lnTo>
                  <a:lnTo>
                    <a:pt x="96" y="192"/>
                  </a:lnTo>
                </a:path>
              </a:pathLst>
            </a:custGeom>
            <a:solidFill>
              <a:srgbClr val="FFFF66"/>
            </a:solidFill>
            <a:ln w="19050">
              <a:solidFill>
                <a:schemeClr val="tx1"/>
              </a:solidFill>
              <a:round/>
            </a:ln>
            <a:effec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2" name="Freeform 8"/>
            <p:cNvSpPr/>
            <p:nvPr/>
          </p:nvSpPr>
          <p:spPr bwMode="auto">
            <a:xfrm>
              <a:off x="4971663" y="2937359"/>
              <a:ext cx="211025" cy="303723"/>
            </a:xfrm>
            <a:custGeom>
              <a:avLst/>
              <a:gdLst>
                <a:gd name="T0" fmla="*/ 0 w 96"/>
                <a:gd name="T1" fmla="*/ 192 h 192"/>
                <a:gd name="T2" fmla="*/ 0 w 96"/>
                <a:gd name="T3" fmla="*/ 0 h 192"/>
                <a:gd name="T4" fmla="*/ 96 w 96"/>
                <a:gd name="T5" fmla="*/ 0 h 192"/>
                <a:gd name="T6" fmla="*/ 96 w 96"/>
                <a:gd name="T7" fmla="*/ 192 h 192"/>
              </a:gdLst>
              <a:ahLst/>
              <a:cxnLst>
                <a:cxn ang="0">
                  <a:pos x="T0" y="T1"/>
                </a:cxn>
                <a:cxn ang="0">
                  <a:pos x="T2" y="T3"/>
                </a:cxn>
                <a:cxn ang="0">
                  <a:pos x="T4" y="T5"/>
                </a:cxn>
                <a:cxn ang="0">
                  <a:pos x="T6" y="T7"/>
                </a:cxn>
              </a:cxnLst>
              <a:rect l="0" t="0" r="r" b="b"/>
              <a:pathLst>
                <a:path w="96" h="192">
                  <a:moveTo>
                    <a:pt x="0" y="192"/>
                  </a:moveTo>
                  <a:lnTo>
                    <a:pt x="0" y="0"/>
                  </a:lnTo>
                  <a:lnTo>
                    <a:pt x="96" y="0"/>
                  </a:lnTo>
                  <a:lnTo>
                    <a:pt x="96" y="192"/>
                  </a:lnTo>
                </a:path>
              </a:pathLst>
            </a:custGeom>
            <a:solidFill>
              <a:srgbClr val="FFFF66"/>
            </a:solidFill>
            <a:ln w="19050">
              <a:solidFill>
                <a:schemeClr val="tx1"/>
              </a:solidFill>
              <a:round/>
            </a:ln>
            <a:effec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3" name="Freeform 9"/>
            <p:cNvSpPr/>
            <p:nvPr/>
          </p:nvSpPr>
          <p:spPr bwMode="auto">
            <a:xfrm>
              <a:off x="4762026" y="2937359"/>
              <a:ext cx="209638" cy="303723"/>
            </a:xfrm>
            <a:custGeom>
              <a:avLst/>
              <a:gdLst>
                <a:gd name="T0" fmla="*/ 0 w 96"/>
                <a:gd name="T1" fmla="*/ 192 h 192"/>
                <a:gd name="T2" fmla="*/ 0 w 96"/>
                <a:gd name="T3" fmla="*/ 0 h 192"/>
                <a:gd name="T4" fmla="*/ 96 w 96"/>
                <a:gd name="T5" fmla="*/ 0 h 192"/>
                <a:gd name="T6" fmla="*/ 96 w 96"/>
                <a:gd name="T7" fmla="*/ 192 h 192"/>
              </a:gdLst>
              <a:ahLst/>
              <a:cxnLst>
                <a:cxn ang="0">
                  <a:pos x="T0" y="T1"/>
                </a:cxn>
                <a:cxn ang="0">
                  <a:pos x="T2" y="T3"/>
                </a:cxn>
                <a:cxn ang="0">
                  <a:pos x="T4" y="T5"/>
                </a:cxn>
                <a:cxn ang="0">
                  <a:pos x="T6" y="T7"/>
                </a:cxn>
              </a:cxnLst>
              <a:rect l="0" t="0" r="r" b="b"/>
              <a:pathLst>
                <a:path w="96" h="192">
                  <a:moveTo>
                    <a:pt x="0" y="192"/>
                  </a:moveTo>
                  <a:lnTo>
                    <a:pt x="0" y="0"/>
                  </a:lnTo>
                  <a:lnTo>
                    <a:pt x="96" y="0"/>
                  </a:lnTo>
                  <a:lnTo>
                    <a:pt x="96" y="192"/>
                  </a:lnTo>
                </a:path>
              </a:pathLst>
            </a:custGeom>
            <a:solidFill>
              <a:srgbClr val="FFCCFF"/>
            </a:solidFill>
            <a:ln w="1905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4" name="Freeform 10"/>
            <p:cNvSpPr/>
            <p:nvPr/>
          </p:nvSpPr>
          <p:spPr bwMode="auto">
            <a:xfrm>
              <a:off x="2796154" y="2023625"/>
              <a:ext cx="491468" cy="303724"/>
            </a:xfrm>
            <a:custGeom>
              <a:avLst/>
              <a:gdLst>
                <a:gd name="T0" fmla="*/ 0 w 1008"/>
                <a:gd name="T1" fmla="*/ 192 h 192"/>
                <a:gd name="T2" fmla="*/ 0 w 1008"/>
                <a:gd name="T3" fmla="*/ 0 h 192"/>
                <a:gd name="T4" fmla="*/ 1008 w 1008"/>
                <a:gd name="T5" fmla="*/ 0 h 192"/>
                <a:gd name="T6" fmla="*/ 1008 w 1008"/>
                <a:gd name="T7" fmla="*/ 192 h 192"/>
              </a:gdLst>
              <a:ahLst/>
              <a:cxnLst>
                <a:cxn ang="0">
                  <a:pos x="T0" y="T1"/>
                </a:cxn>
                <a:cxn ang="0">
                  <a:pos x="T2" y="T3"/>
                </a:cxn>
                <a:cxn ang="0">
                  <a:pos x="T4" y="T5"/>
                </a:cxn>
                <a:cxn ang="0">
                  <a:pos x="T6" y="T7"/>
                </a:cxn>
              </a:cxnLst>
              <a:rect l="0" t="0" r="r" b="b"/>
              <a:pathLst>
                <a:path w="1008" h="192">
                  <a:moveTo>
                    <a:pt x="0" y="192"/>
                  </a:moveTo>
                  <a:lnTo>
                    <a:pt x="0" y="0"/>
                  </a:lnTo>
                  <a:lnTo>
                    <a:pt x="1008" y="0"/>
                  </a:lnTo>
                  <a:lnTo>
                    <a:pt x="1008" y="192"/>
                  </a:lnTo>
                </a:path>
              </a:pathLst>
            </a:custGeom>
            <a:solidFill>
              <a:srgbClr val="FFCCFF"/>
            </a:solidFill>
            <a:ln w="1905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5" name="Freeform 11"/>
            <p:cNvSpPr/>
            <p:nvPr/>
          </p:nvSpPr>
          <p:spPr bwMode="auto">
            <a:xfrm>
              <a:off x="1323139" y="2631071"/>
              <a:ext cx="982936" cy="303724"/>
            </a:xfrm>
            <a:custGeom>
              <a:avLst/>
              <a:gdLst>
                <a:gd name="T0" fmla="*/ 0 w 1008"/>
                <a:gd name="T1" fmla="*/ 192 h 192"/>
                <a:gd name="T2" fmla="*/ 0 w 1008"/>
                <a:gd name="T3" fmla="*/ 0 h 192"/>
                <a:gd name="T4" fmla="*/ 1008 w 1008"/>
                <a:gd name="T5" fmla="*/ 0 h 192"/>
                <a:gd name="T6" fmla="*/ 1008 w 1008"/>
                <a:gd name="T7" fmla="*/ 192 h 192"/>
              </a:gdLst>
              <a:ahLst/>
              <a:cxnLst>
                <a:cxn ang="0">
                  <a:pos x="T0" y="T1"/>
                </a:cxn>
                <a:cxn ang="0">
                  <a:pos x="T2" y="T3"/>
                </a:cxn>
                <a:cxn ang="0">
                  <a:pos x="T4" y="T5"/>
                </a:cxn>
                <a:cxn ang="0">
                  <a:pos x="T6" y="T7"/>
                </a:cxn>
              </a:cxnLst>
              <a:rect l="0" t="0" r="r" b="b"/>
              <a:pathLst>
                <a:path w="1008" h="192">
                  <a:moveTo>
                    <a:pt x="0" y="192"/>
                  </a:moveTo>
                  <a:lnTo>
                    <a:pt x="0" y="0"/>
                  </a:lnTo>
                  <a:lnTo>
                    <a:pt x="1008" y="0"/>
                  </a:lnTo>
                  <a:lnTo>
                    <a:pt x="1008" y="192"/>
                  </a:lnTo>
                </a:path>
              </a:pathLst>
            </a:custGeom>
            <a:solidFill>
              <a:srgbClr val="FFFF66"/>
            </a:solidFill>
            <a:ln w="19050">
              <a:solidFill>
                <a:schemeClr val="tx1"/>
              </a:solidFill>
              <a:round/>
            </a:ln>
            <a:effec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6" name="Freeform 12"/>
            <p:cNvSpPr/>
            <p:nvPr/>
          </p:nvSpPr>
          <p:spPr bwMode="auto">
            <a:xfrm>
              <a:off x="1814606" y="3237237"/>
              <a:ext cx="981547" cy="303723"/>
            </a:xfrm>
            <a:custGeom>
              <a:avLst/>
              <a:gdLst>
                <a:gd name="T0" fmla="*/ 0 w 1008"/>
                <a:gd name="T1" fmla="*/ 192 h 192"/>
                <a:gd name="T2" fmla="*/ 0 w 1008"/>
                <a:gd name="T3" fmla="*/ 0 h 192"/>
                <a:gd name="T4" fmla="*/ 1008 w 1008"/>
                <a:gd name="T5" fmla="*/ 0 h 192"/>
                <a:gd name="T6" fmla="*/ 1008 w 1008"/>
                <a:gd name="T7" fmla="*/ 192 h 192"/>
              </a:gdLst>
              <a:ahLst/>
              <a:cxnLst>
                <a:cxn ang="0">
                  <a:pos x="T0" y="T1"/>
                </a:cxn>
                <a:cxn ang="0">
                  <a:pos x="T2" y="T3"/>
                </a:cxn>
                <a:cxn ang="0">
                  <a:pos x="T4" y="T5"/>
                </a:cxn>
                <a:cxn ang="0">
                  <a:pos x="T6" y="T7"/>
                </a:cxn>
              </a:cxnLst>
              <a:rect l="0" t="0" r="r" b="b"/>
              <a:pathLst>
                <a:path w="1008" h="192">
                  <a:moveTo>
                    <a:pt x="0" y="192"/>
                  </a:moveTo>
                  <a:lnTo>
                    <a:pt x="0" y="0"/>
                  </a:lnTo>
                  <a:lnTo>
                    <a:pt x="1008" y="0"/>
                  </a:lnTo>
                  <a:lnTo>
                    <a:pt x="1008" y="192"/>
                  </a:lnTo>
                </a:path>
              </a:pathLst>
            </a:custGeom>
            <a:solidFill>
              <a:srgbClr val="00FFCC"/>
            </a:solidFill>
            <a:ln w="1905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7" name="Freeform 13"/>
            <p:cNvSpPr/>
            <p:nvPr/>
          </p:nvSpPr>
          <p:spPr bwMode="auto">
            <a:xfrm>
              <a:off x="2796154" y="3844684"/>
              <a:ext cx="491468" cy="303723"/>
            </a:xfrm>
            <a:custGeom>
              <a:avLst/>
              <a:gdLst>
                <a:gd name="T0" fmla="*/ 0 w 1008"/>
                <a:gd name="T1" fmla="*/ 192 h 192"/>
                <a:gd name="T2" fmla="*/ 0 w 1008"/>
                <a:gd name="T3" fmla="*/ 0 h 192"/>
                <a:gd name="T4" fmla="*/ 1008 w 1008"/>
                <a:gd name="T5" fmla="*/ 0 h 192"/>
                <a:gd name="T6" fmla="*/ 1008 w 1008"/>
                <a:gd name="T7" fmla="*/ 192 h 192"/>
              </a:gdLst>
              <a:ahLst/>
              <a:cxnLst>
                <a:cxn ang="0">
                  <a:pos x="T0" y="T1"/>
                </a:cxn>
                <a:cxn ang="0">
                  <a:pos x="T2" y="T3"/>
                </a:cxn>
                <a:cxn ang="0">
                  <a:pos x="T4" y="T5"/>
                </a:cxn>
                <a:cxn ang="0">
                  <a:pos x="T6" y="T7"/>
                </a:cxn>
              </a:cxnLst>
              <a:rect l="0" t="0" r="r" b="b"/>
              <a:pathLst>
                <a:path w="1008" h="192">
                  <a:moveTo>
                    <a:pt x="0" y="192"/>
                  </a:moveTo>
                  <a:lnTo>
                    <a:pt x="0" y="0"/>
                  </a:lnTo>
                  <a:lnTo>
                    <a:pt x="1008" y="0"/>
                  </a:lnTo>
                  <a:lnTo>
                    <a:pt x="1008" y="192"/>
                  </a:lnTo>
                </a:path>
              </a:pathLst>
            </a:custGeom>
            <a:solidFill>
              <a:srgbClr val="66FF33"/>
            </a:solidFill>
            <a:ln w="19050">
              <a:solidFill>
                <a:schemeClr val="tx1"/>
              </a:solidFill>
              <a:round/>
            </a:ln>
            <a:effec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8" name="Text Box 14"/>
            <p:cNvSpPr txBox="1">
              <a:spLocks noChangeArrowheads="1"/>
            </p:cNvSpPr>
            <p:nvPr/>
          </p:nvSpPr>
          <p:spPr bwMode="auto">
            <a:xfrm>
              <a:off x="949678" y="2005686"/>
              <a:ext cx="31931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400" b="1">
                  <a:solidFill>
                    <a:srgbClr val="000099"/>
                  </a:solidFill>
                  <a:latin typeface="微软雅黑" panose="020B0503020204020204" pitchFamily="34" charset="-122"/>
                  <a:ea typeface="微软雅黑" panose="020B0503020204020204" pitchFamily="34" charset="-122"/>
                </a:rPr>
                <a:t>A</a:t>
              </a:r>
            </a:p>
          </p:txBody>
        </p:sp>
        <p:sp>
          <p:nvSpPr>
            <p:cNvPr id="19" name="Text Box 15"/>
            <p:cNvSpPr txBox="1">
              <a:spLocks noChangeArrowheads="1"/>
            </p:cNvSpPr>
            <p:nvPr/>
          </p:nvSpPr>
          <p:spPr bwMode="auto">
            <a:xfrm>
              <a:off x="949678" y="2613131"/>
              <a:ext cx="30809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400" b="1">
                  <a:solidFill>
                    <a:srgbClr val="000099"/>
                  </a:solidFill>
                  <a:latin typeface="微软雅黑" panose="020B0503020204020204" pitchFamily="34" charset="-122"/>
                  <a:ea typeface="微软雅黑" panose="020B0503020204020204" pitchFamily="34" charset="-122"/>
                </a:rPr>
                <a:t>B</a:t>
              </a:r>
            </a:p>
          </p:txBody>
        </p:sp>
        <p:sp>
          <p:nvSpPr>
            <p:cNvPr id="20" name="Text Box 16"/>
            <p:cNvSpPr txBox="1">
              <a:spLocks noChangeArrowheads="1"/>
            </p:cNvSpPr>
            <p:nvPr/>
          </p:nvSpPr>
          <p:spPr bwMode="auto">
            <a:xfrm>
              <a:off x="949678" y="3220578"/>
              <a:ext cx="30489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400" b="1">
                  <a:solidFill>
                    <a:srgbClr val="000099"/>
                  </a:solidFill>
                  <a:latin typeface="微软雅黑" panose="020B0503020204020204" pitchFamily="34" charset="-122"/>
                  <a:ea typeface="微软雅黑" panose="020B0503020204020204" pitchFamily="34" charset="-122"/>
                </a:rPr>
                <a:t>C</a:t>
              </a:r>
            </a:p>
          </p:txBody>
        </p:sp>
        <p:sp>
          <p:nvSpPr>
            <p:cNvPr id="21" name="Text Box 17"/>
            <p:cNvSpPr txBox="1">
              <a:spLocks noChangeArrowheads="1"/>
            </p:cNvSpPr>
            <p:nvPr/>
          </p:nvSpPr>
          <p:spPr bwMode="auto">
            <a:xfrm>
              <a:off x="949678" y="3828022"/>
              <a:ext cx="32733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400" b="1" dirty="0">
                  <a:solidFill>
                    <a:srgbClr val="000099"/>
                  </a:solidFill>
                  <a:latin typeface="微软雅黑" panose="020B0503020204020204" pitchFamily="34" charset="-122"/>
                  <a:ea typeface="微软雅黑" panose="020B0503020204020204" pitchFamily="34" charset="-122"/>
                </a:rPr>
                <a:t>D</a:t>
              </a:r>
            </a:p>
          </p:txBody>
        </p:sp>
        <p:sp>
          <p:nvSpPr>
            <p:cNvPr id="22" name="Line 18"/>
            <p:cNvSpPr>
              <a:spLocks noChangeShapeType="1"/>
            </p:cNvSpPr>
            <p:nvPr/>
          </p:nvSpPr>
          <p:spPr bwMode="auto">
            <a:xfrm>
              <a:off x="4620416" y="3237237"/>
              <a:ext cx="3719329" cy="0"/>
            </a:xfrm>
            <a:prstGeom prst="line">
              <a:avLst/>
            </a:prstGeom>
            <a:noFill/>
            <a:ln w="28575">
              <a:solidFill>
                <a:srgbClr val="0000FF"/>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23" name="Line 19"/>
            <p:cNvSpPr>
              <a:spLocks noChangeShapeType="1"/>
            </p:cNvSpPr>
            <p:nvPr/>
          </p:nvSpPr>
          <p:spPr bwMode="auto">
            <a:xfrm>
              <a:off x="5182689" y="3161627"/>
              <a:ext cx="0" cy="75611"/>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24" name="Text Box 20"/>
            <p:cNvSpPr txBox="1">
              <a:spLocks noChangeArrowheads="1"/>
            </p:cNvSpPr>
            <p:nvPr/>
          </p:nvSpPr>
          <p:spPr bwMode="auto">
            <a:xfrm>
              <a:off x="2901665" y="1992868"/>
              <a:ext cx="303288"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600" b="1">
                  <a:latin typeface="微软雅黑" panose="020B0503020204020204" pitchFamily="34" charset="-122"/>
                  <a:ea typeface="微软雅黑" panose="020B0503020204020204" pitchFamily="34" charset="-122"/>
                </a:rPr>
                <a:t>a</a:t>
              </a:r>
            </a:p>
          </p:txBody>
        </p:sp>
        <p:sp>
          <p:nvSpPr>
            <p:cNvPr id="25" name="Text Box 23"/>
            <p:cNvSpPr txBox="1">
              <a:spLocks noChangeArrowheads="1"/>
            </p:cNvSpPr>
            <p:nvPr/>
          </p:nvSpPr>
          <p:spPr bwMode="auto">
            <a:xfrm>
              <a:off x="1413380" y="2628510"/>
              <a:ext cx="320922"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600" b="1">
                  <a:latin typeface="微软雅黑" panose="020B0503020204020204" pitchFamily="34" charset="-122"/>
                  <a:ea typeface="微软雅黑" panose="020B0503020204020204" pitchFamily="34" charset="-122"/>
                </a:rPr>
                <a:t>b</a:t>
              </a:r>
            </a:p>
          </p:txBody>
        </p:sp>
        <p:sp>
          <p:nvSpPr>
            <p:cNvPr id="26" name="Text Box 24"/>
            <p:cNvSpPr txBox="1">
              <a:spLocks noChangeArrowheads="1"/>
            </p:cNvSpPr>
            <p:nvPr/>
          </p:nvSpPr>
          <p:spPr bwMode="auto">
            <a:xfrm>
              <a:off x="2422695" y="3212888"/>
              <a:ext cx="290464"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600" b="1">
                  <a:latin typeface="微软雅黑" panose="020B0503020204020204" pitchFamily="34" charset="-122"/>
                  <a:ea typeface="微软雅黑" panose="020B0503020204020204" pitchFamily="34" charset="-122"/>
                </a:rPr>
                <a:t>c</a:t>
              </a:r>
            </a:p>
          </p:txBody>
        </p:sp>
        <p:sp>
          <p:nvSpPr>
            <p:cNvPr id="27" name="Text Box 25"/>
            <p:cNvSpPr txBox="1">
              <a:spLocks noChangeArrowheads="1"/>
            </p:cNvSpPr>
            <p:nvPr/>
          </p:nvSpPr>
          <p:spPr bwMode="auto">
            <a:xfrm>
              <a:off x="2872513" y="3824181"/>
              <a:ext cx="320922"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600" b="1">
                  <a:latin typeface="微软雅黑" panose="020B0503020204020204" pitchFamily="34" charset="-122"/>
                  <a:ea typeface="微软雅黑" panose="020B0503020204020204" pitchFamily="34" charset="-122"/>
                </a:rPr>
                <a:t>d</a:t>
              </a:r>
            </a:p>
          </p:txBody>
        </p:sp>
        <p:sp>
          <p:nvSpPr>
            <p:cNvPr id="28" name="Text Box 29"/>
            <p:cNvSpPr txBox="1">
              <a:spLocks noChangeArrowheads="1"/>
            </p:cNvSpPr>
            <p:nvPr/>
          </p:nvSpPr>
          <p:spPr bwMode="auto">
            <a:xfrm>
              <a:off x="3480599" y="2005686"/>
              <a:ext cx="25840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400" b="1" dirty="0">
                  <a:solidFill>
                    <a:srgbClr val="000099"/>
                  </a:solidFill>
                  <a:latin typeface="微软雅黑" panose="020B0503020204020204" pitchFamily="34" charset="-122"/>
                  <a:ea typeface="微软雅黑" panose="020B0503020204020204" pitchFamily="34" charset="-122"/>
                </a:rPr>
                <a:t>t</a:t>
              </a:r>
            </a:p>
          </p:txBody>
        </p:sp>
        <p:sp>
          <p:nvSpPr>
            <p:cNvPr id="29" name="Text Box 30"/>
            <p:cNvSpPr txBox="1">
              <a:spLocks noChangeArrowheads="1"/>
            </p:cNvSpPr>
            <p:nvPr/>
          </p:nvSpPr>
          <p:spPr bwMode="auto">
            <a:xfrm>
              <a:off x="3480599" y="2627227"/>
              <a:ext cx="25840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400" b="1">
                  <a:solidFill>
                    <a:srgbClr val="000099"/>
                  </a:solidFill>
                  <a:latin typeface="微软雅黑" panose="020B0503020204020204" pitchFamily="34" charset="-122"/>
                  <a:ea typeface="微软雅黑" panose="020B0503020204020204" pitchFamily="34" charset="-122"/>
                </a:rPr>
                <a:t>t</a:t>
              </a:r>
            </a:p>
          </p:txBody>
        </p:sp>
        <p:sp>
          <p:nvSpPr>
            <p:cNvPr id="30" name="Text Box 31"/>
            <p:cNvSpPr txBox="1">
              <a:spLocks noChangeArrowheads="1"/>
            </p:cNvSpPr>
            <p:nvPr/>
          </p:nvSpPr>
          <p:spPr bwMode="auto">
            <a:xfrm>
              <a:off x="3480599" y="3248771"/>
              <a:ext cx="25840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400" b="1">
                  <a:solidFill>
                    <a:srgbClr val="000099"/>
                  </a:solidFill>
                  <a:latin typeface="微软雅黑" panose="020B0503020204020204" pitchFamily="34" charset="-122"/>
                  <a:ea typeface="微软雅黑" panose="020B0503020204020204" pitchFamily="34" charset="-122"/>
                </a:rPr>
                <a:t>t</a:t>
              </a:r>
            </a:p>
          </p:txBody>
        </p:sp>
        <p:sp>
          <p:nvSpPr>
            <p:cNvPr id="31" name="Text Box 32"/>
            <p:cNvSpPr txBox="1">
              <a:spLocks noChangeArrowheads="1"/>
            </p:cNvSpPr>
            <p:nvPr/>
          </p:nvSpPr>
          <p:spPr bwMode="auto">
            <a:xfrm>
              <a:off x="3480599" y="3870314"/>
              <a:ext cx="25840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400" b="1">
                  <a:solidFill>
                    <a:srgbClr val="000099"/>
                  </a:solidFill>
                  <a:latin typeface="微软雅黑" panose="020B0503020204020204" pitchFamily="34" charset="-122"/>
                  <a:ea typeface="微软雅黑" panose="020B0503020204020204" pitchFamily="34" charset="-122"/>
                </a:rPr>
                <a:t>t</a:t>
              </a:r>
            </a:p>
          </p:txBody>
        </p:sp>
        <p:sp>
          <p:nvSpPr>
            <p:cNvPr id="32" name="Text Box 33"/>
            <p:cNvSpPr txBox="1">
              <a:spLocks noChangeArrowheads="1"/>
            </p:cNvSpPr>
            <p:nvPr/>
          </p:nvSpPr>
          <p:spPr bwMode="auto">
            <a:xfrm>
              <a:off x="8321697" y="3170678"/>
              <a:ext cx="25840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400" b="1" dirty="0">
                  <a:solidFill>
                    <a:srgbClr val="000099"/>
                  </a:solidFill>
                  <a:latin typeface="微软雅黑" panose="020B0503020204020204" pitchFamily="34" charset="-122"/>
                  <a:ea typeface="微软雅黑" panose="020B0503020204020204" pitchFamily="34" charset="-122"/>
                </a:rPr>
                <a:t>t</a:t>
              </a:r>
            </a:p>
          </p:txBody>
        </p:sp>
        <p:sp>
          <p:nvSpPr>
            <p:cNvPr id="33" name="Line 34"/>
            <p:cNvSpPr>
              <a:spLocks noChangeShapeType="1"/>
            </p:cNvSpPr>
            <p:nvPr/>
          </p:nvSpPr>
          <p:spPr bwMode="auto">
            <a:xfrm>
              <a:off x="6655703" y="3161627"/>
              <a:ext cx="0" cy="75611"/>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34" name="Line 35"/>
            <p:cNvSpPr>
              <a:spLocks noChangeShapeType="1"/>
            </p:cNvSpPr>
            <p:nvPr/>
          </p:nvSpPr>
          <p:spPr bwMode="auto">
            <a:xfrm>
              <a:off x="1814606" y="2857903"/>
              <a:ext cx="0" cy="76892"/>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35" name="Line 36"/>
            <p:cNvSpPr>
              <a:spLocks noChangeShapeType="1"/>
            </p:cNvSpPr>
            <p:nvPr/>
          </p:nvSpPr>
          <p:spPr bwMode="auto">
            <a:xfrm>
              <a:off x="2306075" y="3465349"/>
              <a:ext cx="0" cy="7561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36" name="Line 37"/>
            <p:cNvSpPr>
              <a:spLocks noChangeShapeType="1"/>
            </p:cNvSpPr>
            <p:nvPr/>
          </p:nvSpPr>
          <p:spPr bwMode="auto">
            <a:xfrm>
              <a:off x="2796153" y="2857903"/>
              <a:ext cx="0" cy="76892"/>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37" name="Line 38"/>
            <p:cNvSpPr>
              <a:spLocks noChangeShapeType="1"/>
            </p:cNvSpPr>
            <p:nvPr/>
          </p:nvSpPr>
          <p:spPr bwMode="auto">
            <a:xfrm>
              <a:off x="1814606" y="4072796"/>
              <a:ext cx="0" cy="7561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38" name="Line 39"/>
            <p:cNvSpPr>
              <a:spLocks noChangeShapeType="1"/>
            </p:cNvSpPr>
            <p:nvPr/>
          </p:nvSpPr>
          <p:spPr bwMode="auto">
            <a:xfrm>
              <a:off x="3287622" y="3465349"/>
              <a:ext cx="0" cy="7561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39" name="Line 40"/>
            <p:cNvSpPr>
              <a:spLocks noChangeShapeType="1"/>
            </p:cNvSpPr>
            <p:nvPr/>
          </p:nvSpPr>
          <p:spPr bwMode="auto">
            <a:xfrm>
              <a:off x="2796153" y="4072796"/>
              <a:ext cx="0" cy="7561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40" name="Line 41"/>
            <p:cNvSpPr>
              <a:spLocks noChangeShapeType="1"/>
            </p:cNvSpPr>
            <p:nvPr/>
          </p:nvSpPr>
          <p:spPr bwMode="auto">
            <a:xfrm>
              <a:off x="4762025" y="3314129"/>
              <a:ext cx="0" cy="151221"/>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41" name="Line 42"/>
            <p:cNvSpPr>
              <a:spLocks noChangeShapeType="1"/>
            </p:cNvSpPr>
            <p:nvPr/>
          </p:nvSpPr>
          <p:spPr bwMode="auto">
            <a:xfrm>
              <a:off x="5603351" y="3314129"/>
              <a:ext cx="0" cy="151221"/>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42" name="Line 43"/>
            <p:cNvSpPr>
              <a:spLocks noChangeShapeType="1"/>
            </p:cNvSpPr>
            <p:nvPr/>
          </p:nvSpPr>
          <p:spPr bwMode="auto">
            <a:xfrm>
              <a:off x="6444678" y="3314129"/>
              <a:ext cx="0" cy="151221"/>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43" name="Line 44"/>
            <p:cNvSpPr>
              <a:spLocks noChangeShapeType="1"/>
            </p:cNvSpPr>
            <p:nvPr/>
          </p:nvSpPr>
          <p:spPr bwMode="auto">
            <a:xfrm>
              <a:off x="7287393" y="3314129"/>
              <a:ext cx="0" cy="151221"/>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44" name="Line 45"/>
            <p:cNvSpPr>
              <a:spLocks noChangeShapeType="1"/>
            </p:cNvSpPr>
            <p:nvPr/>
          </p:nvSpPr>
          <p:spPr bwMode="auto">
            <a:xfrm>
              <a:off x="4762026" y="3389739"/>
              <a:ext cx="841327" cy="0"/>
            </a:xfrm>
            <a:prstGeom prst="line">
              <a:avLst/>
            </a:prstGeom>
            <a:noFill/>
            <a:ln w="12700">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45" name="Line 46"/>
            <p:cNvSpPr>
              <a:spLocks noChangeShapeType="1"/>
            </p:cNvSpPr>
            <p:nvPr/>
          </p:nvSpPr>
          <p:spPr bwMode="auto">
            <a:xfrm>
              <a:off x="5603352" y="3389739"/>
              <a:ext cx="841327" cy="0"/>
            </a:xfrm>
            <a:prstGeom prst="line">
              <a:avLst/>
            </a:prstGeom>
            <a:noFill/>
            <a:ln w="12700">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46" name="Line 47"/>
            <p:cNvSpPr>
              <a:spLocks noChangeShapeType="1"/>
            </p:cNvSpPr>
            <p:nvPr/>
          </p:nvSpPr>
          <p:spPr bwMode="auto">
            <a:xfrm>
              <a:off x="6444679" y="3389739"/>
              <a:ext cx="842715" cy="0"/>
            </a:xfrm>
            <a:prstGeom prst="line">
              <a:avLst/>
            </a:prstGeom>
            <a:noFill/>
            <a:ln w="12700">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47" name="Text Box 48"/>
            <p:cNvSpPr txBox="1">
              <a:spLocks noChangeArrowheads="1"/>
            </p:cNvSpPr>
            <p:nvPr/>
          </p:nvSpPr>
          <p:spPr bwMode="auto">
            <a:xfrm>
              <a:off x="5747700" y="3971555"/>
              <a:ext cx="142539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400" b="1" dirty="0">
                  <a:solidFill>
                    <a:srgbClr val="0000FF"/>
                  </a:solidFill>
                  <a:latin typeface="微软雅黑" panose="020B0503020204020204" pitchFamily="34" charset="-122"/>
                  <a:ea typeface="微软雅黑" panose="020B0503020204020204" pitchFamily="34" charset="-122"/>
                </a:rPr>
                <a:t>4 </a:t>
              </a:r>
              <a:r>
                <a:rPr kumimoji="1" lang="zh-CN" altLang="en-US" sz="1400" b="1" dirty="0">
                  <a:solidFill>
                    <a:srgbClr val="0000FF"/>
                  </a:solidFill>
                  <a:latin typeface="微软雅黑" panose="020B0503020204020204" pitchFamily="34" charset="-122"/>
                  <a:ea typeface="微软雅黑" panose="020B0503020204020204" pitchFamily="34" charset="-122"/>
                </a:rPr>
                <a:t>个时分复用帧</a:t>
              </a:r>
            </a:p>
          </p:txBody>
        </p:sp>
        <p:sp>
          <p:nvSpPr>
            <p:cNvPr id="48" name="Text Box 49"/>
            <p:cNvSpPr txBox="1">
              <a:spLocks noChangeArrowheads="1"/>
            </p:cNvSpPr>
            <p:nvPr/>
          </p:nvSpPr>
          <p:spPr bwMode="auto">
            <a:xfrm>
              <a:off x="4971663" y="3348731"/>
              <a:ext cx="41069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400" b="1">
                  <a:solidFill>
                    <a:srgbClr val="0000FF"/>
                  </a:solidFill>
                  <a:latin typeface="微软雅黑" panose="020B0503020204020204" pitchFamily="34" charset="-122"/>
                  <a:ea typeface="微软雅黑" panose="020B0503020204020204" pitchFamily="34" charset="-122"/>
                </a:rPr>
                <a:t>#1</a:t>
              </a:r>
            </a:p>
          </p:txBody>
        </p:sp>
        <p:sp>
          <p:nvSpPr>
            <p:cNvPr id="49" name="Line 50"/>
            <p:cNvSpPr>
              <a:spLocks noChangeShapeType="1"/>
            </p:cNvSpPr>
            <p:nvPr/>
          </p:nvSpPr>
          <p:spPr bwMode="auto">
            <a:xfrm>
              <a:off x="3631927" y="2370921"/>
              <a:ext cx="919073" cy="563874"/>
            </a:xfrm>
            <a:prstGeom prst="line">
              <a:avLst/>
            </a:prstGeom>
            <a:noFill/>
            <a:ln w="28575">
              <a:solidFill>
                <a:srgbClr val="0000FF"/>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50" name="Line 51"/>
            <p:cNvSpPr>
              <a:spLocks noChangeShapeType="1"/>
            </p:cNvSpPr>
            <p:nvPr/>
          </p:nvSpPr>
          <p:spPr bwMode="auto">
            <a:xfrm>
              <a:off x="3631927" y="2952736"/>
              <a:ext cx="848268" cy="133279"/>
            </a:xfrm>
            <a:prstGeom prst="line">
              <a:avLst/>
            </a:prstGeom>
            <a:noFill/>
            <a:ln w="28575">
              <a:solidFill>
                <a:srgbClr val="0000FF"/>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51" name="Line 52"/>
            <p:cNvSpPr>
              <a:spLocks noChangeShapeType="1"/>
            </p:cNvSpPr>
            <p:nvPr/>
          </p:nvSpPr>
          <p:spPr bwMode="auto">
            <a:xfrm flipV="1">
              <a:off x="3694402" y="3237237"/>
              <a:ext cx="785793" cy="296034"/>
            </a:xfrm>
            <a:prstGeom prst="line">
              <a:avLst/>
            </a:prstGeom>
            <a:noFill/>
            <a:ln w="28575">
              <a:solidFill>
                <a:srgbClr val="0000FF"/>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52" name="Line 53"/>
            <p:cNvSpPr>
              <a:spLocks noChangeShapeType="1"/>
            </p:cNvSpPr>
            <p:nvPr/>
          </p:nvSpPr>
          <p:spPr bwMode="auto">
            <a:xfrm flipV="1">
              <a:off x="3708285" y="3389739"/>
              <a:ext cx="842714" cy="683057"/>
            </a:xfrm>
            <a:prstGeom prst="line">
              <a:avLst/>
            </a:prstGeom>
            <a:noFill/>
            <a:ln w="28575">
              <a:solidFill>
                <a:srgbClr val="0000FF"/>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53" name="Text Box 54"/>
            <p:cNvSpPr txBox="1">
              <a:spLocks noChangeArrowheads="1"/>
            </p:cNvSpPr>
            <p:nvPr/>
          </p:nvSpPr>
          <p:spPr bwMode="auto">
            <a:xfrm>
              <a:off x="3694401" y="3592222"/>
              <a:ext cx="36420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400" b="1" dirty="0">
                  <a:solidFill>
                    <a:srgbClr val="000099"/>
                  </a:solidFill>
                  <a:latin typeface="微软雅黑" panose="020B0503020204020204" pitchFamily="34" charset="-122"/>
                  <a:ea typeface="微软雅黑" panose="020B0503020204020204" pitchFamily="34" charset="-122"/>
                </a:rPr>
                <a:t>④</a:t>
              </a:r>
            </a:p>
          </p:txBody>
        </p:sp>
        <p:sp>
          <p:nvSpPr>
            <p:cNvPr id="54" name="Text Box 55"/>
            <p:cNvSpPr txBox="1">
              <a:spLocks noChangeArrowheads="1"/>
            </p:cNvSpPr>
            <p:nvPr/>
          </p:nvSpPr>
          <p:spPr bwMode="auto">
            <a:xfrm>
              <a:off x="3694401" y="3146594"/>
              <a:ext cx="36420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400" b="1" dirty="0">
                  <a:solidFill>
                    <a:srgbClr val="000099"/>
                  </a:solidFill>
                  <a:latin typeface="微软雅黑" panose="020B0503020204020204" pitchFamily="34" charset="-122"/>
                  <a:ea typeface="微软雅黑" panose="020B0503020204020204" pitchFamily="34" charset="-122"/>
                </a:rPr>
                <a:t>③</a:t>
              </a:r>
            </a:p>
          </p:txBody>
        </p:sp>
        <p:sp>
          <p:nvSpPr>
            <p:cNvPr id="55" name="Text Box 56"/>
            <p:cNvSpPr txBox="1">
              <a:spLocks noChangeArrowheads="1"/>
            </p:cNvSpPr>
            <p:nvPr/>
          </p:nvSpPr>
          <p:spPr bwMode="auto">
            <a:xfrm>
              <a:off x="3694401" y="2661829"/>
              <a:ext cx="36420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400" b="1">
                  <a:solidFill>
                    <a:srgbClr val="000099"/>
                  </a:solidFill>
                  <a:latin typeface="微软雅黑" panose="020B0503020204020204" pitchFamily="34" charset="-122"/>
                  <a:ea typeface="微软雅黑" panose="020B0503020204020204" pitchFamily="34" charset="-122"/>
                </a:rPr>
                <a:t>②</a:t>
              </a:r>
            </a:p>
          </p:txBody>
        </p:sp>
        <p:sp>
          <p:nvSpPr>
            <p:cNvPr id="56" name="Text Box 57"/>
            <p:cNvSpPr txBox="1">
              <a:spLocks noChangeArrowheads="1"/>
            </p:cNvSpPr>
            <p:nvPr/>
          </p:nvSpPr>
          <p:spPr bwMode="auto">
            <a:xfrm>
              <a:off x="3694401" y="2196631"/>
              <a:ext cx="36420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400" b="1" dirty="0">
                  <a:solidFill>
                    <a:srgbClr val="000099"/>
                  </a:solidFill>
                  <a:latin typeface="微软雅黑" panose="020B0503020204020204" pitchFamily="34" charset="-122"/>
                  <a:ea typeface="微软雅黑" panose="020B0503020204020204" pitchFamily="34" charset="-122"/>
                </a:rPr>
                <a:t>①</a:t>
              </a:r>
            </a:p>
          </p:txBody>
        </p:sp>
        <p:sp>
          <p:nvSpPr>
            <p:cNvPr id="57" name="Freeform 58"/>
            <p:cNvSpPr/>
            <p:nvPr/>
          </p:nvSpPr>
          <p:spPr bwMode="auto">
            <a:xfrm>
              <a:off x="1323139" y="2023625"/>
              <a:ext cx="491468" cy="303724"/>
            </a:xfrm>
            <a:custGeom>
              <a:avLst/>
              <a:gdLst>
                <a:gd name="T0" fmla="*/ 0 w 1008"/>
                <a:gd name="T1" fmla="*/ 192 h 192"/>
                <a:gd name="T2" fmla="*/ 0 w 1008"/>
                <a:gd name="T3" fmla="*/ 0 h 192"/>
                <a:gd name="T4" fmla="*/ 1008 w 1008"/>
                <a:gd name="T5" fmla="*/ 0 h 192"/>
                <a:gd name="T6" fmla="*/ 1008 w 1008"/>
                <a:gd name="T7" fmla="*/ 192 h 192"/>
              </a:gdLst>
              <a:ahLst/>
              <a:cxnLst>
                <a:cxn ang="0">
                  <a:pos x="T0" y="T1"/>
                </a:cxn>
                <a:cxn ang="0">
                  <a:pos x="T2" y="T3"/>
                </a:cxn>
                <a:cxn ang="0">
                  <a:pos x="T4" y="T5"/>
                </a:cxn>
                <a:cxn ang="0">
                  <a:pos x="T6" y="T7"/>
                </a:cxn>
              </a:cxnLst>
              <a:rect l="0" t="0" r="r" b="b"/>
              <a:pathLst>
                <a:path w="1008" h="192">
                  <a:moveTo>
                    <a:pt x="0" y="192"/>
                  </a:moveTo>
                  <a:lnTo>
                    <a:pt x="0" y="0"/>
                  </a:lnTo>
                  <a:lnTo>
                    <a:pt x="1008" y="0"/>
                  </a:lnTo>
                  <a:lnTo>
                    <a:pt x="1008" y="192"/>
                  </a:lnTo>
                </a:path>
              </a:pathLst>
            </a:custGeom>
            <a:solidFill>
              <a:srgbClr val="FFCCFF"/>
            </a:solidFill>
            <a:ln w="1905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58" name="Line 59"/>
            <p:cNvSpPr>
              <a:spLocks noChangeShapeType="1"/>
            </p:cNvSpPr>
            <p:nvPr/>
          </p:nvSpPr>
          <p:spPr bwMode="auto">
            <a:xfrm>
              <a:off x="3287622" y="2857903"/>
              <a:ext cx="0" cy="76892"/>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59" name="Line 60"/>
            <p:cNvSpPr>
              <a:spLocks noChangeShapeType="1"/>
            </p:cNvSpPr>
            <p:nvPr/>
          </p:nvSpPr>
          <p:spPr bwMode="auto">
            <a:xfrm>
              <a:off x="1323139" y="4057417"/>
              <a:ext cx="0" cy="7561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60" name="Text Box 61"/>
            <p:cNvSpPr txBox="1">
              <a:spLocks noChangeArrowheads="1"/>
            </p:cNvSpPr>
            <p:nvPr/>
          </p:nvSpPr>
          <p:spPr bwMode="auto">
            <a:xfrm>
              <a:off x="1413380" y="1990305"/>
              <a:ext cx="303288"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600" b="1" dirty="0">
                  <a:latin typeface="微软雅黑" panose="020B0503020204020204" pitchFamily="34" charset="-122"/>
                  <a:ea typeface="微软雅黑" panose="020B0503020204020204" pitchFamily="34" charset="-122"/>
                </a:rPr>
                <a:t>a</a:t>
              </a:r>
            </a:p>
          </p:txBody>
        </p:sp>
        <p:sp>
          <p:nvSpPr>
            <p:cNvPr id="61" name="Text Box 62"/>
            <p:cNvSpPr txBox="1">
              <a:spLocks noChangeArrowheads="1"/>
            </p:cNvSpPr>
            <p:nvPr/>
          </p:nvSpPr>
          <p:spPr bwMode="auto">
            <a:xfrm>
              <a:off x="1928449" y="3202636"/>
              <a:ext cx="290464"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600" b="1">
                  <a:latin typeface="微软雅黑" panose="020B0503020204020204" pitchFamily="34" charset="-122"/>
                  <a:ea typeface="微软雅黑" panose="020B0503020204020204" pitchFamily="34" charset="-122"/>
                </a:rPr>
                <a:t>c</a:t>
              </a:r>
            </a:p>
          </p:txBody>
        </p:sp>
        <p:sp>
          <p:nvSpPr>
            <p:cNvPr id="62" name="Text Box 63"/>
            <p:cNvSpPr txBox="1">
              <a:spLocks noChangeArrowheads="1"/>
            </p:cNvSpPr>
            <p:nvPr/>
          </p:nvSpPr>
          <p:spPr bwMode="auto">
            <a:xfrm>
              <a:off x="1952050" y="2631073"/>
              <a:ext cx="320922"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600" b="1">
                  <a:latin typeface="微软雅黑" panose="020B0503020204020204" pitchFamily="34" charset="-122"/>
                  <a:ea typeface="微软雅黑" panose="020B0503020204020204" pitchFamily="34" charset="-122"/>
                </a:rPr>
                <a:t>b</a:t>
              </a:r>
            </a:p>
          </p:txBody>
        </p:sp>
        <p:sp>
          <p:nvSpPr>
            <p:cNvPr id="63" name="Line 64"/>
            <p:cNvSpPr>
              <a:spLocks noChangeShapeType="1"/>
            </p:cNvSpPr>
            <p:nvPr/>
          </p:nvSpPr>
          <p:spPr bwMode="auto">
            <a:xfrm>
              <a:off x="5392326" y="3161627"/>
              <a:ext cx="0" cy="75611"/>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64" name="Line 65"/>
            <p:cNvSpPr>
              <a:spLocks noChangeShapeType="1"/>
            </p:cNvSpPr>
            <p:nvPr/>
          </p:nvSpPr>
          <p:spPr bwMode="auto">
            <a:xfrm>
              <a:off x="5603351" y="3161627"/>
              <a:ext cx="0" cy="75611"/>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65" name="Line 66"/>
            <p:cNvSpPr>
              <a:spLocks noChangeShapeType="1"/>
            </p:cNvSpPr>
            <p:nvPr/>
          </p:nvSpPr>
          <p:spPr bwMode="auto">
            <a:xfrm>
              <a:off x="7287393" y="3389739"/>
              <a:ext cx="841327" cy="0"/>
            </a:xfrm>
            <a:prstGeom prst="line">
              <a:avLst/>
            </a:prstGeom>
            <a:noFill/>
            <a:ln w="12700">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66" name="Line 67"/>
            <p:cNvSpPr>
              <a:spLocks noChangeShapeType="1"/>
            </p:cNvSpPr>
            <p:nvPr/>
          </p:nvSpPr>
          <p:spPr bwMode="auto">
            <a:xfrm>
              <a:off x="8128720" y="3314129"/>
              <a:ext cx="0" cy="151221"/>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67" name="Line 68"/>
            <p:cNvSpPr>
              <a:spLocks noChangeShapeType="1"/>
            </p:cNvSpPr>
            <p:nvPr/>
          </p:nvSpPr>
          <p:spPr bwMode="auto">
            <a:xfrm>
              <a:off x="7708056" y="3161627"/>
              <a:ext cx="0" cy="75611"/>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68" name="Line 69"/>
            <p:cNvSpPr>
              <a:spLocks noChangeShapeType="1"/>
            </p:cNvSpPr>
            <p:nvPr/>
          </p:nvSpPr>
          <p:spPr bwMode="auto">
            <a:xfrm>
              <a:off x="6444678" y="3161627"/>
              <a:ext cx="0" cy="75611"/>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69" name="Text Box 72"/>
            <p:cNvSpPr txBox="1">
              <a:spLocks noChangeArrowheads="1"/>
            </p:cNvSpPr>
            <p:nvPr/>
          </p:nvSpPr>
          <p:spPr bwMode="auto">
            <a:xfrm>
              <a:off x="3807039" y="3918907"/>
              <a:ext cx="90281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zh-CN" altLang="en-US" sz="1400" b="1" dirty="0">
                  <a:solidFill>
                    <a:srgbClr val="CC00CC"/>
                  </a:solidFill>
                  <a:latin typeface="微软雅黑" panose="020B0503020204020204" pitchFamily="34" charset="-122"/>
                  <a:ea typeface="微软雅黑" panose="020B0503020204020204" pitchFamily="34" charset="-122"/>
                </a:rPr>
                <a:t>时分复用</a:t>
              </a:r>
            </a:p>
          </p:txBody>
        </p:sp>
        <p:sp>
          <p:nvSpPr>
            <p:cNvPr id="70" name="Text Box 73"/>
            <p:cNvSpPr txBox="1">
              <a:spLocks noChangeArrowheads="1"/>
            </p:cNvSpPr>
            <p:nvPr/>
          </p:nvSpPr>
          <p:spPr bwMode="auto">
            <a:xfrm>
              <a:off x="5814378" y="3348731"/>
              <a:ext cx="41069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400" b="1">
                  <a:solidFill>
                    <a:srgbClr val="0000FF"/>
                  </a:solidFill>
                  <a:latin typeface="微软雅黑" panose="020B0503020204020204" pitchFamily="34" charset="-122"/>
                  <a:ea typeface="微软雅黑" panose="020B0503020204020204" pitchFamily="34" charset="-122"/>
                </a:rPr>
                <a:t>#2</a:t>
              </a:r>
            </a:p>
          </p:txBody>
        </p:sp>
        <p:sp>
          <p:nvSpPr>
            <p:cNvPr id="71" name="Text Box 74"/>
            <p:cNvSpPr txBox="1">
              <a:spLocks noChangeArrowheads="1"/>
            </p:cNvSpPr>
            <p:nvPr/>
          </p:nvSpPr>
          <p:spPr bwMode="auto">
            <a:xfrm>
              <a:off x="6697353" y="3348731"/>
              <a:ext cx="41069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400" b="1">
                  <a:solidFill>
                    <a:srgbClr val="0000FF"/>
                  </a:solidFill>
                  <a:latin typeface="微软雅黑" panose="020B0503020204020204" pitchFamily="34" charset="-122"/>
                  <a:ea typeface="微软雅黑" panose="020B0503020204020204" pitchFamily="34" charset="-122"/>
                </a:rPr>
                <a:t>#3</a:t>
              </a:r>
            </a:p>
          </p:txBody>
        </p:sp>
        <p:sp>
          <p:nvSpPr>
            <p:cNvPr id="72" name="Text Box 75"/>
            <p:cNvSpPr txBox="1">
              <a:spLocks noChangeArrowheads="1"/>
            </p:cNvSpPr>
            <p:nvPr/>
          </p:nvSpPr>
          <p:spPr bwMode="auto">
            <a:xfrm>
              <a:off x="7538680" y="3348731"/>
              <a:ext cx="41069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400" b="1">
                  <a:solidFill>
                    <a:srgbClr val="0000FF"/>
                  </a:solidFill>
                  <a:latin typeface="微软雅黑" panose="020B0503020204020204" pitchFamily="34" charset="-122"/>
                  <a:ea typeface="微软雅黑" panose="020B0503020204020204" pitchFamily="34" charset="-122"/>
                </a:rPr>
                <a:t>#4</a:t>
              </a:r>
            </a:p>
          </p:txBody>
        </p:sp>
        <p:sp>
          <p:nvSpPr>
            <p:cNvPr id="73" name="Line 76"/>
            <p:cNvSpPr>
              <a:spLocks noChangeShapeType="1"/>
            </p:cNvSpPr>
            <p:nvPr/>
          </p:nvSpPr>
          <p:spPr bwMode="auto">
            <a:xfrm>
              <a:off x="5252106" y="3669113"/>
              <a:ext cx="1052352" cy="303724"/>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74" name="Line 77"/>
            <p:cNvSpPr>
              <a:spLocks noChangeShapeType="1"/>
            </p:cNvSpPr>
            <p:nvPr/>
          </p:nvSpPr>
          <p:spPr bwMode="auto">
            <a:xfrm>
              <a:off x="6024015" y="3669113"/>
              <a:ext cx="420662" cy="303724"/>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75" name="Line 78"/>
            <p:cNvSpPr>
              <a:spLocks noChangeShapeType="1"/>
            </p:cNvSpPr>
            <p:nvPr/>
          </p:nvSpPr>
          <p:spPr bwMode="auto">
            <a:xfrm flipH="1">
              <a:off x="6515483" y="3669113"/>
              <a:ext cx="351247" cy="303724"/>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76" name="Line 79"/>
            <p:cNvSpPr>
              <a:spLocks noChangeShapeType="1"/>
            </p:cNvSpPr>
            <p:nvPr/>
          </p:nvSpPr>
          <p:spPr bwMode="auto">
            <a:xfrm flipV="1">
              <a:off x="6655704" y="3669113"/>
              <a:ext cx="1052352" cy="303724"/>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77" name="Text Box 80"/>
            <p:cNvSpPr txBox="1">
              <a:spLocks noChangeArrowheads="1"/>
            </p:cNvSpPr>
            <p:nvPr/>
          </p:nvSpPr>
          <p:spPr bwMode="auto">
            <a:xfrm>
              <a:off x="518863" y="1993171"/>
              <a:ext cx="54373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zh-CN" altLang="en-US" sz="1400" b="1" dirty="0">
                  <a:solidFill>
                    <a:srgbClr val="000099"/>
                  </a:solidFill>
                  <a:latin typeface="微软雅黑" panose="020B0503020204020204" pitchFamily="34" charset="-122"/>
                  <a:ea typeface="微软雅黑" panose="020B0503020204020204" pitchFamily="34" charset="-122"/>
                </a:rPr>
                <a:t>用户</a:t>
              </a:r>
            </a:p>
          </p:txBody>
        </p:sp>
        <p:sp>
          <p:nvSpPr>
            <p:cNvPr id="78" name="Line 81"/>
            <p:cNvSpPr>
              <a:spLocks noChangeShapeType="1"/>
            </p:cNvSpPr>
            <p:nvPr/>
          </p:nvSpPr>
          <p:spPr bwMode="auto">
            <a:xfrm>
              <a:off x="1253723" y="2327349"/>
              <a:ext cx="2314341" cy="0"/>
            </a:xfrm>
            <a:prstGeom prst="line">
              <a:avLst/>
            </a:prstGeom>
            <a:noFill/>
            <a:ln w="28575">
              <a:solidFill>
                <a:srgbClr val="0000FF"/>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79" name="Line 82"/>
            <p:cNvSpPr>
              <a:spLocks noChangeShapeType="1"/>
            </p:cNvSpPr>
            <p:nvPr/>
          </p:nvSpPr>
          <p:spPr bwMode="auto">
            <a:xfrm>
              <a:off x="1253723" y="2934795"/>
              <a:ext cx="2314341" cy="0"/>
            </a:xfrm>
            <a:prstGeom prst="line">
              <a:avLst/>
            </a:prstGeom>
            <a:noFill/>
            <a:ln w="28575">
              <a:solidFill>
                <a:srgbClr val="0000FF"/>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80" name="Line 83"/>
            <p:cNvSpPr>
              <a:spLocks noChangeShapeType="1"/>
            </p:cNvSpPr>
            <p:nvPr/>
          </p:nvSpPr>
          <p:spPr bwMode="auto">
            <a:xfrm>
              <a:off x="1253723" y="3540959"/>
              <a:ext cx="2314341" cy="0"/>
            </a:xfrm>
            <a:prstGeom prst="line">
              <a:avLst/>
            </a:prstGeom>
            <a:noFill/>
            <a:ln w="28575">
              <a:solidFill>
                <a:srgbClr val="0000FF"/>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81" name="Line 84"/>
            <p:cNvSpPr>
              <a:spLocks noChangeShapeType="1"/>
            </p:cNvSpPr>
            <p:nvPr/>
          </p:nvSpPr>
          <p:spPr bwMode="auto">
            <a:xfrm>
              <a:off x="1253723" y="4148406"/>
              <a:ext cx="2314341" cy="0"/>
            </a:xfrm>
            <a:prstGeom prst="line">
              <a:avLst/>
            </a:prstGeom>
            <a:noFill/>
            <a:ln w="28575">
              <a:solidFill>
                <a:srgbClr val="0000FF"/>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grpSp>
          <p:nvGrpSpPr>
            <p:cNvPr id="82" name="Group 85"/>
            <p:cNvGrpSpPr/>
            <p:nvPr/>
          </p:nvGrpSpPr>
          <p:grpSpPr bwMode="auto">
            <a:xfrm>
              <a:off x="4764802" y="2778448"/>
              <a:ext cx="3367338" cy="871442"/>
              <a:chOff x="1655" y="1570"/>
              <a:chExt cx="2919" cy="1497"/>
            </a:xfrm>
          </p:grpSpPr>
          <p:sp>
            <p:nvSpPr>
              <p:cNvPr id="91" name="Line 86"/>
              <p:cNvSpPr>
                <a:spLocks noChangeShapeType="1"/>
              </p:cNvSpPr>
              <p:nvPr/>
            </p:nvSpPr>
            <p:spPr bwMode="auto">
              <a:xfrm>
                <a:off x="1655" y="1570"/>
                <a:ext cx="0" cy="1497"/>
              </a:xfrm>
              <a:prstGeom prst="line">
                <a:avLst/>
              </a:prstGeom>
              <a:noFill/>
              <a:ln w="28575">
                <a:solidFill>
                  <a:srgbClr val="0000FF"/>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92" name="Line 87"/>
              <p:cNvSpPr>
                <a:spLocks noChangeShapeType="1"/>
              </p:cNvSpPr>
              <p:nvPr/>
            </p:nvSpPr>
            <p:spPr bwMode="auto">
              <a:xfrm>
                <a:off x="2381" y="1570"/>
                <a:ext cx="0" cy="1497"/>
              </a:xfrm>
              <a:prstGeom prst="line">
                <a:avLst/>
              </a:prstGeom>
              <a:noFill/>
              <a:ln w="28575">
                <a:solidFill>
                  <a:srgbClr val="0000FF"/>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93" name="Line 88"/>
              <p:cNvSpPr>
                <a:spLocks noChangeShapeType="1"/>
              </p:cNvSpPr>
              <p:nvPr/>
            </p:nvSpPr>
            <p:spPr bwMode="auto">
              <a:xfrm>
                <a:off x="3107" y="1570"/>
                <a:ext cx="0" cy="1497"/>
              </a:xfrm>
              <a:prstGeom prst="line">
                <a:avLst/>
              </a:prstGeom>
              <a:noFill/>
              <a:ln w="28575">
                <a:solidFill>
                  <a:srgbClr val="0000FF"/>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94" name="Line 89"/>
              <p:cNvSpPr>
                <a:spLocks noChangeShapeType="1"/>
              </p:cNvSpPr>
              <p:nvPr/>
            </p:nvSpPr>
            <p:spPr bwMode="auto">
              <a:xfrm>
                <a:off x="3833" y="1570"/>
                <a:ext cx="0" cy="1497"/>
              </a:xfrm>
              <a:prstGeom prst="line">
                <a:avLst/>
              </a:prstGeom>
              <a:noFill/>
              <a:ln w="28575">
                <a:solidFill>
                  <a:srgbClr val="0000FF"/>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95" name="Line 90"/>
              <p:cNvSpPr>
                <a:spLocks noChangeShapeType="1"/>
              </p:cNvSpPr>
              <p:nvPr/>
            </p:nvSpPr>
            <p:spPr bwMode="auto">
              <a:xfrm>
                <a:off x="4574" y="1570"/>
                <a:ext cx="0" cy="1497"/>
              </a:xfrm>
              <a:prstGeom prst="line">
                <a:avLst/>
              </a:prstGeom>
              <a:noFill/>
              <a:ln w="28575">
                <a:solidFill>
                  <a:srgbClr val="0000FF"/>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grpSp>
        <p:sp>
          <p:nvSpPr>
            <p:cNvPr id="83" name="矩形 82"/>
            <p:cNvSpPr/>
            <p:nvPr/>
          </p:nvSpPr>
          <p:spPr>
            <a:xfrm>
              <a:off x="4660026" y="2025454"/>
              <a:ext cx="3468694" cy="656590"/>
            </a:xfrm>
            <a:prstGeom prst="rect">
              <a:avLst/>
            </a:prstGeom>
            <a:solidFill>
              <a:schemeClr val="bg1"/>
            </a:solidFill>
            <a:ln>
              <a:noFill/>
            </a:ln>
          </p:spPr>
          <p:txBody>
            <a:bodyPr wrap="square">
              <a:spAutoFit/>
            </a:bodyPr>
            <a:lstStyle/>
            <a:p>
              <a:pPr>
                <a:lnSpc>
                  <a:spcPts val="2200"/>
                </a:lnSpc>
              </a:pPr>
              <a:r>
                <a:rPr lang="zh-CN" altLang="zh-CN" sz="1400" b="1" dirty="0">
                  <a:solidFill>
                    <a:srgbClr val="000066"/>
                  </a:solidFill>
                  <a:latin typeface="微软雅黑" panose="020B0503020204020204" pitchFamily="34" charset="-122"/>
                  <a:ea typeface="微软雅黑" panose="020B0503020204020204" pitchFamily="34" charset="-122"/>
                </a:rPr>
                <a:t>当用户暂时无数据发送时，分配给该用户的时隙只能处于空闲状态</a:t>
              </a:r>
              <a:r>
                <a:rPr lang="zh-CN" altLang="en-US" sz="1400" b="1" dirty="0">
                  <a:solidFill>
                    <a:srgbClr val="000066"/>
                  </a:solidFill>
                  <a:latin typeface="微软雅黑" panose="020B0503020204020204" pitchFamily="34" charset="-122"/>
                  <a:ea typeface="微软雅黑" panose="020B0503020204020204" pitchFamily="34" charset="-122"/>
                </a:rPr>
                <a:t>。</a:t>
              </a:r>
            </a:p>
          </p:txBody>
        </p:sp>
        <p:sp>
          <p:nvSpPr>
            <p:cNvPr id="84" name="Text Box 21"/>
            <p:cNvSpPr txBox="1">
              <a:spLocks noChangeArrowheads="1"/>
            </p:cNvSpPr>
            <p:nvPr/>
          </p:nvSpPr>
          <p:spPr bwMode="auto">
            <a:xfrm>
              <a:off x="7261014" y="2923261"/>
              <a:ext cx="303288"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600" b="1">
                  <a:latin typeface="微软雅黑" panose="020B0503020204020204" pitchFamily="34" charset="-122"/>
                  <a:ea typeface="微软雅黑" panose="020B0503020204020204" pitchFamily="34" charset="-122"/>
                </a:rPr>
                <a:t>a</a:t>
              </a:r>
            </a:p>
          </p:txBody>
        </p:sp>
        <p:sp>
          <p:nvSpPr>
            <p:cNvPr id="85" name="Text Box 22"/>
            <p:cNvSpPr txBox="1">
              <a:spLocks noChangeArrowheads="1"/>
            </p:cNvSpPr>
            <p:nvPr/>
          </p:nvSpPr>
          <p:spPr bwMode="auto">
            <a:xfrm>
              <a:off x="4936955" y="2923261"/>
              <a:ext cx="320922"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600" b="1" dirty="0">
                  <a:latin typeface="微软雅黑" panose="020B0503020204020204" pitchFamily="34" charset="-122"/>
                  <a:ea typeface="微软雅黑" panose="020B0503020204020204" pitchFamily="34" charset="-122"/>
                </a:rPr>
                <a:t>b</a:t>
              </a:r>
            </a:p>
          </p:txBody>
        </p:sp>
        <p:sp>
          <p:nvSpPr>
            <p:cNvPr id="86" name="Text Box 26"/>
            <p:cNvSpPr txBox="1">
              <a:spLocks noChangeArrowheads="1"/>
            </p:cNvSpPr>
            <p:nvPr/>
          </p:nvSpPr>
          <p:spPr bwMode="auto">
            <a:xfrm>
              <a:off x="5785222" y="2923261"/>
              <a:ext cx="320922"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600" b="1" dirty="0">
                  <a:latin typeface="微软雅黑" panose="020B0503020204020204" pitchFamily="34" charset="-122"/>
                  <a:ea typeface="微软雅黑" panose="020B0503020204020204" pitchFamily="34" charset="-122"/>
                </a:rPr>
                <a:t>b</a:t>
              </a:r>
            </a:p>
          </p:txBody>
        </p:sp>
        <p:sp>
          <p:nvSpPr>
            <p:cNvPr id="87" name="Text Box 28"/>
            <p:cNvSpPr txBox="1">
              <a:spLocks noChangeArrowheads="1"/>
            </p:cNvSpPr>
            <p:nvPr/>
          </p:nvSpPr>
          <p:spPr bwMode="auto">
            <a:xfrm>
              <a:off x="4738425" y="2923261"/>
              <a:ext cx="303288"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600" b="1">
                  <a:latin typeface="微软雅黑" panose="020B0503020204020204" pitchFamily="34" charset="-122"/>
                  <a:ea typeface="微软雅黑" panose="020B0503020204020204" pitchFamily="34" charset="-122"/>
                </a:rPr>
                <a:t>a</a:t>
              </a:r>
            </a:p>
          </p:txBody>
        </p:sp>
        <p:sp>
          <p:nvSpPr>
            <p:cNvPr id="88" name="Text Box 71"/>
            <p:cNvSpPr txBox="1">
              <a:spLocks noChangeArrowheads="1"/>
            </p:cNvSpPr>
            <p:nvPr/>
          </p:nvSpPr>
          <p:spPr bwMode="auto">
            <a:xfrm>
              <a:off x="7884375" y="2923261"/>
              <a:ext cx="320922"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600" b="1">
                  <a:latin typeface="微软雅黑" panose="020B0503020204020204" pitchFamily="34" charset="-122"/>
                  <a:ea typeface="微软雅黑" panose="020B0503020204020204" pitchFamily="34" charset="-122"/>
                </a:rPr>
                <a:t>d</a:t>
              </a:r>
            </a:p>
          </p:txBody>
        </p:sp>
        <p:sp>
          <p:nvSpPr>
            <p:cNvPr id="89" name="Text Box 27"/>
            <p:cNvSpPr txBox="1">
              <a:spLocks noChangeArrowheads="1"/>
            </p:cNvSpPr>
            <p:nvPr/>
          </p:nvSpPr>
          <p:spPr bwMode="auto">
            <a:xfrm>
              <a:off x="5998832" y="2923261"/>
              <a:ext cx="290464"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600" b="1" dirty="0">
                  <a:latin typeface="微软雅黑" panose="020B0503020204020204" pitchFamily="34" charset="-122"/>
                  <a:ea typeface="微软雅黑" panose="020B0503020204020204" pitchFamily="34" charset="-122"/>
                </a:rPr>
                <a:t>c</a:t>
              </a:r>
            </a:p>
          </p:txBody>
        </p:sp>
        <p:sp>
          <p:nvSpPr>
            <p:cNvPr id="90" name="Text Box 70"/>
            <p:cNvSpPr txBox="1">
              <a:spLocks noChangeArrowheads="1"/>
            </p:cNvSpPr>
            <p:nvPr/>
          </p:nvSpPr>
          <p:spPr bwMode="auto">
            <a:xfrm>
              <a:off x="6829632" y="2923261"/>
              <a:ext cx="290464"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600" b="1" dirty="0">
                  <a:latin typeface="微软雅黑" panose="020B0503020204020204" pitchFamily="34" charset="-122"/>
                  <a:ea typeface="微软雅黑" panose="020B0503020204020204" pitchFamily="34" charset="-122"/>
                </a:rPr>
                <a:t>c</a:t>
              </a:r>
            </a:p>
          </p:txBody>
        </p:sp>
      </p:gr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zh-CN" altLang="en-US" dirty="0"/>
              <a:t>统计时分复用 </a:t>
            </a:r>
            <a:r>
              <a:rPr lang="en-US" altLang="zh-CN" dirty="0"/>
              <a:t>STDM  (Statistic TDM)</a:t>
            </a:r>
            <a:endParaRPr lang="zh-CN" altLang="en-US" dirty="0"/>
          </a:p>
        </p:txBody>
      </p:sp>
      <p:sp>
        <p:nvSpPr>
          <p:cNvPr id="90" name="圆角矩形 89"/>
          <p:cNvSpPr/>
          <p:nvPr/>
        </p:nvSpPr>
        <p:spPr>
          <a:xfrm>
            <a:off x="556963" y="1041663"/>
            <a:ext cx="8048776" cy="2987040"/>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1" name="Freeform 85"/>
          <p:cNvSpPr/>
          <p:nvPr/>
        </p:nvSpPr>
        <p:spPr bwMode="auto">
          <a:xfrm>
            <a:off x="6858997" y="2336523"/>
            <a:ext cx="234229" cy="323044"/>
          </a:xfrm>
          <a:custGeom>
            <a:avLst/>
            <a:gdLst>
              <a:gd name="T0" fmla="*/ 0 w 96"/>
              <a:gd name="T1" fmla="*/ 192 h 192"/>
              <a:gd name="T2" fmla="*/ 0 w 96"/>
              <a:gd name="T3" fmla="*/ 0 h 192"/>
              <a:gd name="T4" fmla="*/ 96 w 96"/>
              <a:gd name="T5" fmla="*/ 0 h 192"/>
              <a:gd name="T6" fmla="*/ 96 w 96"/>
              <a:gd name="T7" fmla="*/ 192 h 192"/>
            </a:gdLst>
            <a:ahLst/>
            <a:cxnLst>
              <a:cxn ang="0">
                <a:pos x="T0" y="T1"/>
              </a:cxn>
              <a:cxn ang="0">
                <a:pos x="T2" y="T3"/>
              </a:cxn>
              <a:cxn ang="0">
                <a:pos x="T4" y="T5"/>
              </a:cxn>
              <a:cxn ang="0">
                <a:pos x="T6" y="T7"/>
              </a:cxn>
            </a:cxnLst>
            <a:rect l="0" t="0" r="r" b="b"/>
            <a:pathLst>
              <a:path w="96" h="192">
                <a:moveTo>
                  <a:pt x="0" y="192"/>
                </a:moveTo>
                <a:lnTo>
                  <a:pt x="0" y="0"/>
                </a:lnTo>
                <a:lnTo>
                  <a:pt x="96" y="0"/>
                </a:lnTo>
                <a:lnTo>
                  <a:pt x="96" y="192"/>
                </a:lnTo>
              </a:path>
            </a:pathLst>
          </a:custGeom>
          <a:solidFill>
            <a:srgbClr val="00FFCC"/>
          </a:solidFill>
          <a:ln w="1905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92" name="Freeform 86"/>
          <p:cNvSpPr/>
          <p:nvPr/>
        </p:nvSpPr>
        <p:spPr bwMode="auto">
          <a:xfrm>
            <a:off x="7800044" y="2336523"/>
            <a:ext cx="234229" cy="323044"/>
          </a:xfrm>
          <a:custGeom>
            <a:avLst/>
            <a:gdLst>
              <a:gd name="T0" fmla="*/ 0 w 96"/>
              <a:gd name="T1" fmla="*/ 192 h 192"/>
              <a:gd name="T2" fmla="*/ 0 w 96"/>
              <a:gd name="T3" fmla="*/ 0 h 192"/>
              <a:gd name="T4" fmla="*/ 96 w 96"/>
              <a:gd name="T5" fmla="*/ 0 h 192"/>
              <a:gd name="T6" fmla="*/ 96 w 96"/>
              <a:gd name="T7" fmla="*/ 192 h 192"/>
            </a:gdLst>
            <a:ahLst/>
            <a:cxnLst>
              <a:cxn ang="0">
                <a:pos x="T0" y="T1"/>
              </a:cxn>
              <a:cxn ang="0">
                <a:pos x="T2" y="T3"/>
              </a:cxn>
              <a:cxn ang="0">
                <a:pos x="T4" y="T5"/>
              </a:cxn>
              <a:cxn ang="0">
                <a:pos x="T6" y="T7"/>
              </a:cxn>
            </a:cxnLst>
            <a:rect l="0" t="0" r="r" b="b"/>
            <a:pathLst>
              <a:path w="96" h="192">
                <a:moveTo>
                  <a:pt x="0" y="192"/>
                </a:moveTo>
                <a:lnTo>
                  <a:pt x="0" y="0"/>
                </a:lnTo>
                <a:lnTo>
                  <a:pt x="96" y="0"/>
                </a:lnTo>
                <a:lnTo>
                  <a:pt x="96" y="192"/>
                </a:lnTo>
              </a:path>
            </a:pathLst>
          </a:custGeom>
          <a:solidFill>
            <a:srgbClr val="FFCCFF"/>
          </a:solidFill>
          <a:ln w="1905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93" name="Freeform 87"/>
          <p:cNvSpPr/>
          <p:nvPr/>
        </p:nvSpPr>
        <p:spPr bwMode="auto">
          <a:xfrm>
            <a:off x="7485902" y="2336523"/>
            <a:ext cx="235607" cy="323044"/>
          </a:xfrm>
          <a:custGeom>
            <a:avLst/>
            <a:gdLst>
              <a:gd name="T0" fmla="*/ 0 w 96"/>
              <a:gd name="T1" fmla="*/ 192 h 192"/>
              <a:gd name="T2" fmla="*/ 0 w 96"/>
              <a:gd name="T3" fmla="*/ 0 h 192"/>
              <a:gd name="T4" fmla="*/ 96 w 96"/>
              <a:gd name="T5" fmla="*/ 0 h 192"/>
              <a:gd name="T6" fmla="*/ 96 w 96"/>
              <a:gd name="T7" fmla="*/ 192 h 192"/>
            </a:gdLst>
            <a:ahLst/>
            <a:cxnLst>
              <a:cxn ang="0">
                <a:pos x="T0" y="T1"/>
              </a:cxn>
              <a:cxn ang="0">
                <a:pos x="T2" y="T3"/>
              </a:cxn>
              <a:cxn ang="0">
                <a:pos x="T4" y="T5"/>
              </a:cxn>
              <a:cxn ang="0">
                <a:pos x="T6" y="T7"/>
              </a:cxn>
            </a:cxnLst>
            <a:rect l="0" t="0" r="r" b="b"/>
            <a:pathLst>
              <a:path w="96" h="192">
                <a:moveTo>
                  <a:pt x="0" y="192"/>
                </a:moveTo>
                <a:lnTo>
                  <a:pt x="0" y="0"/>
                </a:lnTo>
                <a:lnTo>
                  <a:pt x="96" y="0"/>
                </a:lnTo>
                <a:lnTo>
                  <a:pt x="96" y="192"/>
                </a:lnTo>
              </a:path>
            </a:pathLst>
          </a:custGeom>
          <a:solidFill>
            <a:srgbClr val="66FF33"/>
          </a:solidFill>
          <a:ln w="19050">
            <a:solidFill>
              <a:schemeClr val="tx1"/>
            </a:solidFill>
            <a:round/>
          </a:ln>
          <a:effec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94" name="Freeform 88"/>
          <p:cNvSpPr/>
          <p:nvPr/>
        </p:nvSpPr>
        <p:spPr bwMode="auto">
          <a:xfrm>
            <a:off x="7171760" y="2336523"/>
            <a:ext cx="235607" cy="323044"/>
          </a:xfrm>
          <a:custGeom>
            <a:avLst/>
            <a:gdLst>
              <a:gd name="T0" fmla="*/ 0 w 96"/>
              <a:gd name="T1" fmla="*/ 192 h 192"/>
              <a:gd name="T2" fmla="*/ 0 w 96"/>
              <a:gd name="T3" fmla="*/ 0 h 192"/>
              <a:gd name="T4" fmla="*/ 96 w 96"/>
              <a:gd name="T5" fmla="*/ 0 h 192"/>
              <a:gd name="T6" fmla="*/ 96 w 96"/>
              <a:gd name="T7" fmla="*/ 192 h 192"/>
            </a:gdLst>
            <a:ahLst/>
            <a:cxnLst>
              <a:cxn ang="0">
                <a:pos x="T0" y="T1"/>
              </a:cxn>
              <a:cxn ang="0">
                <a:pos x="T2" y="T3"/>
              </a:cxn>
              <a:cxn ang="0">
                <a:pos x="T4" y="T5"/>
              </a:cxn>
              <a:cxn ang="0">
                <a:pos x="T6" y="T7"/>
              </a:cxn>
            </a:cxnLst>
            <a:rect l="0" t="0" r="r" b="b"/>
            <a:pathLst>
              <a:path w="96" h="192">
                <a:moveTo>
                  <a:pt x="0" y="192"/>
                </a:moveTo>
                <a:lnTo>
                  <a:pt x="0" y="0"/>
                </a:lnTo>
                <a:lnTo>
                  <a:pt x="96" y="0"/>
                </a:lnTo>
                <a:lnTo>
                  <a:pt x="96" y="192"/>
                </a:lnTo>
              </a:path>
            </a:pathLst>
          </a:custGeom>
          <a:solidFill>
            <a:srgbClr val="00FFCC"/>
          </a:solidFill>
          <a:ln w="1905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95" name="Freeform 89"/>
          <p:cNvSpPr/>
          <p:nvPr/>
        </p:nvSpPr>
        <p:spPr bwMode="auto">
          <a:xfrm>
            <a:off x="6544855" y="2336523"/>
            <a:ext cx="235606" cy="323044"/>
          </a:xfrm>
          <a:custGeom>
            <a:avLst/>
            <a:gdLst>
              <a:gd name="T0" fmla="*/ 0 w 96"/>
              <a:gd name="T1" fmla="*/ 192 h 192"/>
              <a:gd name="T2" fmla="*/ 0 w 96"/>
              <a:gd name="T3" fmla="*/ 0 h 192"/>
              <a:gd name="T4" fmla="*/ 96 w 96"/>
              <a:gd name="T5" fmla="*/ 0 h 192"/>
              <a:gd name="T6" fmla="*/ 96 w 96"/>
              <a:gd name="T7" fmla="*/ 192 h 192"/>
            </a:gdLst>
            <a:ahLst/>
            <a:cxnLst>
              <a:cxn ang="0">
                <a:pos x="T0" y="T1"/>
              </a:cxn>
              <a:cxn ang="0">
                <a:pos x="T2" y="T3"/>
              </a:cxn>
              <a:cxn ang="0">
                <a:pos x="T4" y="T5"/>
              </a:cxn>
              <a:cxn ang="0">
                <a:pos x="T6" y="T7"/>
              </a:cxn>
            </a:cxnLst>
            <a:rect l="0" t="0" r="r" b="b"/>
            <a:pathLst>
              <a:path w="96" h="192">
                <a:moveTo>
                  <a:pt x="0" y="192"/>
                </a:moveTo>
                <a:lnTo>
                  <a:pt x="0" y="0"/>
                </a:lnTo>
                <a:lnTo>
                  <a:pt x="96" y="0"/>
                </a:lnTo>
                <a:lnTo>
                  <a:pt x="96" y="192"/>
                </a:lnTo>
              </a:path>
            </a:pathLst>
          </a:custGeom>
          <a:solidFill>
            <a:srgbClr val="FFFF66"/>
          </a:solidFill>
          <a:ln w="19050">
            <a:solidFill>
              <a:schemeClr val="tx1"/>
            </a:solidFill>
            <a:round/>
          </a:ln>
          <a:effec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96" name="Freeform 90"/>
          <p:cNvSpPr/>
          <p:nvPr/>
        </p:nvSpPr>
        <p:spPr bwMode="auto">
          <a:xfrm>
            <a:off x="6230712" y="2336523"/>
            <a:ext cx="235606" cy="323044"/>
          </a:xfrm>
          <a:custGeom>
            <a:avLst/>
            <a:gdLst>
              <a:gd name="T0" fmla="*/ 0 w 96"/>
              <a:gd name="T1" fmla="*/ 192 h 192"/>
              <a:gd name="T2" fmla="*/ 0 w 96"/>
              <a:gd name="T3" fmla="*/ 0 h 192"/>
              <a:gd name="T4" fmla="*/ 96 w 96"/>
              <a:gd name="T5" fmla="*/ 0 h 192"/>
              <a:gd name="T6" fmla="*/ 96 w 96"/>
              <a:gd name="T7" fmla="*/ 192 h 192"/>
            </a:gdLst>
            <a:ahLst/>
            <a:cxnLst>
              <a:cxn ang="0">
                <a:pos x="T0" y="T1"/>
              </a:cxn>
              <a:cxn ang="0">
                <a:pos x="T2" y="T3"/>
              </a:cxn>
              <a:cxn ang="0">
                <a:pos x="T4" y="T5"/>
              </a:cxn>
              <a:cxn ang="0">
                <a:pos x="T6" y="T7"/>
              </a:cxn>
            </a:cxnLst>
            <a:rect l="0" t="0" r="r" b="b"/>
            <a:pathLst>
              <a:path w="96" h="192">
                <a:moveTo>
                  <a:pt x="0" y="192"/>
                </a:moveTo>
                <a:lnTo>
                  <a:pt x="0" y="0"/>
                </a:lnTo>
                <a:lnTo>
                  <a:pt x="96" y="0"/>
                </a:lnTo>
                <a:lnTo>
                  <a:pt x="96" y="192"/>
                </a:lnTo>
              </a:path>
            </a:pathLst>
          </a:custGeom>
          <a:solidFill>
            <a:srgbClr val="FFFF66"/>
          </a:solidFill>
          <a:ln w="19050">
            <a:solidFill>
              <a:schemeClr val="tx1"/>
            </a:solidFill>
            <a:round/>
          </a:ln>
          <a:effec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97" name="Freeform 91"/>
          <p:cNvSpPr/>
          <p:nvPr/>
        </p:nvSpPr>
        <p:spPr bwMode="auto">
          <a:xfrm>
            <a:off x="5917948" y="2336523"/>
            <a:ext cx="234229" cy="323044"/>
          </a:xfrm>
          <a:custGeom>
            <a:avLst/>
            <a:gdLst>
              <a:gd name="T0" fmla="*/ 0 w 96"/>
              <a:gd name="T1" fmla="*/ 192 h 192"/>
              <a:gd name="T2" fmla="*/ 0 w 96"/>
              <a:gd name="T3" fmla="*/ 0 h 192"/>
              <a:gd name="T4" fmla="*/ 96 w 96"/>
              <a:gd name="T5" fmla="*/ 0 h 192"/>
              <a:gd name="T6" fmla="*/ 96 w 96"/>
              <a:gd name="T7" fmla="*/ 192 h 192"/>
            </a:gdLst>
            <a:ahLst/>
            <a:cxnLst>
              <a:cxn ang="0">
                <a:pos x="T0" y="T1"/>
              </a:cxn>
              <a:cxn ang="0">
                <a:pos x="T2" y="T3"/>
              </a:cxn>
              <a:cxn ang="0">
                <a:pos x="T4" y="T5"/>
              </a:cxn>
              <a:cxn ang="0">
                <a:pos x="T6" y="T7"/>
              </a:cxn>
            </a:cxnLst>
            <a:rect l="0" t="0" r="r" b="b"/>
            <a:pathLst>
              <a:path w="96" h="192">
                <a:moveTo>
                  <a:pt x="0" y="192"/>
                </a:moveTo>
                <a:lnTo>
                  <a:pt x="0" y="0"/>
                </a:lnTo>
                <a:lnTo>
                  <a:pt x="96" y="0"/>
                </a:lnTo>
                <a:lnTo>
                  <a:pt x="96" y="192"/>
                </a:lnTo>
              </a:path>
            </a:pathLst>
          </a:custGeom>
          <a:solidFill>
            <a:srgbClr val="FFCCFF"/>
          </a:solidFill>
          <a:ln w="1905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98" name="Text Box 92"/>
          <p:cNvSpPr txBox="1">
            <a:spLocks noChangeArrowheads="1"/>
          </p:cNvSpPr>
          <p:nvPr/>
        </p:nvSpPr>
        <p:spPr bwMode="auto">
          <a:xfrm>
            <a:off x="717510" y="1397026"/>
            <a:ext cx="54373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zh-CN" altLang="en-US" sz="1400" b="1" dirty="0">
                <a:solidFill>
                  <a:srgbClr val="000099"/>
                </a:solidFill>
                <a:latin typeface="微软雅黑" panose="020B0503020204020204" pitchFamily="34" charset="-122"/>
                <a:ea typeface="微软雅黑" panose="020B0503020204020204" pitchFamily="34" charset="-122"/>
              </a:rPr>
              <a:t>用户</a:t>
            </a:r>
          </a:p>
        </p:txBody>
      </p:sp>
      <p:sp>
        <p:nvSpPr>
          <p:cNvPr id="99" name="Freeform 93"/>
          <p:cNvSpPr/>
          <p:nvPr/>
        </p:nvSpPr>
        <p:spPr bwMode="auto">
          <a:xfrm>
            <a:off x="3225527" y="1429624"/>
            <a:ext cx="549748" cy="323044"/>
          </a:xfrm>
          <a:custGeom>
            <a:avLst/>
            <a:gdLst>
              <a:gd name="T0" fmla="*/ 0 w 1008"/>
              <a:gd name="T1" fmla="*/ 192 h 192"/>
              <a:gd name="T2" fmla="*/ 0 w 1008"/>
              <a:gd name="T3" fmla="*/ 0 h 192"/>
              <a:gd name="T4" fmla="*/ 1008 w 1008"/>
              <a:gd name="T5" fmla="*/ 0 h 192"/>
              <a:gd name="T6" fmla="*/ 1008 w 1008"/>
              <a:gd name="T7" fmla="*/ 192 h 192"/>
            </a:gdLst>
            <a:ahLst/>
            <a:cxnLst>
              <a:cxn ang="0">
                <a:pos x="T0" y="T1"/>
              </a:cxn>
              <a:cxn ang="0">
                <a:pos x="T2" y="T3"/>
              </a:cxn>
              <a:cxn ang="0">
                <a:pos x="T4" y="T5"/>
              </a:cxn>
              <a:cxn ang="0">
                <a:pos x="T6" y="T7"/>
              </a:cxn>
            </a:cxnLst>
            <a:rect l="0" t="0" r="r" b="b"/>
            <a:pathLst>
              <a:path w="1008" h="192">
                <a:moveTo>
                  <a:pt x="0" y="192"/>
                </a:moveTo>
                <a:lnTo>
                  <a:pt x="0" y="0"/>
                </a:lnTo>
                <a:lnTo>
                  <a:pt x="1008" y="0"/>
                </a:lnTo>
                <a:lnTo>
                  <a:pt x="1008" y="192"/>
                </a:lnTo>
              </a:path>
            </a:pathLst>
          </a:custGeom>
          <a:solidFill>
            <a:srgbClr val="FFCCFF"/>
          </a:solidFill>
          <a:ln w="1905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00" name="Freeform 94"/>
          <p:cNvSpPr/>
          <p:nvPr/>
        </p:nvSpPr>
        <p:spPr bwMode="auto">
          <a:xfrm>
            <a:off x="1579037" y="2075713"/>
            <a:ext cx="1098120" cy="321773"/>
          </a:xfrm>
          <a:custGeom>
            <a:avLst/>
            <a:gdLst>
              <a:gd name="T0" fmla="*/ 0 w 1008"/>
              <a:gd name="T1" fmla="*/ 192 h 192"/>
              <a:gd name="T2" fmla="*/ 0 w 1008"/>
              <a:gd name="T3" fmla="*/ 0 h 192"/>
              <a:gd name="T4" fmla="*/ 1008 w 1008"/>
              <a:gd name="T5" fmla="*/ 0 h 192"/>
              <a:gd name="T6" fmla="*/ 1008 w 1008"/>
              <a:gd name="T7" fmla="*/ 192 h 192"/>
            </a:gdLst>
            <a:ahLst/>
            <a:cxnLst>
              <a:cxn ang="0">
                <a:pos x="T0" y="T1"/>
              </a:cxn>
              <a:cxn ang="0">
                <a:pos x="T2" y="T3"/>
              </a:cxn>
              <a:cxn ang="0">
                <a:pos x="T4" y="T5"/>
              </a:cxn>
              <a:cxn ang="0">
                <a:pos x="T6" y="T7"/>
              </a:cxn>
            </a:cxnLst>
            <a:rect l="0" t="0" r="r" b="b"/>
            <a:pathLst>
              <a:path w="1008" h="192">
                <a:moveTo>
                  <a:pt x="0" y="192"/>
                </a:moveTo>
                <a:lnTo>
                  <a:pt x="0" y="0"/>
                </a:lnTo>
                <a:lnTo>
                  <a:pt x="1008" y="0"/>
                </a:lnTo>
                <a:lnTo>
                  <a:pt x="1008" y="192"/>
                </a:lnTo>
              </a:path>
            </a:pathLst>
          </a:custGeom>
          <a:solidFill>
            <a:srgbClr val="FFFF66"/>
          </a:solidFill>
          <a:ln w="19050">
            <a:solidFill>
              <a:schemeClr val="tx1"/>
            </a:solidFill>
            <a:round/>
          </a:ln>
          <a:effec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01" name="Freeform 95"/>
          <p:cNvSpPr/>
          <p:nvPr/>
        </p:nvSpPr>
        <p:spPr bwMode="auto">
          <a:xfrm>
            <a:off x="2127407" y="2720531"/>
            <a:ext cx="1098120" cy="323044"/>
          </a:xfrm>
          <a:custGeom>
            <a:avLst/>
            <a:gdLst>
              <a:gd name="T0" fmla="*/ 0 w 1008"/>
              <a:gd name="T1" fmla="*/ 192 h 192"/>
              <a:gd name="T2" fmla="*/ 0 w 1008"/>
              <a:gd name="T3" fmla="*/ 0 h 192"/>
              <a:gd name="T4" fmla="*/ 1008 w 1008"/>
              <a:gd name="T5" fmla="*/ 0 h 192"/>
              <a:gd name="T6" fmla="*/ 1008 w 1008"/>
              <a:gd name="T7" fmla="*/ 192 h 192"/>
            </a:gdLst>
            <a:ahLst/>
            <a:cxnLst>
              <a:cxn ang="0">
                <a:pos x="T0" y="T1"/>
              </a:cxn>
              <a:cxn ang="0">
                <a:pos x="T2" y="T3"/>
              </a:cxn>
              <a:cxn ang="0">
                <a:pos x="T4" y="T5"/>
              </a:cxn>
              <a:cxn ang="0">
                <a:pos x="T6" y="T7"/>
              </a:cxn>
            </a:cxnLst>
            <a:rect l="0" t="0" r="r" b="b"/>
            <a:pathLst>
              <a:path w="1008" h="192">
                <a:moveTo>
                  <a:pt x="0" y="192"/>
                </a:moveTo>
                <a:lnTo>
                  <a:pt x="0" y="0"/>
                </a:lnTo>
                <a:lnTo>
                  <a:pt x="1008" y="0"/>
                </a:lnTo>
                <a:lnTo>
                  <a:pt x="1008" y="192"/>
                </a:lnTo>
              </a:path>
            </a:pathLst>
          </a:custGeom>
          <a:solidFill>
            <a:srgbClr val="00FFCC"/>
          </a:solidFill>
          <a:ln w="1905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dirty="0">
              <a:solidFill>
                <a:srgbClr val="000099"/>
              </a:solidFill>
              <a:latin typeface="微软雅黑" panose="020B0503020204020204" pitchFamily="34" charset="-122"/>
              <a:ea typeface="微软雅黑" panose="020B0503020204020204" pitchFamily="34" charset="-122"/>
            </a:endParaRPr>
          </a:p>
        </p:txBody>
      </p:sp>
      <p:sp>
        <p:nvSpPr>
          <p:cNvPr id="102" name="Freeform 96"/>
          <p:cNvSpPr/>
          <p:nvPr/>
        </p:nvSpPr>
        <p:spPr bwMode="auto">
          <a:xfrm>
            <a:off x="2677157" y="3365348"/>
            <a:ext cx="548370" cy="323044"/>
          </a:xfrm>
          <a:custGeom>
            <a:avLst/>
            <a:gdLst>
              <a:gd name="T0" fmla="*/ 0 w 1008"/>
              <a:gd name="T1" fmla="*/ 192 h 192"/>
              <a:gd name="T2" fmla="*/ 0 w 1008"/>
              <a:gd name="T3" fmla="*/ 0 h 192"/>
              <a:gd name="T4" fmla="*/ 1008 w 1008"/>
              <a:gd name="T5" fmla="*/ 0 h 192"/>
              <a:gd name="T6" fmla="*/ 1008 w 1008"/>
              <a:gd name="T7" fmla="*/ 192 h 192"/>
            </a:gdLst>
            <a:ahLst/>
            <a:cxnLst>
              <a:cxn ang="0">
                <a:pos x="T0" y="T1"/>
              </a:cxn>
              <a:cxn ang="0">
                <a:pos x="T2" y="T3"/>
              </a:cxn>
              <a:cxn ang="0">
                <a:pos x="T4" y="T5"/>
              </a:cxn>
              <a:cxn ang="0">
                <a:pos x="T6" y="T7"/>
              </a:cxn>
            </a:cxnLst>
            <a:rect l="0" t="0" r="r" b="b"/>
            <a:pathLst>
              <a:path w="1008" h="192">
                <a:moveTo>
                  <a:pt x="0" y="192"/>
                </a:moveTo>
                <a:lnTo>
                  <a:pt x="0" y="0"/>
                </a:lnTo>
                <a:lnTo>
                  <a:pt x="1008" y="0"/>
                </a:lnTo>
                <a:lnTo>
                  <a:pt x="1008" y="192"/>
                </a:lnTo>
              </a:path>
            </a:pathLst>
          </a:custGeom>
          <a:solidFill>
            <a:srgbClr val="66FF33"/>
          </a:solidFill>
          <a:ln w="19050">
            <a:solidFill>
              <a:schemeClr val="tx1"/>
            </a:solidFill>
            <a:round/>
          </a:ln>
          <a:effec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03" name="Text Box 97"/>
          <p:cNvSpPr txBox="1">
            <a:spLocks noChangeArrowheads="1"/>
          </p:cNvSpPr>
          <p:nvPr/>
        </p:nvSpPr>
        <p:spPr bwMode="auto">
          <a:xfrm>
            <a:off x="1185763" y="1400373"/>
            <a:ext cx="31931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400" b="1" dirty="0">
                <a:solidFill>
                  <a:srgbClr val="000099"/>
                </a:solidFill>
                <a:latin typeface="微软雅黑" panose="020B0503020204020204" pitchFamily="34" charset="-122"/>
                <a:ea typeface="微软雅黑" panose="020B0503020204020204" pitchFamily="34" charset="-122"/>
              </a:rPr>
              <a:t>A</a:t>
            </a:r>
          </a:p>
        </p:txBody>
      </p:sp>
      <p:sp>
        <p:nvSpPr>
          <p:cNvPr id="104" name="Text Box 98"/>
          <p:cNvSpPr txBox="1">
            <a:spLocks noChangeArrowheads="1"/>
          </p:cNvSpPr>
          <p:nvPr/>
        </p:nvSpPr>
        <p:spPr bwMode="auto">
          <a:xfrm>
            <a:off x="1185763" y="2045189"/>
            <a:ext cx="30809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400" b="1">
                <a:solidFill>
                  <a:srgbClr val="000099"/>
                </a:solidFill>
                <a:latin typeface="微软雅黑" panose="020B0503020204020204" pitchFamily="34" charset="-122"/>
                <a:ea typeface="微软雅黑" panose="020B0503020204020204" pitchFamily="34" charset="-122"/>
              </a:rPr>
              <a:t>B</a:t>
            </a:r>
          </a:p>
        </p:txBody>
      </p:sp>
      <p:sp>
        <p:nvSpPr>
          <p:cNvPr id="105" name="Text Box 99"/>
          <p:cNvSpPr txBox="1">
            <a:spLocks noChangeArrowheads="1"/>
          </p:cNvSpPr>
          <p:nvPr/>
        </p:nvSpPr>
        <p:spPr bwMode="auto">
          <a:xfrm>
            <a:off x="1185763" y="2691279"/>
            <a:ext cx="30489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400" b="1">
                <a:solidFill>
                  <a:srgbClr val="000099"/>
                </a:solidFill>
                <a:latin typeface="微软雅黑" panose="020B0503020204020204" pitchFamily="34" charset="-122"/>
                <a:ea typeface="微软雅黑" panose="020B0503020204020204" pitchFamily="34" charset="-122"/>
              </a:rPr>
              <a:t>C</a:t>
            </a:r>
          </a:p>
        </p:txBody>
      </p:sp>
      <p:sp>
        <p:nvSpPr>
          <p:cNvPr id="106" name="Text Box 100"/>
          <p:cNvSpPr txBox="1">
            <a:spLocks noChangeArrowheads="1"/>
          </p:cNvSpPr>
          <p:nvPr/>
        </p:nvSpPr>
        <p:spPr bwMode="auto">
          <a:xfrm>
            <a:off x="1185763" y="3336096"/>
            <a:ext cx="32733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400" b="1">
                <a:solidFill>
                  <a:srgbClr val="000099"/>
                </a:solidFill>
                <a:latin typeface="微软雅黑" panose="020B0503020204020204" pitchFamily="34" charset="-122"/>
                <a:ea typeface="微软雅黑" panose="020B0503020204020204" pitchFamily="34" charset="-122"/>
              </a:rPr>
              <a:t>D</a:t>
            </a:r>
          </a:p>
        </p:txBody>
      </p:sp>
      <p:sp>
        <p:nvSpPr>
          <p:cNvPr id="107" name="Line 101"/>
          <p:cNvSpPr>
            <a:spLocks noChangeShapeType="1"/>
          </p:cNvSpPr>
          <p:nvPr/>
        </p:nvSpPr>
        <p:spPr bwMode="auto">
          <a:xfrm>
            <a:off x="5682343" y="2659567"/>
            <a:ext cx="2587538" cy="0"/>
          </a:xfrm>
          <a:prstGeom prst="line">
            <a:avLst/>
          </a:prstGeom>
          <a:noFill/>
          <a:ln w="28575">
            <a:solidFill>
              <a:srgbClr val="0000FF"/>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08" name="Text Box 102"/>
          <p:cNvSpPr txBox="1">
            <a:spLocks noChangeArrowheads="1"/>
          </p:cNvSpPr>
          <p:nvPr/>
        </p:nvSpPr>
        <p:spPr bwMode="auto">
          <a:xfrm>
            <a:off x="3344018" y="1416906"/>
            <a:ext cx="28886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400" b="1">
                <a:latin typeface="微软雅黑" panose="020B0503020204020204" pitchFamily="34" charset="-122"/>
                <a:ea typeface="微软雅黑" panose="020B0503020204020204" pitchFamily="34" charset="-122"/>
              </a:rPr>
              <a:t>a</a:t>
            </a:r>
          </a:p>
        </p:txBody>
      </p:sp>
      <p:sp>
        <p:nvSpPr>
          <p:cNvPr id="109" name="Text Box 105"/>
          <p:cNvSpPr txBox="1">
            <a:spLocks noChangeArrowheads="1"/>
          </p:cNvSpPr>
          <p:nvPr/>
        </p:nvSpPr>
        <p:spPr bwMode="auto">
          <a:xfrm>
            <a:off x="1742997" y="2064267"/>
            <a:ext cx="30489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400" b="1">
                <a:latin typeface="微软雅黑" panose="020B0503020204020204" pitchFamily="34" charset="-122"/>
                <a:ea typeface="微软雅黑" panose="020B0503020204020204" pitchFamily="34" charset="-122"/>
              </a:rPr>
              <a:t>b</a:t>
            </a:r>
          </a:p>
        </p:txBody>
      </p:sp>
      <p:sp>
        <p:nvSpPr>
          <p:cNvPr id="110" name="Text Box 106"/>
          <p:cNvSpPr txBox="1">
            <a:spLocks noChangeArrowheads="1"/>
          </p:cNvSpPr>
          <p:nvPr/>
        </p:nvSpPr>
        <p:spPr bwMode="auto">
          <a:xfrm>
            <a:off x="2808047" y="2701453"/>
            <a:ext cx="27764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400" b="1">
                <a:latin typeface="微软雅黑" panose="020B0503020204020204" pitchFamily="34" charset="-122"/>
                <a:ea typeface="微软雅黑" panose="020B0503020204020204" pitchFamily="34" charset="-122"/>
              </a:rPr>
              <a:t>c</a:t>
            </a:r>
          </a:p>
        </p:txBody>
      </p:sp>
      <p:sp>
        <p:nvSpPr>
          <p:cNvPr id="111" name="Text Box 107"/>
          <p:cNvSpPr txBox="1">
            <a:spLocks noChangeArrowheads="1"/>
          </p:cNvSpPr>
          <p:nvPr/>
        </p:nvSpPr>
        <p:spPr bwMode="auto">
          <a:xfrm>
            <a:off x="2810803" y="3365348"/>
            <a:ext cx="30328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400" b="1">
                <a:latin typeface="微软雅黑" panose="020B0503020204020204" pitchFamily="34" charset="-122"/>
                <a:ea typeface="微软雅黑" panose="020B0503020204020204" pitchFamily="34" charset="-122"/>
              </a:rPr>
              <a:t>d</a:t>
            </a:r>
          </a:p>
        </p:txBody>
      </p:sp>
      <p:sp>
        <p:nvSpPr>
          <p:cNvPr id="112" name="Text Box 111"/>
          <p:cNvSpPr txBox="1">
            <a:spLocks noChangeArrowheads="1"/>
          </p:cNvSpPr>
          <p:nvPr/>
        </p:nvSpPr>
        <p:spPr bwMode="auto">
          <a:xfrm>
            <a:off x="3972795" y="1461421"/>
            <a:ext cx="25840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400" b="1">
                <a:solidFill>
                  <a:srgbClr val="000099"/>
                </a:solidFill>
                <a:latin typeface="微软雅黑" panose="020B0503020204020204" pitchFamily="34" charset="-122"/>
                <a:ea typeface="微软雅黑" panose="020B0503020204020204" pitchFamily="34" charset="-122"/>
              </a:rPr>
              <a:t>t</a:t>
            </a:r>
          </a:p>
        </p:txBody>
      </p:sp>
      <p:sp>
        <p:nvSpPr>
          <p:cNvPr id="113" name="Text Box 112"/>
          <p:cNvSpPr txBox="1">
            <a:spLocks noChangeArrowheads="1"/>
          </p:cNvSpPr>
          <p:nvPr/>
        </p:nvSpPr>
        <p:spPr bwMode="auto">
          <a:xfrm>
            <a:off x="3972795" y="2121499"/>
            <a:ext cx="25840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400" b="1">
                <a:solidFill>
                  <a:srgbClr val="000099"/>
                </a:solidFill>
                <a:latin typeface="微软雅黑" panose="020B0503020204020204" pitchFamily="34" charset="-122"/>
                <a:ea typeface="微软雅黑" panose="020B0503020204020204" pitchFamily="34" charset="-122"/>
              </a:rPr>
              <a:t>t</a:t>
            </a:r>
          </a:p>
        </p:txBody>
      </p:sp>
      <p:sp>
        <p:nvSpPr>
          <p:cNvPr id="114" name="Text Box 113"/>
          <p:cNvSpPr txBox="1">
            <a:spLocks noChangeArrowheads="1"/>
          </p:cNvSpPr>
          <p:nvPr/>
        </p:nvSpPr>
        <p:spPr bwMode="auto">
          <a:xfrm>
            <a:off x="3972795" y="2782850"/>
            <a:ext cx="25840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400" b="1">
                <a:solidFill>
                  <a:srgbClr val="000099"/>
                </a:solidFill>
                <a:latin typeface="微软雅黑" panose="020B0503020204020204" pitchFamily="34" charset="-122"/>
                <a:ea typeface="微软雅黑" panose="020B0503020204020204" pitchFamily="34" charset="-122"/>
              </a:rPr>
              <a:t>t</a:t>
            </a:r>
          </a:p>
        </p:txBody>
      </p:sp>
      <p:sp>
        <p:nvSpPr>
          <p:cNvPr id="115" name="Text Box 114"/>
          <p:cNvSpPr txBox="1">
            <a:spLocks noChangeArrowheads="1"/>
          </p:cNvSpPr>
          <p:nvPr/>
        </p:nvSpPr>
        <p:spPr bwMode="auto">
          <a:xfrm>
            <a:off x="3972795" y="3442930"/>
            <a:ext cx="25840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400" b="1">
                <a:solidFill>
                  <a:srgbClr val="000099"/>
                </a:solidFill>
                <a:latin typeface="微软雅黑" panose="020B0503020204020204" pitchFamily="34" charset="-122"/>
                <a:ea typeface="微软雅黑" panose="020B0503020204020204" pitchFamily="34" charset="-122"/>
              </a:rPr>
              <a:t>t</a:t>
            </a:r>
          </a:p>
        </p:txBody>
      </p:sp>
      <p:sp>
        <p:nvSpPr>
          <p:cNvPr id="116" name="Text Box 115"/>
          <p:cNvSpPr txBox="1">
            <a:spLocks noChangeArrowheads="1"/>
          </p:cNvSpPr>
          <p:nvPr/>
        </p:nvSpPr>
        <p:spPr bwMode="auto">
          <a:xfrm>
            <a:off x="8235452" y="2554382"/>
            <a:ext cx="25840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400" b="1">
                <a:solidFill>
                  <a:srgbClr val="000099"/>
                </a:solidFill>
                <a:latin typeface="微软雅黑" panose="020B0503020204020204" pitchFamily="34" charset="-122"/>
                <a:ea typeface="微软雅黑" panose="020B0503020204020204" pitchFamily="34" charset="-122"/>
              </a:rPr>
              <a:t>t</a:t>
            </a:r>
          </a:p>
        </p:txBody>
      </p:sp>
      <p:sp>
        <p:nvSpPr>
          <p:cNvPr id="117" name="Line 116"/>
          <p:cNvSpPr>
            <a:spLocks noChangeShapeType="1"/>
          </p:cNvSpPr>
          <p:nvPr/>
        </p:nvSpPr>
        <p:spPr bwMode="auto">
          <a:xfrm>
            <a:off x="2127407" y="2317361"/>
            <a:ext cx="0" cy="80126"/>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18" name="Line 117"/>
          <p:cNvSpPr>
            <a:spLocks noChangeShapeType="1"/>
          </p:cNvSpPr>
          <p:nvPr/>
        </p:nvSpPr>
        <p:spPr bwMode="auto">
          <a:xfrm>
            <a:off x="2677156" y="2962178"/>
            <a:ext cx="0" cy="81397"/>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19" name="Line 118"/>
          <p:cNvSpPr>
            <a:spLocks noChangeShapeType="1"/>
          </p:cNvSpPr>
          <p:nvPr/>
        </p:nvSpPr>
        <p:spPr bwMode="auto">
          <a:xfrm>
            <a:off x="3225526" y="2317361"/>
            <a:ext cx="0" cy="80126"/>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20" name="Line 119"/>
          <p:cNvSpPr>
            <a:spLocks noChangeShapeType="1"/>
          </p:cNvSpPr>
          <p:nvPr/>
        </p:nvSpPr>
        <p:spPr bwMode="auto">
          <a:xfrm>
            <a:off x="2127407" y="3608267"/>
            <a:ext cx="0" cy="80125"/>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21" name="Line 120"/>
          <p:cNvSpPr>
            <a:spLocks noChangeShapeType="1"/>
          </p:cNvSpPr>
          <p:nvPr/>
        </p:nvSpPr>
        <p:spPr bwMode="auto">
          <a:xfrm>
            <a:off x="3775275" y="2962178"/>
            <a:ext cx="0" cy="81397"/>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22" name="Line 121"/>
          <p:cNvSpPr>
            <a:spLocks noChangeShapeType="1"/>
          </p:cNvSpPr>
          <p:nvPr/>
        </p:nvSpPr>
        <p:spPr bwMode="auto">
          <a:xfrm>
            <a:off x="3775275" y="3608267"/>
            <a:ext cx="0" cy="80125"/>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23" name="Line 122"/>
          <p:cNvSpPr>
            <a:spLocks noChangeShapeType="1"/>
          </p:cNvSpPr>
          <p:nvPr/>
        </p:nvSpPr>
        <p:spPr bwMode="auto">
          <a:xfrm>
            <a:off x="5839413" y="2740965"/>
            <a:ext cx="0" cy="16025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24" name="Line 123"/>
          <p:cNvSpPr>
            <a:spLocks noChangeShapeType="1"/>
          </p:cNvSpPr>
          <p:nvPr/>
        </p:nvSpPr>
        <p:spPr bwMode="auto">
          <a:xfrm>
            <a:off x="6466318" y="2740965"/>
            <a:ext cx="0" cy="16025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25" name="Line 124"/>
          <p:cNvSpPr>
            <a:spLocks noChangeShapeType="1"/>
          </p:cNvSpPr>
          <p:nvPr/>
        </p:nvSpPr>
        <p:spPr bwMode="auto">
          <a:xfrm>
            <a:off x="7093225" y="2740965"/>
            <a:ext cx="0" cy="16025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26" name="Line 125"/>
          <p:cNvSpPr>
            <a:spLocks noChangeShapeType="1"/>
          </p:cNvSpPr>
          <p:nvPr/>
        </p:nvSpPr>
        <p:spPr bwMode="auto">
          <a:xfrm>
            <a:off x="5839413" y="2821089"/>
            <a:ext cx="626906" cy="0"/>
          </a:xfrm>
          <a:prstGeom prst="line">
            <a:avLst/>
          </a:prstGeom>
          <a:noFill/>
          <a:ln w="9525">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27" name="Line 126"/>
          <p:cNvSpPr>
            <a:spLocks noChangeShapeType="1"/>
          </p:cNvSpPr>
          <p:nvPr/>
        </p:nvSpPr>
        <p:spPr bwMode="auto">
          <a:xfrm>
            <a:off x="6466318" y="2821089"/>
            <a:ext cx="626907" cy="0"/>
          </a:xfrm>
          <a:prstGeom prst="line">
            <a:avLst/>
          </a:prstGeom>
          <a:noFill/>
          <a:ln w="9525">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28" name="Line 127"/>
          <p:cNvSpPr>
            <a:spLocks noChangeShapeType="1"/>
          </p:cNvSpPr>
          <p:nvPr/>
        </p:nvSpPr>
        <p:spPr bwMode="auto">
          <a:xfrm>
            <a:off x="7093225" y="2821089"/>
            <a:ext cx="628284" cy="0"/>
          </a:xfrm>
          <a:prstGeom prst="line">
            <a:avLst/>
          </a:prstGeom>
          <a:noFill/>
          <a:ln w="9525">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29" name="Text Box 128"/>
          <p:cNvSpPr txBox="1">
            <a:spLocks noChangeArrowheads="1"/>
          </p:cNvSpPr>
          <p:nvPr/>
        </p:nvSpPr>
        <p:spPr bwMode="auto">
          <a:xfrm>
            <a:off x="6042635" y="3443451"/>
            <a:ext cx="1359668" cy="307777"/>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400" b="1" dirty="0">
                <a:solidFill>
                  <a:srgbClr val="0000FF"/>
                </a:solidFill>
                <a:latin typeface="微软雅黑" panose="020B0503020204020204" pitchFamily="34" charset="-122"/>
                <a:ea typeface="微软雅黑" panose="020B0503020204020204" pitchFamily="34" charset="-122"/>
              </a:rPr>
              <a:t>3 </a:t>
            </a:r>
            <a:r>
              <a:rPr kumimoji="1" lang="zh-CN" altLang="en-US" sz="1400" b="1" dirty="0">
                <a:solidFill>
                  <a:srgbClr val="0000FF"/>
                </a:solidFill>
                <a:latin typeface="微软雅黑" panose="020B0503020204020204" pitchFamily="34" charset="-122"/>
                <a:ea typeface="微软雅黑" panose="020B0503020204020204" pitchFamily="34" charset="-122"/>
              </a:rPr>
              <a:t>个 </a:t>
            </a:r>
            <a:r>
              <a:rPr kumimoji="1" lang="en-US" altLang="zh-CN" sz="1400" b="1" dirty="0">
                <a:solidFill>
                  <a:srgbClr val="0000FF"/>
                </a:solidFill>
                <a:latin typeface="微软雅黑" panose="020B0503020204020204" pitchFamily="34" charset="-122"/>
                <a:ea typeface="微软雅黑" panose="020B0503020204020204" pitchFamily="34" charset="-122"/>
              </a:rPr>
              <a:t>STDM </a:t>
            </a:r>
            <a:r>
              <a:rPr kumimoji="1" lang="zh-CN" altLang="en-US" sz="1400" b="1" dirty="0">
                <a:solidFill>
                  <a:srgbClr val="0000FF"/>
                </a:solidFill>
                <a:latin typeface="微软雅黑" panose="020B0503020204020204" pitchFamily="34" charset="-122"/>
                <a:ea typeface="微软雅黑" panose="020B0503020204020204" pitchFamily="34" charset="-122"/>
              </a:rPr>
              <a:t>帧</a:t>
            </a:r>
          </a:p>
        </p:txBody>
      </p:sp>
      <p:sp>
        <p:nvSpPr>
          <p:cNvPr id="130" name="Text Box 129"/>
          <p:cNvSpPr txBox="1">
            <a:spLocks noChangeArrowheads="1"/>
          </p:cNvSpPr>
          <p:nvPr/>
        </p:nvSpPr>
        <p:spPr bwMode="auto">
          <a:xfrm>
            <a:off x="5934483" y="2785140"/>
            <a:ext cx="41069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400" b="1" dirty="0">
                <a:solidFill>
                  <a:srgbClr val="0000FF"/>
                </a:solidFill>
                <a:latin typeface="微软雅黑" panose="020B0503020204020204" pitchFamily="34" charset="-122"/>
                <a:ea typeface="微软雅黑" panose="020B0503020204020204" pitchFamily="34" charset="-122"/>
              </a:rPr>
              <a:t>#1</a:t>
            </a:r>
          </a:p>
        </p:txBody>
      </p:sp>
      <p:sp>
        <p:nvSpPr>
          <p:cNvPr id="131" name="Line 130"/>
          <p:cNvSpPr>
            <a:spLocks noChangeShapeType="1"/>
          </p:cNvSpPr>
          <p:nvPr/>
        </p:nvSpPr>
        <p:spPr bwMode="auto">
          <a:xfrm>
            <a:off x="4207997" y="1750124"/>
            <a:ext cx="902117" cy="703157"/>
          </a:xfrm>
          <a:prstGeom prst="line">
            <a:avLst/>
          </a:prstGeom>
          <a:noFill/>
          <a:ln w="28575">
            <a:solidFill>
              <a:srgbClr val="0000FF"/>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32" name="Line 131"/>
          <p:cNvSpPr>
            <a:spLocks noChangeShapeType="1"/>
          </p:cNvSpPr>
          <p:nvPr/>
        </p:nvSpPr>
        <p:spPr bwMode="auto">
          <a:xfrm>
            <a:off x="4269998" y="2384768"/>
            <a:ext cx="866647" cy="174240"/>
          </a:xfrm>
          <a:prstGeom prst="line">
            <a:avLst/>
          </a:prstGeom>
          <a:noFill/>
          <a:ln w="28575">
            <a:solidFill>
              <a:srgbClr val="0000FF"/>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33" name="Line 132"/>
          <p:cNvSpPr>
            <a:spLocks noChangeShapeType="1"/>
          </p:cNvSpPr>
          <p:nvPr/>
        </p:nvSpPr>
        <p:spPr bwMode="auto">
          <a:xfrm flipV="1">
            <a:off x="4269998" y="2720530"/>
            <a:ext cx="866647" cy="298879"/>
          </a:xfrm>
          <a:prstGeom prst="line">
            <a:avLst/>
          </a:prstGeom>
          <a:noFill/>
          <a:ln w="28575">
            <a:solidFill>
              <a:srgbClr val="0000FF"/>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34" name="Line 133"/>
          <p:cNvSpPr>
            <a:spLocks noChangeShapeType="1"/>
          </p:cNvSpPr>
          <p:nvPr/>
        </p:nvSpPr>
        <p:spPr bwMode="auto">
          <a:xfrm flipV="1">
            <a:off x="4207998" y="2829798"/>
            <a:ext cx="928648" cy="824255"/>
          </a:xfrm>
          <a:prstGeom prst="line">
            <a:avLst/>
          </a:prstGeom>
          <a:noFill/>
          <a:ln w="28575">
            <a:solidFill>
              <a:srgbClr val="0000FF"/>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35" name="Text Box 134"/>
          <p:cNvSpPr txBox="1">
            <a:spLocks noChangeArrowheads="1"/>
          </p:cNvSpPr>
          <p:nvPr/>
        </p:nvSpPr>
        <p:spPr bwMode="auto">
          <a:xfrm>
            <a:off x="4269998" y="3135147"/>
            <a:ext cx="36420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400" b="1" dirty="0">
                <a:solidFill>
                  <a:srgbClr val="000099"/>
                </a:solidFill>
                <a:latin typeface="微软雅黑" panose="020B0503020204020204" pitchFamily="34" charset="-122"/>
                <a:ea typeface="微软雅黑" panose="020B0503020204020204" pitchFamily="34" charset="-122"/>
              </a:rPr>
              <a:t>④</a:t>
            </a:r>
          </a:p>
        </p:txBody>
      </p:sp>
      <p:sp>
        <p:nvSpPr>
          <p:cNvPr id="136" name="Text Box 135"/>
          <p:cNvSpPr txBox="1">
            <a:spLocks noChangeArrowheads="1"/>
          </p:cNvSpPr>
          <p:nvPr/>
        </p:nvSpPr>
        <p:spPr bwMode="auto">
          <a:xfrm>
            <a:off x="4269998" y="2634019"/>
            <a:ext cx="36420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400" b="1" dirty="0">
                <a:solidFill>
                  <a:srgbClr val="000099"/>
                </a:solidFill>
                <a:latin typeface="微软雅黑" panose="020B0503020204020204" pitchFamily="34" charset="-122"/>
                <a:ea typeface="微软雅黑" panose="020B0503020204020204" pitchFamily="34" charset="-122"/>
              </a:rPr>
              <a:t>③</a:t>
            </a:r>
          </a:p>
        </p:txBody>
      </p:sp>
      <p:sp>
        <p:nvSpPr>
          <p:cNvPr id="137" name="Text Box 136"/>
          <p:cNvSpPr txBox="1">
            <a:spLocks noChangeArrowheads="1"/>
          </p:cNvSpPr>
          <p:nvPr/>
        </p:nvSpPr>
        <p:spPr bwMode="auto">
          <a:xfrm>
            <a:off x="4269998" y="2096063"/>
            <a:ext cx="36420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400" b="1">
                <a:solidFill>
                  <a:srgbClr val="000099"/>
                </a:solidFill>
                <a:latin typeface="微软雅黑" panose="020B0503020204020204" pitchFamily="34" charset="-122"/>
                <a:ea typeface="微软雅黑" panose="020B0503020204020204" pitchFamily="34" charset="-122"/>
              </a:rPr>
              <a:t>②</a:t>
            </a:r>
          </a:p>
        </p:txBody>
      </p:sp>
      <p:sp>
        <p:nvSpPr>
          <p:cNvPr id="138" name="Text Box 137"/>
          <p:cNvSpPr txBox="1">
            <a:spLocks noChangeArrowheads="1"/>
          </p:cNvSpPr>
          <p:nvPr/>
        </p:nvSpPr>
        <p:spPr bwMode="auto">
          <a:xfrm>
            <a:off x="4269998" y="1577157"/>
            <a:ext cx="36420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400" b="1">
                <a:solidFill>
                  <a:srgbClr val="000099"/>
                </a:solidFill>
                <a:latin typeface="微软雅黑" panose="020B0503020204020204" pitchFamily="34" charset="-122"/>
                <a:ea typeface="微软雅黑" panose="020B0503020204020204" pitchFamily="34" charset="-122"/>
              </a:rPr>
              <a:t>①</a:t>
            </a:r>
          </a:p>
        </p:txBody>
      </p:sp>
      <p:sp>
        <p:nvSpPr>
          <p:cNvPr id="139" name="Freeform 138"/>
          <p:cNvSpPr/>
          <p:nvPr/>
        </p:nvSpPr>
        <p:spPr bwMode="auto">
          <a:xfrm>
            <a:off x="1579037" y="1429624"/>
            <a:ext cx="548370" cy="323044"/>
          </a:xfrm>
          <a:custGeom>
            <a:avLst/>
            <a:gdLst>
              <a:gd name="T0" fmla="*/ 0 w 1008"/>
              <a:gd name="T1" fmla="*/ 192 h 192"/>
              <a:gd name="T2" fmla="*/ 0 w 1008"/>
              <a:gd name="T3" fmla="*/ 0 h 192"/>
              <a:gd name="T4" fmla="*/ 1008 w 1008"/>
              <a:gd name="T5" fmla="*/ 0 h 192"/>
              <a:gd name="T6" fmla="*/ 1008 w 1008"/>
              <a:gd name="T7" fmla="*/ 192 h 192"/>
            </a:gdLst>
            <a:ahLst/>
            <a:cxnLst>
              <a:cxn ang="0">
                <a:pos x="T0" y="T1"/>
              </a:cxn>
              <a:cxn ang="0">
                <a:pos x="T2" y="T3"/>
              </a:cxn>
              <a:cxn ang="0">
                <a:pos x="T4" y="T5"/>
              </a:cxn>
              <a:cxn ang="0">
                <a:pos x="T6" y="T7"/>
              </a:cxn>
            </a:cxnLst>
            <a:rect l="0" t="0" r="r" b="b"/>
            <a:pathLst>
              <a:path w="1008" h="192">
                <a:moveTo>
                  <a:pt x="0" y="192"/>
                </a:moveTo>
                <a:lnTo>
                  <a:pt x="0" y="0"/>
                </a:lnTo>
                <a:lnTo>
                  <a:pt x="1008" y="0"/>
                </a:lnTo>
                <a:lnTo>
                  <a:pt x="1008" y="192"/>
                </a:lnTo>
              </a:path>
            </a:pathLst>
          </a:custGeom>
          <a:solidFill>
            <a:srgbClr val="FFCCFF"/>
          </a:solidFill>
          <a:ln w="1905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40" name="Line 139"/>
          <p:cNvSpPr>
            <a:spLocks noChangeShapeType="1"/>
          </p:cNvSpPr>
          <p:nvPr/>
        </p:nvSpPr>
        <p:spPr bwMode="auto">
          <a:xfrm>
            <a:off x="3775275" y="2317361"/>
            <a:ext cx="0" cy="80126"/>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41" name="Line 140"/>
          <p:cNvSpPr>
            <a:spLocks noChangeShapeType="1"/>
          </p:cNvSpPr>
          <p:nvPr/>
        </p:nvSpPr>
        <p:spPr bwMode="auto">
          <a:xfrm>
            <a:off x="1657572" y="3608267"/>
            <a:ext cx="0" cy="80125"/>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42" name="Text Box 141"/>
          <p:cNvSpPr txBox="1">
            <a:spLocks noChangeArrowheads="1"/>
          </p:cNvSpPr>
          <p:nvPr/>
        </p:nvSpPr>
        <p:spPr bwMode="auto">
          <a:xfrm>
            <a:off x="1716818" y="1404188"/>
            <a:ext cx="28886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400" b="1">
                <a:latin typeface="微软雅黑" panose="020B0503020204020204" pitchFamily="34" charset="-122"/>
                <a:ea typeface="微软雅黑" panose="020B0503020204020204" pitchFamily="34" charset="-122"/>
              </a:rPr>
              <a:t>a</a:t>
            </a:r>
          </a:p>
        </p:txBody>
      </p:sp>
      <p:sp>
        <p:nvSpPr>
          <p:cNvPr id="143" name="Text Box 142"/>
          <p:cNvSpPr txBox="1">
            <a:spLocks noChangeArrowheads="1"/>
          </p:cNvSpPr>
          <p:nvPr/>
        </p:nvSpPr>
        <p:spPr bwMode="auto">
          <a:xfrm>
            <a:off x="2255544" y="2691279"/>
            <a:ext cx="27764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400" b="1">
                <a:latin typeface="微软雅黑" panose="020B0503020204020204" pitchFamily="34" charset="-122"/>
                <a:ea typeface="微软雅黑" panose="020B0503020204020204" pitchFamily="34" charset="-122"/>
              </a:rPr>
              <a:t>c</a:t>
            </a:r>
          </a:p>
        </p:txBody>
      </p:sp>
      <p:sp>
        <p:nvSpPr>
          <p:cNvPr id="144" name="Text Box 143"/>
          <p:cNvSpPr txBox="1">
            <a:spLocks noChangeArrowheads="1"/>
          </p:cNvSpPr>
          <p:nvPr/>
        </p:nvSpPr>
        <p:spPr bwMode="auto">
          <a:xfrm>
            <a:off x="2281723" y="2066812"/>
            <a:ext cx="30489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400" b="1">
                <a:latin typeface="微软雅黑" panose="020B0503020204020204" pitchFamily="34" charset="-122"/>
                <a:ea typeface="微软雅黑" panose="020B0503020204020204" pitchFamily="34" charset="-122"/>
              </a:rPr>
              <a:t>b</a:t>
            </a:r>
          </a:p>
        </p:txBody>
      </p:sp>
      <p:sp>
        <p:nvSpPr>
          <p:cNvPr id="145" name="Line 144"/>
          <p:cNvSpPr>
            <a:spLocks noChangeShapeType="1"/>
          </p:cNvSpPr>
          <p:nvPr/>
        </p:nvSpPr>
        <p:spPr bwMode="auto">
          <a:xfrm>
            <a:off x="6544855" y="2579442"/>
            <a:ext cx="0" cy="80126"/>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46" name="Line 145"/>
          <p:cNvSpPr>
            <a:spLocks noChangeShapeType="1"/>
          </p:cNvSpPr>
          <p:nvPr/>
        </p:nvSpPr>
        <p:spPr bwMode="auto">
          <a:xfrm>
            <a:off x="6780461" y="2579442"/>
            <a:ext cx="0" cy="80126"/>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47" name="Line 146"/>
          <p:cNvSpPr>
            <a:spLocks noChangeShapeType="1"/>
          </p:cNvSpPr>
          <p:nvPr/>
        </p:nvSpPr>
        <p:spPr bwMode="auto">
          <a:xfrm>
            <a:off x="7721509" y="2740965"/>
            <a:ext cx="0" cy="16025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48" name="Line 147"/>
          <p:cNvSpPr>
            <a:spLocks noChangeShapeType="1"/>
          </p:cNvSpPr>
          <p:nvPr/>
        </p:nvSpPr>
        <p:spPr bwMode="auto">
          <a:xfrm>
            <a:off x="7721509" y="2579442"/>
            <a:ext cx="0" cy="80126"/>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49" name="Freeform 150"/>
          <p:cNvSpPr/>
          <p:nvPr/>
        </p:nvSpPr>
        <p:spPr bwMode="auto">
          <a:xfrm>
            <a:off x="5839413" y="2336523"/>
            <a:ext cx="78535" cy="323044"/>
          </a:xfrm>
          <a:custGeom>
            <a:avLst/>
            <a:gdLst>
              <a:gd name="T0" fmla="*/ 0 w 48"/>
              <a:gd name="T1" fmla="*/ 192 h 192"/>
              <a:gd name="T2" fmla="*/ 0 w 48"/>
              <a:gd name="T3" fmla="*/ 0 h 192"/>
              <a:gd name="T4" fmla="*/ 48 w 48"/>
              <a:gd name="T5" fmla="*/ 0 h 192"/>
              <a:gd name="T6" fmla="*/ 48 w 48"/>
              <a:gd name="T7" fmla="*/ 192 h 192"/>
            </a:gdLst>
            <a:ahLst/>
            <a:cxnLst>
              <a:cxn ang="0">
                <a:pos x="T0" y="T1"/>
              </a:cxn>
              <a:cxn ang="0">
                <a:pos x="T2" y="T3"/>
              </a:cxn>
              <a:cxn ang="0">
                <a:pos x="T4" y="T5"/>
              </a:cxn>
              <a:cxn ang="0">
                <a:pos x="T6" y="T7"/>
              </a:cxn>
            </a:cxnLst>
            <a:rect l="0" t="0" r="r" b="b"/>
            <a:pathLst>
              <a:path w="48" h="192">
                <a:moveTo>
                  <a:pt x="0" y="192"/>
                </a:moveTo>
                <a:lnTo>
                  <a:pt x="0" y="0"/>
                </a:lnTo>
                <a:lnTo>
                  <a:pt x="48" y="0"/>
                </a:lnTo>
                <a:lnTo>
                  <a:pt x="48" y="192"/>
                </a:lnTo>
              </a:path>
            </a:pathLst>
          </a:custGeom>
          <a:noFill/>
          <a:ln w="952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50" name="Freeform 151"/>
          <p:cNvSpPr/>
          <p:nvPr/>
        </p:nvSpPr>
        <p:spPr bwMode="auto">
          <a:xfrm>
            <a:off x="6152176" y="2336523"/>
            <a:ext cx="78536" cy="323044"/>
          </a:xfrm>
          <a:custGeom>
            <a:avLst/>
            <a:gdLst>
              <a:gd name="T0" fmla="*/ 0 w 48"/>
              <a:gd name="T1" fmla="*/ 192 h 192"/>
              <a:gd name="T2" fmla="*/ 0 w 48"/>
              <a:gd name="T3" fmla="*/ 0 h 192"/>
              <a:gd name="T4" fmla="*/ 48 w 48"/>
              <a:gd name="T5" fmla="*/ 0 h 192"/>
              <a:gd name="T6" fmla="*/ 48 w 48"/>
              <a:gd name="T7" fmla="*/ 192 h 192"/>
            </a:gdLst>
            <a:ahLst/>
            <a:cxnLst>
              <a:cxn ang="0">
                <a:pos x="T0" y="T1"/>
              </a:cxn>
              <a:cxn ang="0">
                <a:pos x="T2" y="T3"/>
              </a:cxn>
              <a:cxn ang="0">
                <a:pos x="T4" y="T5"/>
              </a:cxn>
              <a:cxn ang="0">
                <a:pos x="T6" y="T7"/>
              </a:cxn>
            </a:cxnLst>
            <a:rect l="0" t="0" r="r" b="b"/>
            <a:pathLst>
              <a:path w="48" h="192">
                <a:moveTo>
                  <a:pt x="0" y="192"/>
                </a:moveTo>
                <a:lnTo>
                  <a:pt x="0" y="0"/>
                </a:lnTo>
                <a:lnTo>
                  <a:pt x="48" y="0"/>
                </a:lnTo>
                <a:lnTo>
                  <a:pt x="48" y="192"/>
                </a:lnTo>
              </a:path>
            </a:pathLst>
          </a:custGeom>
          <a:noFill/>
          <a:ln w="952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51" name="Freeform 152"/>
          <p:cNvSpPr/>
          <p:nvPr/>
        </p:nvSpPr>
        <p:spPr bwMode="auto">
          <a:xfrm>
            <a:off x="6466318" y="2336523"/>
            <a:ext cx="78536" cy="323044"/>
          </a:xfrm>
          <a:custGeom>
            <a:avLst/>
            <a:gdLst>
              <a:gd name="T0" fmla="*/ 0 w 48"/>
              <a:gd name="T1" fmla="*/ 192 h 192"/>
              <a:gd name="T2" fmla="*/ 0 w 48"/>
              <a:gd name="T3" fmla="*/ 0 h 192"/>
              <a:gd name="T4" fmla="*/ 48 w 48"/>
              <a:gd name="T5" fmla="*/ 0 h 192"/>
              <a:gd name="T6" fmla="*/ 48 w 48"/>
              <a:gd name="T7" fmla="*/ 192 h 192"/>
            </a:gdLst>
            <a:ahLst/>
            <a:cxnLst>
              <a:cxn ang="0">
                <a:pos x="T0" y="T1"/>
              </a:cxn>
              <a:cxn ang="0">
                <a:pos x="T2" y="T3"/>
              </a:cxn>
              <a:cxn ang="0">
                <a:pos x="T4" y="T5"/>
              </a:cxn>
              <a:cxn ang="0">
                <a:pos x="T6" y="T7"/>
              </a:cxn>
            </a:cxnLst>
            <a:rect l="0" t="0" r="r" b="b"/>
            <a:pathLst>
              <a:path w="48" h="192">
                <a:moveTo>
                  <a:pt x="0" y="192"/>
                </a:moveTo>
                <a:lnTo>
                  <a:pt x="0" y="0"/>
                </a:lnTo>
                <a:lnTo>
                  <a:pt x="48" y="0"/>
                </a:lnTo>
                <a:lnTo>
                  <a:pt x="48" y="192"/>
                </a:lnTo>
              </a:path>
            </a:pathLst>
          </a:custGeom>
          <a:noFill/>
          <a:ln w="952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52" name="Freeform 153"/>
          <p:cNvSpPr/>
          <p:nvPr/>
        </p:nvSpPr>
        <p:spPr bwMode="auto">
          <a:xfrm>
            <a:off x="6780460" y="2336523"/>
            <a:ext cx="78536" cy="323044"/>
          </a:xfrm>
          <a:custGeom>
            <a:avLst/>
            <a:gdLst>
              <a:gd name="T0" fmla="*/ 0 w 48"/>
              <a:gd name="T1" fmla="*/ 192 h 192"/>
              <a:gd name="T2" fmla="*/ 0 w 48"/>
              <a:gd name="T3" fmla="*/ 0 h 192"/>
              <a:gd name="T4" fmla="*/ 48 w 48"/>
              <a:gd name="T5" fmla="*/ 0 h 192"/>
              <a:gd name="T6" fmla="*/ 48 w 48"/>
              <a:gd name="T7" fmla="*/ 192 h 192"/>
            </a:gdLst>
            <a:ahLst/>
            <a:cxnLst>
              <a:cxn ang="0">
                <a:pos x="T0" y="T1"/>
              </a:cxn>
              <a:cxn ang="0">
                <a:pos x="T2" y="T3"/>
              </a:cxn>
              <a:cxn ang="0">
                <a:pos x="T4" y="T5"/>
              </a:cxn>
              <a:cxn ang="0">
                <a:pos x="T6" y="T7"/>
              </a:cxn>
            </a:cxnLst>
            <a:rect l="0" t="0" r="r" b="b"/>
            <a:pathLst>
              <a:path w="48" h="192">
                <a:moveTo>
                  <a:pt x="0" y="192"/>
                </a:moveTo>
                <a:lnTo>
                  <a:pt x="0" y="0"/>
                </a:lnTo>
                <a:lnTo>
                  <a:pt x="48" y="0"/>
                </a:lnTo>
                <a:lnTo>
                  <a:pt x="48" y="192"/>
                </a:lnTo>
              </a:path>
            </a:pathLst>
          </a:custGeom>
          <a:noFill/>
          <a:ln w="952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53" name="Freeform 154"/>
          <p:cNvSpPr/>
          <p:nvPr/>
        </p:nvSpPr>
        <p:spPr bwMode="auto">
          <a:xfrm>
            <a:off x="7093225" y="2336523"/>
            <a:ext cx="78535" cy="323044"/>
          </a:xfrm>
          <a:custGeom>
            <a:avLst/>
            <a:gdLst>
              <a:gd name="T0" fmla="*/ 0 w 48"/>
              <a:gd name="T1" fmla="*/ 192 h 192"/>
              <a:gd name="T2" fmla="*/ 0 w 48"/>
              <a:gd name="T3" fmla="*/ 0 h 192"/>
              <a:gd name="T4" fmla="*/ 48 w 48"/>
              <a:gd name="T5" fmla="*/ 0 h 192"/>
              <a:gd name="T6" fmla="*/ 48 w 48"/>
              <a:gd name="T7" fmla="*/ 192 h 192"/>
            </a:gdLst>
            <a:ahLst/>
            <a:cxnLst>
              <a:cxn ang="0">
                <a:pos x="T0" y="T1"/>
              </a:cxn>
              <a:cxn ang="0">
                <a:pos x="T2" y="T3"/>
              </a:cxn>
              <a:cxn ang="0">
                <a:pos x="T4" y="T5"/>
              </a:cxn>
              <a:cxn ang="0">
                <a:pos x="T6" y="T7"/>
              </a:cxn>
            </a:cxnLst>
            <a:rect l="0" t="0" r="r" b="b"/>
            <a:pathLst>
              <a:path w="48" h="192">
                <a:moveTo>
                  <a:pt x="0" y="192"/>
                </a:moveTo>
                <a:lnTo>
                  <a:pt x="0" y="0"/>
                </a:lnTo>
                <a:lnTo>
                  <a:pt x="48" y="0"/>
                </a:lnTo>
                <a:lnTo>
                  <a:pt x="48" y="192"/>
                </a:lnTo>
              </a:path>
            </a:pathLst>
          </a:custGeom>
          <a:noFill/>
          <a:ln w="952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54" name="Freeform 155"/>
          <p:cNvSpPr/>
          <p:nvPr/>
        </p:nvSpPr>
        <p:spPr bwMode="auto">
          <a:xfrm>
            <a:off x="7407367" y="2336523"/>
            <a:ext cx="78535" cy="323044"/>
          </a:xfrm>
          <a:custGeom>
            <a:avLst/>
            <a:gdLst>
              <a:gd name="T0" fmla="*/ 0 w 48"/>
              <a:gd name="T1" fmla="*/ 192 h 192"/>
              <a:gd name="T2" fmla="*/ 0 w 48"/>
              <a:gd name="T3" fmla="*/ 0 h 192"/>
              <a:gd name="T4" fmla="*/ 48 w 48"/>
              <a:gd name="T5" fmla="*/ 0 h 192"/>
              <a:gd name="T6" fmla="*/ 48 w 48"/>
              <a:gd name="T7" fmla="*/ 192 h 192"/>
            </a:gdLst>
            <a:ahLst/>
            <a:cxnLst>
              <a:cxn ang="0">
                <a:pos x="T0" y="T1"/>
              </a:cxn>
              <a:cxn ang="0">
                <a:pos x="T2" y="T3"/>
              </a:cxn>
              <a:cxn ang="0">
                <a:pos x="T4" y="T5"/>
              </a:cxn>
              <a:cxn ang="0">
                <a:pos x="T6" y="T7"/>
              </a:cxn>
            </a:cxnLst>
            <a:rect l="0" t="0" r="r" b="b"/>
            <a:pathLst>
              <a:path w="48" h="192">
                <a:moveTo>
                  <a:pt x="0" y="192"/>
                </a:moveTo>
                <a:lnTo>
                  <a:pt x="0" y="0"/>
                </a:lnTo>
                <a:lnTo>
                  <a:pt x="48" y="0"/>
                </a:lnTo>
                <a:lnTo>
                  <a:pt x="48" y="192"/>
                </a:lnTo>
              </a:path>
            </a:pathLst>
          </a:custGeom>
          <a:noFill/>
          <a:ln w="952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55" name="Freeform 156"/>
          <p:cNvSpPr/>
          <p:nvPr/>
        </p:nvSpPr>
        <p:spPr bwMode="auto">
          <a:xfrm>
            <a:off x="7721509" y="2336523"/>
            <a:ext cx="78535" cy="323044"/>
          </a:xfrm>
          <a:custGeom>
            <a:avLst/>
            <a:gdLst>
              <a:gd name="T0" fmla="*/ 0 w 48"/>
              <a:gd name="T1" fmla="*/ 192 h 192"/>
              <a:gd name="T2" fmla="*/ 0 w 48"/>
              <a:gd name="T3" fmla="*/ 0 h 192"/>
              <a:gd name="T4" fmla="*/ 48 w 48"/>
              <a:gd name="T5" fmla="*/ 0 h 192"/>
              <a:gd name="T6" fmla="*/ 48 w 48"/>
              <a:gd name="T7" fmla="*/ 192 h 192"/>
            </a:gdLst>
            <a:ahLst/>
            <a:cxnLst>
              <a:cxn ang="0">
                <a:pos x="T0" y="T1"/>
              </a:cxn>
              <a:cxn ang="0">
                <a:pos x="T2" y="T3"/>
              </a:cxn>
              <a:cxn ang="0">
                <a:pos x="T4" y="T5"/>
              </a:cxn>
              <a:cxn ang="0">
                <a:pos x="T6" y="T7"/>
              </a:cxn>
            </a:cxnLst>
            <a:rect l="0" t="0" r="r" b="b"/>
            <a:pathLst>
              <a:path w="48" h="192">
                <a:moveTo>
                  <a:pt x="0" y="192"/>
                </a:moveTo>
                <a:lnTo>
                  <a:pt x="0" y="0"/>
                </a:lnTo>
                <a:lnTo>
                  <a:pt x="48" y="0"/>
                </a:lnTo>
                <a:lnTo>
                  <a:pt x="48" y="192"/>
                </a:lnTo>
              </a:path>
            </a:pathLst>
          </a:custGeom>
          <a:noFill/>
          <a:ln w="952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56" name="Text Box 157"/>
          <p:cNvSpPr txBox="1">
            <a:spLocks noChangeArrowheads="1"/>
          </p:cNvSpPr>
          <p:nvPr/>
        </p:nvSpPr>
        <p:spPr bwMode="auto">
          <a:xfrm>
            <a:off x="6544855" y="2785140"/>
            <a:ext cx="41069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400" b="1" dirty="0">
                <a:solidFill>
                  <a:srgbClr val="0000FF"/>
                </a:solidFill>
                <a:latin typeface="微软雅黑" panose="020B0503020204020204" pitchFamily="34" charset="-122"/>
                <a:ea typeface="微软雅黑" panose="020B0503020204020204" pitchFamily="34" charset="-122"/>
              </a:rPr>
              <a:t>#2</a:t>
            </a:r>
          </a:p>
        </p:txBody>
      </p:sp>
      <p:sp>
        <p:nvSpPr>
          <p:cNvPr id="157" name="Text Box 158"/>
          <p:cNvSpPr txBox="1">
            <a:spLocks noChangeArrowheads="1"/>
          </p:cNvSpPr>
          <p:nvPr/>
        </p:nvSpPr>
        <p:spPr bwMode="auto">
          <a:xfrm>
            <a:off x="7155226" y="2785140"/>
            <a:ext cx="41069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400" b="1" dirty="0">
                <a:solidFill>
                  <a:srgbClr val="0000FF"/>
                </a:solidFill>
                <a:latin typeface="微软雅黑" panose="020B0503020204020204" pitchFamily="34" charset="-122"/>
                <a:ea typeface="微软雅黑" panose="020B0503020204020204" pitchFamily="34" charset="-122"/>
              </a:rPr>
              <a:t>#3</a:t>
            </a:r>
          </a:p>
        </p:txBody>
      </p:sp>
      <p:sp>
        <p:nvSpPr>
          <p:cNvPr id="159" name="Line 160"/>
          <p:cNvSpPr>
            <a:spLocks noChangeShapeType="1"/>
          </p:cNvSpPr>
          <p:nvPr/>
        </p:nvSpPr>
        <p:spPr bwMode="auto">
          <a:xfrm>
            <a:off x="6152177" y="3062736"/>
            <a:ext cx="549748" cy="40317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60" name="Line 161"/>
          <p:cNvSpPr>
            <a:spLocks noChangeShapeType="1"/>
          </p:cNvSpPr>
          <p:nvPr/>
        </p:nvSpPr>
        <p:spPr bwMode="auto">
          <a:xfrm>
            <a:off x="6780461" y="3062736"/>
            <a:ext cx="0" cy="40317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61" name="Line 162"/>
          <p:cNvSpPr>
            <a:spLocks noChangeShapeType="1"/>
          </p:cNvSpPr>
          <p:nvPr/>
        </p:nvSpPr>
        <p:spPr bwMode="auto">
          <a:xfrm flipH="1">
            <a:off x="6937532" y="3062736"/>
            <a:ext cx="391300" cy="40317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62" name="Line 163"/>
          <p:cNvSpPr>
            <a:spLocks noChangeShapeType="1"/>
          </p:cNvSpPr>
          <p:nvPr/>
        </p:nvSpPr>
        <p:spPr bwMode="auto">
          <a:xfrm>
            <a:off x="1500502" y="1752668"/>
            <a:ext cx="2587538" cy="0"/>
          </a:xfrm>
          <a:prstGeom prst="line">
            <a:avLst/>
          </a:prstGeom>
          <a:noFill/>
          <a:ln w="28575">
            <a:solidFill>
              <a:srgbClr val="0000FF"/>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63" name="Line 164"/>
          <p:cNvSpPr>
            <a:spLocks noChangeShapeType="1"/>
          </p:cNvSpPr>
          <p:nvPr/>
        </p:nvSpPr>
        <p:spPr bwMode="auto">
          <a:xfrm>
            <a:off x="1500502" y="2397486"/>
            <a:ext cx="2587538" cy="0"/>
          </a:xfrm>
          <a:prstGeom prst="line">
            <a:avLst/>
          </a:prstGeom>
          <a:noFill/>
          <a:ln w="28575">
            <a:solidFill>
              <a:srgbClr val="0000FF"/>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64" name="Line 165"/>
          <p:cNvSpPr>
            <a:spLocks noChangeShapeType="1"/>
          </p:cNvSpPr>
          <p:nvPr/>
        </p:nvSpPr>
        <p:spPr bwMode="auto">
          <a:xfrm>
            <a:off x="1500502" y="3043575"/>
            <a:ext cx="2587538" cy="0"/>
          </a:xfrm>
          <a:prstGeom prst="line">
            <a:avLst/>
          </a:prstGeom>
          <a:noFill/>
          <a:ln w="28575">
            <a:solidFill>
              <a:srgbClr val="0000FF"/>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65" name="Line 166"/>
          <p:cNvSpPr>
            <a:spLocks noChangeShapeType="1"/>
          </p:cNvSpPr>
          <p:nvPr/>
        </p:nvSpPr>
        <p:spPr bwMode="auto">
          <a:xfrm>
            <a:off x="1500502" y="3688391"/>
            <a:ext cx="2587538" cy="0"/>
          </a:xfrm>
          <a:prstGeom prst="line">
            <a:avLst/>
          </a:prstGeom>
          <a:noFill/>
          <a:ln w="28575">
            <a:solidFill>
              <a:srgbClr val="0000FF"/>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66" name="Line 170"/>
          <p:cNvSpPr>
            <a:spLocks noChangeShapeType="1"/>
          </p:cNvSpPr>
          <p:nvPr/>
        </p:nvSpPr>
        <p:spPr bwMode="auto">
          <a:xfrm>
            <a:off x="5833901" y="2109750"/>
            <a:ext cx="0" cy="864843"/>
          </a:xfrm>
          <a:prstGeom prst="line">
            <a:avLst/>
          </a:prstGeom>
          <a:noFill/>
          <a:ln w="28575">
            <a:solidFill>
              <a:srgbClr val="0000FF"/>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67" name="Line 171"/>
          <p:cNvSpPr>
            <a:spLocks noChangeShapeType="1"/>
          </p:cNvSpPr>
          <p:nvPr/>
        </p:nvSpPr>
        <p:spPr bwMode="auto">
          <a:xfrm>
            <a:off x="6462185" y="2109750"/>
            <a:ext cx="0" cy="864843"/>
          </a:xfrm>
          <a:prstGeom prst="line">
            <a:avLst/>
          </a:prstGeom>
          <a:noFill/>
          <a:ln w="28575">
            <a:solidFill>
              <a:srgbClr val="0000FF"/>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68" name="Line 172"/>
          <p:cNvSpPr>
            <a:spLocks noChangeShapeType="1"/>
          </p:cNvSpPr>
          <p:nvPr/>
        </p:nvSpPr>
        <p:spPr bwMode="auto">
          <a:xfrm>
            <a:off x="7090469" y="2109750"/>
            <a:ext cx="0" cy="864843"/>
          </a:xfrm>
          <a:prstGeom prst="line">
            <a:avLst/>
          </a:prstGeom>
          <a:noFill/>
          <a:ln w="28575">
            <a:solidFill>
              <a:srgbClr val="0000FF"/>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69" name="Line 173"/>
          <p:cNvSpPr>
            <a:spLocks noChangeShapeType="1"/>
          </p:cNvSpPr>
          <p:nvPr/>
        </p:nvSpPr>
        <p:spPr bwMode="auto">
          <a:xfrm>
            <a:off x="7717375" y="2109750"/>
            <a:ext cx="0" cy="864843"/>
          </a:xfrm>
          <a:prstGeom prst="line">
            <a:avLst/>
          </a:prstGeom>
          <a:noFill/>
          <a:ln w="28575">
            <a:solidFill>
              <a:srgbClr val="0000FF"/>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71" name="矩形 170"/>
          <p:cNvSpPr/>
          <p:nvPr/>
        </p:nvSpPr>
        <p:spPr>
          <a:xfrm>
            <a:off x="5342807" y="1102535"/>
            <a:ext cx="2879799" cy="910890"/>
          </a:xfrm>
          <a:prstGeom prst="rect">
            <a:avLst/>
          </a:prstGeom>
          <a:solidFill>
            <a:schemeClr val="bg1"/>
          </a:solidFill>
          <a:ln>
            <a:noFill/>
          </a:ln>
        </p:spPr>
        <p:txBody>
          <a:bodyPr wrap="square">
            <a:spAutoFit/>
          </a:bodyPr>
          <a:lstStyle/>
          <a:p>
            <a:pPr>
              <a:lnSpc>
                <a:spcPts val="2200"/>
              </a:lnSpc>
            </a:pPr>
            <a:r>
              <a:rPr lang="en-US" altLang="zh-CN" sz="1400" b="1" dirty="0">
                <a:latin typeface="微软雅黑" panose="020B0503020204020204" pitchFamily="34" charset="-122"/>
                <a:ea typeface="微软雅黑" panose="020B0503020204020204" pitchFamily="34" charset="-122"/>
              </a:rPr>
              <a:t>STDM </a:t>
            </a:r>
            <a:r>
              <a:rPr lang="zh-CN" altLang="en-US" sz="1400" b="1" dirty="0">
                <a:latin typeface="微软雅黑" panose="020B0503020204020204" pitchFamily="34" charset="-122"/>
                <a:ea typeface="微软雅黑" panose="020B0503020204020204" pitchFamily="34" charset="-122"/>
              </a:rPr>
              <a:t>帧</a:t>
            </a:r>
            <a:r>
              <a:rPr lang="zh-CN" altLang="en-US" sz="1400" b="1" dirty="0">
                <a:solidFill>
                  <a:srgbClr val="0000FF"/>
                </a:solidFill>
                <a:latin typeface="微软雅黑" panose="020B0503020204020204" pitchFamily="34" charset="-122"/>
                <a:ea typeface="微软雅黑" panose="020B0503020204020204" pitchFamily="34" charset="-122"/>
              </a:rPr>
              <a:t>不是固定分配</a:t>
            </a:r>
            <a:r>
              <a:rPr lang="zh-CN" altLang="en-US" sz="1400" b="1" dirty="0">
                <a:latin typeface="微软雅黑" panose="020B0503020204020204" pitchFamily="34" charset="-122"/>
                <a:ea typeface="微软雅黑" panose="020B0503020204020204" pitchFamily="34" charset="-122"/>
              </a:rPr>
              <a:t>时隙，而是</a:t>
            </a:r>
            <a:r>
              <a:rPr lang="zh-CN" altLang="en-US" sz="1400" b="1" dirty="0">
                <a:solidFill>
                  <a:srgbClr val="0000FF"/>
                </a:solidFill>
                <a:latin typeface="微软雅黑" panose="020B0503020204020204" pitchFamily="34" charset="-122"/>
                <a:ea typeface="微软雅黑" panose="020B0503020204020204" pitchFamily="34" charset="-122"/>
              </a:rPr>
              <a:t>按需动态地</a:t>
            </a:r>
            <a:r>
              <a:rPr lang="zh-CN" altLang="en-US" sz="1400" b="1" dirty="0">
                <a:latin typeface="微软雅黑" panose="020B0503020204020204" pitchFamily="34" charset="-122"/>
                <a:ea typeface="微软雅黑" panose="020B0503020204020204" pitchFamily="34" charset="-122"/>
              </a:rPr>
              <a:t>分配时隙，因此可以提高线路的利用率。</a:t>
            </a:r>
          </a:p>
        </p:txBody>
      </p:sp>
      <p:sp>
        <p:nvSpPr>
          <p:cNvPr id="172" name="Text Box 103"/>
          <p:cNvSpPr txBox="1">
            <a:spLocks noChangeArrowheads="1"/>
          </p:cNvSpPr>
          <p:nvPr/>
        </p:nvSpPr>
        <p:spPr bwMode="auto">
          <a:xfrm>
            <a:off x="7779377" y="2333330"/>
            <a:ext cx="28886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400" b="1">
                <a:latin typeface="微软雅黑" panose="020B0503020204020204" pitchFamily="34" charset="-122"/>
                <a:ea typeface="微软雅黑" panose="020B0503020204020204" pitchFamily="34" charset="-122"/>
              </a:rPr>
              <a:t>a</a:t>
            </a:r>
          </a:p>
        </p:txBody>
      </p:sp>
      <p:sp>
        <p:nvSpPr>
          <p:cNvPr id="173" name="Text Box 104"/>
          <p:cNvSpPr txBox="1">
            <a:spLocks noChangeArrowheads="1"/>
          </p:cNvSpPr>
          <p:nvPr/>
        </p:nvSpPr>
        <p:spPr bwMode="auto">
          <a:xfrm>
            <a:off x="6211424" y="2333330"/>
            <a:ext cx="30489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400" b="1">
                <a:latin typeface="微软雅黑" panose="020B0503020204020204" pitchFamily="34" charset="-122"/>
                <a:ea typeface="微软雅黑" panose="020B0503020204020204" pitchFamily="34" charset="-122"/>
              </a:rPr>
              <a:t>b</a:t>
            </a:r>
          </a:p>
        </p:txBody>
      </p:sp>
      <p:sp>
        <p:nvSpPr>
          <p:cNvPr id="174" name="Text Box 108"/>
          <p:cNvSpPr txBox="1">
            <a:spLocks noChangeArrowheads="1"/>
          </p:cNvSpPr>
          <p:nvPr/>
        </p:nvSpPr>
        <p:spPr bwMode="auto">
          <a:xfrm>
            <a:off x="6506276" y="2333330"/>
            <a:ext cx="30489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400" b="1">
                <a:latin typeface="微软雅黑" panose="020B0503020204020204" pitchFamily="34" charset="-122"/>
                <a:ea typeface="微软雅黑" panose="020B0503020204020204" pitchFamily="34" charset="-122"/>
              </a:rPr>
              <a:t>b</a:t>
            </a:r>
          </a:p>
        </p:txBody>
      </p:sp>
      <p:sp>
        <p:nvSpPr>
          <p:cNvPr id="175" name="Text Box 109"/>
          <p:cNvSpPr txBox="1">
            <a:spLocks noChangeArrowheads="1"/>
          </p:cNvSpPr>
          <p:nvPr/>
        </p:nvSpPr>
        <p:spPr bwMode="auto">
          <a:xfrm>
            <a:off x="6819040" y="2333330"/>
            <a:ext cx="27764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400" b="1">
                <a:latin typeface="微软雅黑" panose="020B0503020204020204" pitchFamily="34" charset="-122"/>
                <a:ea typeface="微软雅黑" panose="020B0503020204020204" pitchFamily="34" charset="-122"/>
              </a:rPr>
              <a:t>c</a:t>
            </a:r>
          </a:p>
        </p:txBody>
      </p:sp>
      <p:sp>
        <p:nvSpPr>
          <p:cNvPr id="176" name="Text Box 110"/>
          <p:cNvSpPr txBox="1">
            <a:spLocks noChangeArrowheads="1"/>
          </p:cNvSpPr>
          <p:nvPr/>
        </p:nvSpPr>
        <p:spPr bwMode="auto">
          <a:xfrm>
            <a:off x="5891769" y="2333330"/>
            <a:ext cx="28886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400" b="1" dirty="0">
                <a:latin typeface="微软雅黑" panose="020B0503020204020204" pitchFamily="34" charset="-122"/>
                <a:ea typeface="微软雅黑" panose="020B0503020204020204" pitchFamily="34" charset="-122"/>
              </a:rPr>
              <a:t>a</a:t>
            </a:r>
          </a:p>
        </p:txBody>
      </p:sp>
      <p:sp>
        <p:nvSpPr>
          <p:cNvPr id="177" name="Text Box 148"/>
          <p:cNvSpPr txBox="1">
            <a:spLocks noChangeArrowheads="1"/>
          </p:cNvSpPr>
          <p:nvPr/>
        </p:nvSpPr>
        <p:spPr bwMode="auto">
          <a:xfrm>
            <a:off x="7142825" y="2333330"/>
            <a:ext cx="27764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400" b="1">
                <a:latin typeface="微软雅黑" panose="020B0503020204020204" pitchFamily="34" charset="-122"/>
                <a:ea typeface="微软雅黑" panose="020B0503020204020204" pitchFamily="34" charset="-122"/>
              </a:rPr>
              <a:t>c</a:t>
            </a:r>
          </a:p>
        </p:txBody>
      </p:sp>
      <p:sp>
        <p:nvSpPr>
          <p:cNvPr id="178" name="Text Box 149"/>
          <p:cNvSpPr txBox="1">
            <a:spLocks noChangeArrowheads="1"/>
          </p:cNvSpPr>
          <p:nvPr/>
        </p:nvSpPr>
        <p:spPr bwMode="auto">
          <a:xfrm>
            <a:off x="7447323" y="2333330"/>
            <a:ext cx="30328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400" b="1">
                <a:latin typeface="微软雅黑" panose="020B0503020204020204" pitchFamily="34" charset="-122"/>
                <a:ea typeface="微软雅黑" panose="020B0503020204020204" pitchFamily="34" charset="-122"/>
              </a:rPr>
              <a:t>d</a:t>
            </a:r>
          </a:p>
        </p:txBody>
      </p:sp>
      <p:sp>
        <p:nvSpPr>
          <p:cNvPr id="179" name="等腰三角形 178"/>
          <p:cNvSpPr/>
          <p:nvPr/>
        </p:nvSpPr>
        <p:spPr>
          <a:xfrm rot="5400000">
            <a:off x="4071718" y="2313974"/>
            <a:ext cx="1837509" cy="704668"/>
          </a:xfrm>
          <a:prstGeom prst="triangle">
            <a:avLst>
              <a:gd name="adj" fmla="val 49526"/>
            </a:avLst>
          </a:prstGeom>
          <a:solidFill>
            <a:srgbClr val="FFC000"/>
          </a:solidFill>
          <a:ln>
            <a:solidFill>
              <a:srgbClr val="000066"/>
            </a:solid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endParaRPr lang="zh-CN" altLang="en-US" dirty="0"/>
          </a:p>
        </p:txBody>
      </p:sp>
      <p:sp>
        <p:nvSpPr>
          <p:cNvPr id="180" name="矩形 179"/>
          <p:cNvSpPr/>
          <p:nvPr/>
        </p:nvSpPr>
        <p:spPr>
          <a:xfrm>
            <a:off x="4620721" y="2490350"/>
            <a:ext cx="723275" cy="307777"/>
          </a:xfrm>
          <a:prstGeom prst="rect">
            <a:avLst/>
          </a:prstGeom>
        </p:spPr>
        <p:txBody>
          <a:bodyPr wrap="none">
            <a:spAutoFit/>
          </a:bodyPr>
          <a:lstStyle/>
          <a:p>
            <a:r>
              <a:rPr lang="zh-CN" altLang="en-US" sz="1400" b="1" dirty="0">
                <a:latin typeface="微软雅黑" panose="020B0503020204020204" pitchFamily="34" charset="-122"/>
                <a:ea typeface="微软雅黑" panose="020B0503020204020204" pitchFamily="34" charset="-122"/>
              </a:rPr>
              <a:t>集中器</a:t>
            </a:r>
          </a:p>
        </p:txBody>
      </p:sp>
      <p:cxnSp>
        <p:nvCxnSpPr>
          <p:cNvPr id="182" name="直接连接符 181"/>
          <p:cNvCxnSpPr>
            <a:stCxn id="179" idx="0"/>
          </p:cNvCxnSpPr>
          <p:nvPr/>
        </p:nvCxnSpPr>
        <p:spPr>
          <a:xfrm>
            <a:off x="5342807" y="2657599"/>
            <a:ext cx="221988" cy="0"/>
          </a:xfrm>
          <a:prstGeom prst="line">
            <a:avLst/>
          </a:prstGeom>
          <a:ln w="28575">
            <a:solidFill>
              <a:srgbClr val="000066"/>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a:lstStyle/>
          <a:p>
            <a:r>
              <a:rPr lang="en-US" altLang="zh-CN" dirty="0"/>
              <a:t>2.4.2 </a:t>
            </a:r>
            <a:r>
              <a:rPr lang="zh-CN" altLang="en-US" dirty="0"/>
              <a:t>波分复用</a:t>
            </a:r>
          </a:p>
        </p:txBody>
      </p:sp>
      <p:sp>
        <p:nvSpPr>
          <p:cNvPr id="6" name="圆角矩形 5"/>
          <p:cNvSpPr/>
          <p:nvPr/>
        </p:nvSpPr>
        <p:spPr>
          <a:xfrm>
            <a:off x="546643" y="1104901"/>
            <a:ext cx="8052214" cy="3249386"/>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Text Box 2"/>
          <p:cNvSpPr txBox="1">
            <a:spLocks noChangeArrowheads="1"/>
          </p:cNvSpPr>
          <p:nvPr/>
        </p:nvSpPr>
        <p:spPr bwMode="auto">
          <a:xfrm flipH="1">
            <a:off x="5844729" y="2193603"/>
            <a:ext cx="1558440" cy="183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lnSpc>
                <a:spcPts val="1700"/>
              </a:lnSpc>
            </a:pPr>
            <a:r>
              <a:rPr kumimoji="1" lang="en-US" altLang="zh-CN" sz="1200" b="1" dirty="0">
                <a:latin typeface="微软雅黑" panose="020B0503020204020204" pitchFamily="34" charset="-122"/>
                <a:ea typeface="微软雅黑" panose="020B0503020204020204" pitchFamily="34" charset="-122"/>
              </a:rPr>
              <a:t> 1550 nm           0 </a:t>
            </a:r>
          </a:p>
          <a:p>
            <a:pPr algn="l">
              <a:lnSpc>
                <a:spcPts val="1700"/>
              </a:lnSpc>
            </a:pPr>
            <a:r>
              <a:rPr kumimoji="1" lang="en-US" altLang="zh-CN" sz="1200" b="1" dirty="0">
                <a:latin typeface="微软雅黑" panose="020B0503020204020204" pitchFamily="34" charset="-122"/>
                <a:ea typeface="微软雅黑" panose="020B0503020204020204" pitchFamily="34" charset="-122"/>
              </a:rPr>
              <a:t> 1551 nm           1</a:t>
            </a:r>
          </a:p>
          <a:p>
            <a:pPr algn="l">
              <a:lnSpc>
                <a:spcPts val="1700"/>
              </a:lnSpc>
            </a:pPr>
            <a:r>
              <a:rPr kumimoji="1" lang="en-US" altLang="zh-CN" sz="1200" b="1" dirty="0">
                <a:latin typeface="微软雅黑" panose="020B0503020204020204" pitchFamily="34" charset="-122"/>
                <a:ea typeface="微软雅黑" panose="020B0503020204020204" pitchFamily="34" charset="-122"/>
              </a:rPr>
              <a:t> 1552 nm           2</a:t>
            </a:r>
          </a:p>
          <a:p>
            <a:pPr algn="l">
              <a:lnSpc>
                <a:spcPts val="1700"/>
              </a:lnSpc>
            </a:pPr>
            <a:r>
              <a:rPr kumimoji="1" lang="en-US" altLang="zh-CN" sz="1200" b="1" dirty="0">
                <a:latin typeface="微软雅黑" panose="020B0503020204020204" pitchFamily="34" charset="-122"/>
                <a:ea typeface="微软雅黑" panose="020B0503020204020204" pitchFamily="34" charset="-122"/>
              </a:rPr>
              <a:t> 1553 nm           3</a:t>
            </a:r>
          </a:p>
          <a:p>
            <a:pPr algn="l">
              <a:lnSpc>
                <a:spcPts val="1700"/>
              </a:lnSpc>
            </a:pPr>
            <a:r>
              <a:rPr kumimoji="1" lang="en-US" altLang="zh-CN" sz="1200" b="1" dirty="0">
                <a:latin typeface="微软雅黑" panose="020B0503020204020204" pitchFamily="34" charset="-122"/>
                <a:ea typeface="微软雅黑" panose="020B0503020204020204" pitchFamily="34" charset="-122"/>
              </a:rPr>
              <a:t> 1554 nm           4</a:t>
            </a:r>
          </a:p>
          <a:p>
            <a:pPr algn="l">
              <a:lnSpc>
                <a:spcPts val="1700"/>
              </a:lnSpc>
            </a:pPr>
            <a:r>
              <a:rPr kumimoji="1" lang="en-US" altLang="zh-CN" sz="1200" b="1" dirty="0">
                <a:latin typeface="微软雅黑" panose="020B0503020204020204" pitchFamily="34" charset="-122"/>
                <a:ea typeface="微软雅黑" panose="020B0503020204020204" pitchFamily="34" charset="-122"/>
              </a:rPr>
              <a:t> 1555 nm           5</a:t>
            </a:r>
          </a:p>
          <a:p>
            <a:pPr algn="l">
              <a:lnSpc>
                <a:spcPts val="1700"/>
              </a:lnSpc>
            </a:pPr>
            <a:r>
              <a:rPr kumimoji="1" lang="en-US" altLang="zh-CN" sz="1200" b="1" dirty="0">
                <a:latin typeface="微软雅黑" panose="020B0503020204020204" pitchFamily="34" charset="-122"/>
                <a:ea typeface="微软雅黑" panose="020B0503020204020204" pitchFamily="34" charset="-122"/>
              </a:rPr>
              <a:t> 1556 nm           6</a:t>
            </a:r>
          </a:p>
          <a:p>
            <a:pPr algn="l">
              <a:lnSpc>
                <a:spcPts val="1700"/>
              </a:lnSpc>
            </a:pPr>
            <a:r>
              <a:rPr kumimoji="1" lang="en-US" altLang="zh-CN" sz="1200" b="1" dirty="0">
                <a:latin typeface="微软雅黑" panose="020B0503020204020204" pitchFamily="34" charset="-122"/>
                <a:ea typeface="微软雅黑" panose="020B0503020204020204" pitchFamily="34" charset="-122"/>
              </a:rPr>
              <a:t> 1557 nm           7</a:t>
            </a:r>
          </a:p>
        </p:txBody>
      </p:sp>
      <p:sp>
        <p:nvSpPr>
          <p:cNvPr id="8" name="Text Box 3"/>
          <p:cNvSpPr txBox="1">
            <a:spLocks noChangeArrowheads="1"/>
          </p:cNvSpPr>
          <p:nvPr/>
        </p:nvSpPr>
        <p:spPr bwMode="auto">
          <a:xfrm>
            <a:off x="1704343" y="2197384"/>
            <a:ext cx="1697901" cy="183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lnSpc>
                <a:spcPts val="1700"/>
              </a:lnSpc>
            </a:pPr>
            <a:r>
              <a:rPr kumimoji="1" lang="en-US" altLang="zh-CN" sz="1200" b="1" dirty="0">
                <a:latin typeface="微软雅黑" panose="020B0503020204020204" pitchFamily="34" charset="-122"/>
                <a:ea typeface="微软雅黑" panose="020B0503020204020204" pitchFamily="34" charset="-122"/>
              </a:rPr>
              <a:t>0            1550 nm    </a:t>
            </a:r>
          </a:p>
          <a:p>
            <a:pPr algn="l">
              <a:lnSpc>
                <a:spcPts val="1700"/>
              </a:lnSpc>
            </a:pPr>
            <a:r>
              <a:rPr kumimoji="1" lang="en-US" altLang="zh-CN" sz="1200" b="1" dirty="0">
                <a:latin typeface="微软雅黑" panose="020B0503020204020204" pitchFamily="34" charset="-122"/>
                <a:ea typeface="微软雅黑" panose="020B0503020204020204" pitchFamily="34" charset="-122"/>
              </a:rPr>
              <a:t>1            1551 nm  </a:t>
            </a:r>
          </a:p>
          <a:p>
            <a:pPr algn="l">
              <a:lnSpc>
                <a:spcPts val="1700"/>
              </a:lnSpc>
            </a:pPr>
            <a:r>
              <a:rPr kumimoji="1" lang="en-US" altLang="zh-CN" sz="1200" b="1" dirty="0">
                <a:latin typeface="微软雅黑" panose="020B0503020204020204" pitchFamily="34" charset="-122"/>
                <a:ea typeface="微软雅黑" panose="020B0503020204020204" pitchFamily="34" charset="-122"/>
              </a:rPr>
              <a:t>2            1552 nm  </a:t>
            </a:r>
          </a:p>
          <a:p>
            <a:pPr algn="l">
              <a:lnSpc>
                <a:spcPts val="1700"/>
              </a:lnSpc>
            </a:pPr>
            <a:r>
              <a:rPr kumimoji="1" lang="en-US" altLang="zh-CN" sz="1200" b="1" dirty="0">
                <a:latin typeface="微软雅黑" panose="020B0503020204020204" pitchFamily="34" charset="-122"/>
                <a:ea typeface="微软雅黑" panose="020B0503020204020204" pitchFamily="34" charset="-122"/>
              </a:rPr>
              <a:t>3            1553 nm  </a:t>
            </a:r>
          </a:p>
          <a:p>
            <a:pPr algn="l">
              <a:lnSpc>
                <a:spcPts val="1700"/>
              </a:lnSpc>
            </a:pPr>
            <a:r>
              <a:rPr kumimoji="1" lang="en-US" altLang="zh-CN" sz="1200" b="1" dirty="0">
                <a:latin typeface="微软雅黑" panose="020B0503020204020204" pitchFamily="34" charset="-122"/>
                <a:ea typeface="微软雅黑" panose="020B0503020204020204" pitchFamily="34" charset="-122"/>
              </a:rPr>
              <a:t>4            1554 nm  </a:t>
            </a:r>
          </a:p>
          <a:p>
            <a:pPr algn="l">
              <a:lnSpc>
                <a:spcPts val="1700"/>
              </a:lnSpc>
            </a:pPr>
            <a:r>
              <a:rPr kumimoji="1" lang="en-US" altLang="zh-CN" sz="1200" b="1" dirty="0">
                <a:latin typeface="微软雅黑" panose="020B0503020204020204" pitchFamily="34" charset="-122"/>
                <a:ea typeface="微软雅黑" panose="020B0503020204020204" pitchFamily="34" charset="-122"/>
              </a:rPr>
              <a:t>5            1555 nm  </a:t>
            </a:r>
          </a:p>
          <a:p>
            <a:pPr algn="l">
              <a:lnSpc>
                <a:spcPts val="1700"/>
              </a:lnSpc>
            </a:pPr>
            <a:r>
              <a:rPr kumimoji="1" lang="en-US" altLang="zh-CN" sz="1200" b="1" dirty="0">
                <a:latin typeface="微软雅黑" panose="020B0503020204020204" pitchFamily="34" charset="-122"/>
                <a:ea typeface="微软雅黑" panose="020B0503020204020204" pitchFamily="34" charset="-122"/>
              </a:rPr>
              <a:t>6            1556 nm  </a:t>
            </a:r>
          </a:p>
          <a:p>
            <a:pPr algn="l">
              <a:lnSpc>
                <a:spcPts val="1700"/>
              </a:lnSpc>
            </a:pPr>
            <a:r>
              <a:rPr kumimoji="1" lang="en-US" altLang="zh-CN" sz="1200" b="1" dirty="0">
                <a:latin typeface="微软雅黑" panose="020B0503020204020204" pitchFamily="34" charset="-122"/>
                <a:ea typeface="微软雅黑" panose="020B0503020204020204" pitchFamily="34" charset="-122"/>
              </a:rPr>
              <a:t>7            1557 nm  </a:t>
            </a:r>
          </a:p>
        </p:txBody>
      </p:sp>
      <p:sp>
        <p:nvSpPr>
          <p:cNvPr id="9" name="Text Box 6"/>
          <p:cNvSpPr txBox="1">
            <a:spLocks noChangeArrowheads="1"/>
          </p:cNvSpPr>
          <p:nvPr/>
        </p:nvSpPr>
        <p:spPr bwMode="auto">
          <a:xfrm>
            <a:off x="723524" y="2641023"/>
            <a:ext cx="915868" cy="738664"/>
          </a:xfrm>
          <a:prstGeom prst="rect">
            <a:avLst/>
          </a:prstGeom>
          <a:solidFill>
            <a:srgbClr val="00FFCC"/>
          </a:solidFill>
          <a:ln w="19050">
            <a:solidFill>
              <a:srgbClr val="333399"/>
            </a:solidFill>
            <a:miter lim="800000"/>
          </a:ln>
          <a:effectLst/>
        </p:spPr>
        <p:txBody>
          <a:bodyPr wrap="square">
            <a:spAutoFit/>
          </a:bodyPr>
          <a:lstStyle/>
          <a:p>
            <a:r>
              <a:rPr kumimoji="1" lang="en-US" altLang="zh-CN" sz="1400" b="1" dirty="0">
                <a:solidFill>
                  <a:srgbClr val="000099"/>
                </a:solidFill>
                <a:latin typeface="+mn-lt"/>
                <a:ea typeface="黑体" panose="02010609060101010101" pitchFamily="2" charset="-122"/>
              </a:rPr>
              <a:t>8 </a:t>
            </a:r>
            <a:r>
              <a:rPr kumimoji="1" lang="en-US" altLang="zh-CN" sz="1400" b="1" dirty="0">
                <a:solidFill>
                  <a:srgbClr val="000099"/>
                </a:solidFill>
                <a:latin typeface="+mn-lt"/>
                <a:ea typeface="黑体" panose="02010609060101010101" pitchFamily="2" charset="-122"/>
                <a:sym typeface="Symbol" panose="05050102010706020507" pitchFamily="18" charset="2"/>
              </a:rPr>
              <a:t> </a:t>
            </a:r>
            <a:r>
              <a:rPr kumimoji="1" lang="en-US" altLang="zh-CN" sz="1400" b="1" dirty="0">
                <a:solidFill>
                  <a:srgbClr val="000099"/>
                </a:solidFill>
                <a:latin typeface="+mn-lt"/>
                <a:ea typeface="黑体" panose="02010609060101010101" pitchFamily="2" charset="-122"/>
              </a:rPr>
              <a:t>2.5 </a:t>
            </a:r>
            <a:r>
              <a:rPr kumimoji="1" lang="en-US" altLang="zh-CN" sz="1400" b="1" dirty="0" err="1">
                <a:solidFill>
                  <a:srgbClr val="000099"/>
                </a:solidFill>
                <a:latin typeface="+mn-lt"/>
                <a:ea typeface="黑体" panose="02010609060101010101" pitchFamily="2" charset="-122"/>
              </a:rPr>
              <a:t>Gbit</a:t>
            </a:r>
            <a:r>
              <a:rPr kumimoji="1" lang="en-US" altLang="zh-CN" sz="1400" b="1" dirty="0">
                <a:solidFill>
                  <a:srgbClr val="000099"/>
                </a:solidFill>
                <a:latin typeface="+mn-lt"/>
                <a:ea typeface="黑体" panose="02010609060101010101" pitchFamily="2" charset="-122"/>
              </a:rPr>
              <a:t>/s</a:t>
            </a:r>
          </a:p>
          <a:p>
            <a:r>
              <a:rPr kumimoji="1" lang="en-US" altLang="zh-CN" sz="1400" b="1" dirty="0">
                <a:solidFill>
                  <a:srgbClr val="000099"/>
                </a:solidFill>
                <a:latin typeface="+mn-lt"/>
                <a:ea typeface="黑体" panose="02010609060101010101" pitchFamily="2" charset="-122"/>
              </a:rPr>
              <a:t>1310 nm</a:t>
            </a:r>
          </a:p>
        </p:txBody>
      </p:sp>
      <p:sp>
        <p:nvSpPr>
          <p:cNvPr id="10" name="Line 7"/>
          <p:cNvSpPr>
            <a:spLocks noChangeShapeType="1"/>
          </p:cNvSpPr>
          <p:nvPr/>
        </p:nvSpPr>
        <p:spPr bwMode="auto">
          <a:xfrm>
            <a:off x="5949812" y="2422134"/>
            <a:ext cx="1416326" cy="0"/>
          </a:xfrm>
          <a:prstGeom prst="line">
            <a:avLst/>
          </a:prstGeom>
          <a:noFill/>
          <a:ln w="28575">
            <a:solidFill>
              <a:srgbClr val="0000FF"/>
            </a:solidFill>
            <a:round/>
            <a:headEnd type="none" w="sm" len="me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mn-lt"/>
              <a:ea typeface="黑体" panose="02010609060101010101" pitchFamily="2" charset="-122"/>
            </a:endParaRPr>
          </a:p>
        </p:txBody>
      </p:sp>
      <p:sp>
        <p:nvSpPr>
          <p:cNvPr id="11" name="Line 8"/>
          <p:cNvSpPr>
            <a:spLocks noChangeShapeType="1"/>
          </p:cNvSpPr>
          <p:nvPr/>
        </p:nvSpPr>
        <p:spPr bwMode="auto">
          <a:xfrm>
            <a:off x="5949812" y="2641520"/>
            <a:ext cx="1416326" cy="0"/>
          </a:xfrm>
          <a:prstGeom prst="line">
            <a:avLst/>
          </a:prstGeom>
          <a:noFill/>
          <a:ln w="28575">
            <a:solidFill>
              <a:srgbClr val="0000FF"/>
            </a:solidFill>
            <a:round/>
            <a:headEnd type="none" w="sm" len="me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mn-lt"/>
              <a:ea typeface="黑体" panose="02010609060101010101" pitchFamily="2" charset="-122"/>
            </a:endParaRPr>
          </a:p>
        </p:txBody>
      </p:sp>
      <p:sp>
        <p:nvSpPr>
          <p:cNvPr id="12" name="Line 9"/>
          <p:cNvSpPr>
            <a:spLocks noChangeShapeType="1"/>
          </p:cNvSpPr>
          <p:nvPr/>
        </p:nvSpPr>
        <p:spPr bwMode="auto">
          <a:xfrm>
            <a:off x="5949812" y="2859913"/>
            <a:ext cx="1416326" cy="0"/>
          </a:xfrm>
          <a:prstGeom prst="line">
            <a:avLst/>
          </a:prstGeom>
          <a:noFill/>
          <a:ln w="28575">
            <a:solidFill>
              <a:srgbClr val="0000FF"/>
            </a:solidFill>
            <a:round/>
            <a:headEnd type="none" w="sm" len="me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mn-lt"/>
              <a:ea typeface="黑体" panose="02010609060101010101" pitchFamily="2" charset="-122"/>
            </a:endParaRPr>
          </a:p>
        </p:txBody>
      </p:sp>
      <p:sp>
        <p:nvSpPr>
          <p:cNvPr id="13" name="Line 10"/>
          <p:cNvSpPr>
            <a:spLocks noChangeShapeType="1"/>
          </p:cNvSpPr>
          <p:nvPr/>
        </p:nvSpPr>
        <p:spPr bwMode="auto">
          <a:xfrm>
            <a:off x="5949812" y="3080291"/>
            <a:ext cx="1416326" cy="0"/>
          </a:xfrm>
          <a:prstGeom prst="line">
            <a:avLst/>
          </a:prstGeom>
          <a:noFill/>
          <a:ln w="28575">
            <a:solidFill>
              <a:srgbClr val="0000FF"/>
            </a:solidFill>
            <a:round/>
            <a:headEnd type="none" w="sm" len="me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mn-lt"/>
              <a:ea typeface="黑体" panose="02010609060101010101" pitchFamily="2" charset="-122"/>
            </a:endParaRPr>
          </a:p>
        </p:txBody>
      </p:sp>
      <p:sp>
        <p:nvSpPr>
          <p:cNvPr id="14" name="Line 11"/>
          <p:cNvSpPr>
            <a:spLocks noChangeShapeType="1"/>
          </p:cNvSpPr>
          <p:nvPr/>
        </p:nvSpPr>
        <p:spPr bwMode="auto">
          <a:xfrm>
            <a:off x="5949812" y="3298683"/>
            <a:ext cx="1416326" cy="0"/>
          </a:xfrm>
          <a:prstGeom prst="line">
            <a:avLst/>
          </a:prstGeom>
          <a:noFill/>
          <a:ln w="28575">
            <a:solidFill>
              <a:srgbClr val="0000FF"/>
            </a:solidFill>
            <a:round/>
            <a:headEnd type="none" w="sm" len="me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mn-lt"/>
              <a:ea typeface="黑体" panose="02010609060101010101" pitchFamily="2" charset="-122"/>
            </a:endParaRPr>
          </a:p>
        </p:txBody>
      </p:sp>
      <p:sp>
        <p:nvSpPr>
          <p:cNvPr id="15" name="Line 12"/>
          <p:cNvSpPr>
            <a:spLocks noChangeShapeType="1"/>
          </p:cNvSpPr>
          <p:nvPr/>
        </p:nvSpPr>
        <p:spPr bwMode="auto">
          <a:xfrm>
            <a:off x="5949812" y="3519061"/>
            <a:ext cx="1416326" cy="0"/>
          </a:xfrm>
          <a:prstGeom prst="line">
            <a:avLst/>
          </a:prstGeom>
          <a:noFill/>
          <a:ln w="28575">
            <a:solidFill>
              <a:srgbClr val="0000FF"/>
            </a:solidFill>
            <a:round/>
            <a:headEnd type="none" w="sm" len="me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mn-lt"/>
              <a:ea typeface="黑体" panose="02010609060101010101" pitchFamily="2" charset="-122"/>
            </a:endParaRPr>
          </a:p>
        </p:txBody>
      </p:sp>
      <p:sp>
        <p:nvSpPr>
          <p:cNvPr id="16" name="Line 13"/>
          <p:cNvSpPr>
            <a:spLocks noChangeShapeType="1"/>
          </p:cNvSpPr>
          <p:nvPr/>
        </p:nvSpPr>
        <p:spPr bwMode="auto">
          <a:xfrm>
            <a:off x="5949812" y="3737454"/>
            <a:ext cx="1416326" cy="0"/>
          </a:xfrm>
          <a:prstGeom prst="line">
            <a:avLst/>
          </a:prstGeom>
          <a:noFill/>
          <a:ln w="28575">
            <a:solidFill>
              <a:srgbClr val="0000FF"/>
            </a:solidFill>
            <a:round/>
            <a:headEnd type="none" w="sm" len="me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mn-lt"/>
              <a:ea typeface="黑体" panose="02010609060101010101" pitchFamily="2" charset="-122"/>
            </a:endParaRPr>
          </a:p>
        </p:txBody>
      </p:sp>
      <p:sp>
        <p:nvSpPr>
          <p:cNvPr id="17" name="Line 14"/>
          <p:cNvSpPr>
            <a:spLocks noChangeShapeType="1"/>
          </p:cNvSpPr>
          <p:nvPr/>
        </p:nvSpPr>
        <p:spPr bwMode="auto">
          <a:xfrm>
            <a:off x="5949812" y="3957832"/>
            <a:ext cx="1416326" cy="0"/>
          </a:xfrm>
          <a:prstGeom prst="line">
            <a:avLst/>
          </a:prstGeom>
          <a:noFill/>
          <a:ln w="28575">
            <a:solidFill>
              <a:srgbClr val="0000FF"/>
            </a:solidFill>
            <a:round/>
            <a:headEnd type="none" w="sm" len="me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mn-lt"/>
              <a:ea typeface="黑体" panose="02010609060101010101" pitchFamily="2" charset="-122"/>
            </a:endParaRPr>
          </a:p>
        </p:txBody>
      </p:sp>
      <p:sp>
        <p:nvSpPr>
          <p:cNvPr id="18" name="Line 15"/>
          <p:cNvSpPr>
            <a:spLocks noChangeShapeType="1"/>
          </p:cNvSpPr>
          <p:nvPr/>
        </p:nvSpPr>
        <p:spPr bwMode="auto">
          <a:xfrm>
            <a:off x="1780544" y="2422134"/>
            <a:ext cx="1416325" cy="0"/>
          </a:xfrm>
          <a:prstGeom prst="line">
            <a:avLst/>
          </a:prstGeom>
          <a:noFill/>
          <a:ln w="28575">
            <a:solidFill>
              <a:srgbClr val="0000FF"/>
            </a:solidFill>
            <a:round/>
            <a:headEnd type="none" w="sm" len="me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mn-lt"/>
              <a:ea typeface="黑体" panose="02010609060101010101" pitchFamily="2" charset="-122"/>
            </a:endParaRPr>
          </a:p>
        </p:txBody>
      </p:sp>
      <p:sp>
        <p:nvSpPr>
          <p:cNvPr id="19" name="Line 16"/>
          <p:cNvSpPr>
            <a:spLocks noChangeShapeType="1"/>
          </p:cNvSpPr>
          <p:nvPr/>
        </p:nvSpPr>
        <p:spPr bwMode="auto">
          <a:xfrm>
            <a:off x="1780544" y="2641520"/>
            <a:ext cx="1416325" cy="0"/>
          </a:xfrm>
          <a:prstGeom prst="line">
            <a:avLst/>
          </a:prstGeom>
          <a:noFill/>
          <a:ln w="28575">
            <a:solidFill>
              <a:srgbClr val="0000FF"/>
            </a:solidFill>
            <a:round/>
            <a:headEnd type="none" w="sm" len="me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mn-lt"/>
              <a:ea typeface="黑体" panose="02010609060101010101" pitchFamily="2" charset="-122"/>
            </a:endParaRPr>
          </a:p>
        </p:txBody>
      </p:sp>
      <p:sp>
        <p:nvSpPr>
          <p:cNvPr id="20" name="Line 17"/>
          <p:cNvSpPr>
            <a:spLocks noChangeShapeType="1"/>
          </p:cNvSpPr>
          <p:nvPr/>
        </p:nvSpPr>
        <p:spPr bwMode="auto">
          <a:xfrm>
            <a:off x="1780544" y="2859913"/>
            <a:ext cx="1416325" cy="0"/>
          </a:xfrm>
          <a:prstGeom prst="line">
            <a:avLst/>
          </a:prstGeom>
          <a:noFill/>
          <a:ln w="28575">
            <a:solidFill>
              <a:srgbClr val="0000FF"/>
            </a:solidFill>
            <a:round/>
            <a:headEnd type="none" w="sm" len="me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mn-lt"/>
              <a:ea typeface="黑体" panose="02010609060101010101" pitchFamily="2" charset="-122"/>
            </a:endParaRPr>
          </a:p>
        </p:txBody>
      </p:sp>
      <p:sp>
        <p:nvSpPr>
          <p:cNvPr id="21" name="Line 18"/>
          <p:cNvSpPr>
            <a:spLocks noChangeShapeType="1"/>
          </p:cNvSpPr>
          <p:nvPr/>
        </p:nvSpPr>
        <p:spPr bwMode="auto">
          <a:xfrm>
            <a:off x="1780544" y="3080291"/>
            <a:ext cx="1416325" cy="0"/>
          </a:xfrm>
          <a:prstGeom prst="line">
            <a:avLst/>
          </a:prstGeom>
          <a:noFill/>
          <a:ln w="28575">
            <a:solidFill>
              <a:srgbClr val="0000FF"/>
            </a:solidFill>
            <a:round/>
            <a:headEnd type="none" w="sm" len="me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mn-lt"/>
              <a:ea typeface="黑体" panose="02010609060101010101" pitchFamily="2" charset="-122"/>
            </a:endParaRPr>
          </a:p>
        </p:txBody>
      </p:sp>
      <p:sp>
        <p:nvSpPr>
          <p:cNvPr id="22" name="Line 19"/>
          <p:cNvSpPr>
            <a:spLocks noChangeShapeType="1"/>
          </p:cNvSpPr>
          <p:nvPr/>
        </p:nvSpPr>
        <p:spPr bwMode="auto">
          <a:xfrm>
            <a:off x="1780544" y="3298683"/>
            <a:ext cx="1416325" cy="0"/>
          </a:xfrm>
          <a:prstGeom prst="line">
            <a:avLst/>
          </a:prstGeom>
          <a:noFill/>
          <a:ln w="28575">
            <a:solidFill>
              <a:srgbClr val="0000FF"/>
            </a:solidFill>
            <a:round/>
            <a:headEnd type="none" w="sm" len="me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mn-lt"/>
              <a:ea typeface="黑体" panose="02010609060101010101" pitchFamily="2" charset="-122"/>
            </a:endParaRPr>
          </a:p>
        </p:txBody>
      </p:sp>
      <p:sp>
        <p:nvSpPr>
          <p:cNvPr id="23" name="Line 20"/>
          <p:cNvSpPr>
            <a:spLocks noChangeShapeType="1"/>
          </p:cNvSpPr>
          <p:nvPr/>
        </p:nvSpPr>
        <p:spPr bwMode="auto">
          <a:xfrm>
            <a:off x="1780544" y="3519061"/>
            <a:ext cx="1416325" cy="0"/>
          </a:xfrm>
          <a:prstGeom prst="line">
            <a:avLst/>
          </a:prstGeom>
          <a:noFill/>
          <a:ln w="28575">
            <a:solidFill>
              <a:srgbClr val="0000FF"/>
            </a:solidFill>
            <a:round/>
            <a:headEnd type="none" w="sm" len="me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mn-lt"/>
              <a:ea typeface="黑体" panose="02010609060101010101" pitchFamily="2" charset="-122"/>
            </a:endParaRPr>
          </a:p>
        </p:txBody>
      </p:sp>
      <p:sp>
        <p:nvSpPr>
          <p:cNvPr id="24" name="Line 21"/>
          <p:cNvSpPr>
            <a:spLocks noChangeShapeType="1"/>
          </p:cNvSpPr>
          <p:nvPr/>
        </p:nvSpPr>
        <p:spPr bwMode="auto">
          <a:xfrm>
            <a:off x="1780544" y="3737454"/>
            <a:ext cx="1416325" cy="0"/>
          </a:xfrm>
          <a:prstGeom prst="line">
            <a:avLst/>
          </a:prstGeom>
          <a:noFill/>
          <a:ln w="28575">
            <a:solidFill>
              <a:srgbClr val="0000FF"/>
            </a:solidFill>
            <a:round/>
            <a:headEnd type="none" w="sm" len="me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mn-lt"/>
              <a:ea typeface="黑体" panose="02010609060101010101" pitchFamily="2" charset="-122"/>
            </a:endParaRPr>
          </a:p>
        </p:txBody>
      </p:sp>
      <p:sp>
        <p:nvSpPr>
          <p:cNvPr id="25" name="Line 22"/>
          <p:cNvSpPr>
            <a:spLocks noChangeShapeType="1"/>
          </p:cNvSpPr>
          <p:nvPr/>
        </p:nvSpPr>
        <p:spPr bwMode="auto">
          <a:xfrm>
            <a:off x="1780544" y="3957832"/>
            <a:ext cx="1416325" cy="0"/>
          </a:xfrm>
          <a:prstGeom prst="line">
            <a:avLst/>
          </a:prstGeom>
          <a:noFill/>
          <a:ln w="28575">
            <a:solidFill>
              <a:srgbClr val="0000FF"/>
            </a:solidFill>
            <a:round/>
            <a:headEnd type="none" w="sm" len="me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mn-lt"/>
              <a:ea typeface="黑体" panose="02010609060101010101" pitchFamily="2" charset="-122"/>
            </a:endParaRPr>
          </a:p>
        </p:txBody>
      </p:sp>
      <p:sp>
        <p:nvSpPr>
          <p:cNvPr id="26" name="Line 23"/>
          <p:cNvSpPr>
            <a:spLocks noChangeShapeType="1"/>
          </p:cNvSpPr>
          <p:nvPr/>
        </p:nvSpPr>
        <p:spPr bwMode="auto">
          <a:xfrm>
            <a:off x="3238912" y="3186509"/>
            <a:ext cx="2605818" cy="0"/>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mn-lt"/>
              <a:ea typeface="黑体" panose="02010609060101010101" pitchFamily="2" charset="-122"/>
            </a:endParaRPr>
          </a:p>
        </p:txBody>
      </p:sp>
      <p:sp>
        <p:nvSpPr>
          <p:cNvPr id="27" name="AutoShape 24"/>
          <p:cNvSpPr>
            <a:spLocks noChangeArrowheads="1"/>
          </p:cNvSpPr>
          <p:nvPr/>
        </p:nvSpPr>
        <p:spPr bwMode="auto">
          <a:xfrm rot="5400000">
            <a:off x="3811553" y="3083476"/>
            <a:ext cx="221371" cy="201103"/>
          </a:xfrm>
          <a:prstGeom prst="triangle">
            <a:avLst>
              <a:gd name="adj" fmla="val 50000"/>
            </a:avLst>
          </a:prstGeom>
          <a:solidFill>
            <a:srgbClr val="FF00FF"/>
          </a:solidFill>
          <a:ln w="19050">
            <a:solidFill>
              <a:schemeClr val="tx1"/>
            </a:solidFill>
            <a:miter lim="800000"/>
          </a:ln>
          <a:effectLst/>
        </p:spPr>
        <p:txBody>
          <a:bodyPr wrap="none" anchor="ctr"/>
          <a:lstStyle/>
          <a:p>
            <a:endParaRPr lang="zh-CN" altLang="en-US" sz="1400" b="1">
              <a:solidFill>
                <a:srgbClr val="000099"/>
              </a:solidFill>
              <a:latin typeface="+mn-lt"/>
              <a:ea typeface="黑体" panose="02010609060101010101" pitchFamily="2" charset="-122"/>
            </a:endParaRPr>
          </a:p>
        </p:txBody>
      </p:sp>
      <p:sp>
        <p:nvSpPr>
          <p:cNvPr id="28" name="Rectangle 25"/>
          <p:cNvSpPr>
            <a:spLocks noChangeArrowheads="1"/>
          </p:cNvSpPr>
          <p:nvPr/>
        </p:nvSpPr>
        <p:spPr bwMode="auto">
          <a:xfrm>
            <a:off x="2088113" y="2361580"/>
            <a:ext cx="336605" cy="123094"/>
          </a:xfrm>
          <a:prstGeom prst="rect">
            <a:avLst/>
          </a:prstGeom>
          <a:solidFill>
            <a:srgbClr val="FFFFCC"/>
          </a:solidFill>
          <a:ln w="19050">
            <a:solidFill>
              <a:schemeClr val="tx1"/>
            </a:solidFill>
            <a:miter lim="800000"/>
          </a:ln>
          <a:effectLst/>
        </p:spPr>
        <p:txBody>
          <a:bodyPr wrap="none" anchor="ctr"/>
          <a:lstStyle/>
          <a:p>
            <a:endParaRPr lang="zh-CN" altLang="en-US" sz="1400" b="1">
              <a:solidFill>
                <a:srgbClr val="000099"/>
              </a:solidFill>
              <a:latin typeface="+mn-lt"/>
              <a:ea typeface="黑体" panose="02010609060101010101" pitchFamily="2" charset="-122"/>
            </a:endParaRPr>
          </a:p>
        </p:txBody>
      </p:sp>
      <p:sp>
        <p:nvSpPr>
          <p:cNvPr id="29" name="Rectangle 26"/>
          <p:cNvSpPr>
            <a:spLocks noChangeArrowheads="1"/>
          </p:cNvSpPr>
          <p:nvPr/>
        </p:nvSpPr>
        <p:spPr bwMode="auto">
          <a:xfrm>
            <a:off x="2088113" y="2579973"/>
            <a:ext cx="336605" cy="122101"/>
          </a:xfrm>
          <a:prstGeom prst="rect">
            <a:avLst/>
          </a:prstGeom>
          <a:solidFill>
            <a:srgbClr val="CCFF99"/>
          </a:solidFill>
          <a:ln w="19050">
            <a:solidFill>
              <a:schemeClr val="tx1"/>
            </a:solidFill>
            <a:miter lim="800000"/>
          </a:ln>
          <a:effectLst/>
        </p:spPr>
        <p:txBody>
          <a:bodyPr wrap="none" anchor="ctr"/>
          <a:lstStyle/>
          <a:p>
            <a:endParaRPr lang="zh-CN" altLang="en-US" sz="1400" b="1">
              <a:solidFill>
                <a:srgbClr val="000099"/>
              </a:solidFill>
              <a:latin typeface="+mn-lt"/>
              <a:ea typeface="黑体" panose="02010609060101010101" pitchFamily="2" charset="-122"/>
            </a:endParaRPr>
          </a:p>
        </p:txBody>
      </p:sp>
      <p:sp>
        <p:nvSpPr>
          <p:cNvPr id="30" name="Rectangle 27"/>
          <p:cNvSpPr>
            <a:spLocks noChangeArrowheads="1"/>
          </p:cNvSpPr>
          <p:nvPr/>
        </p:nvSpPr>
        <p:spPr bwMode="auto">
          <a:xfrm>
            <a:off x="2088113" y="2799359"/>
            <a:ext cx="336605" cy="122102"/>
          </a:xfrm>
          <a:prstGeom prst="rect">
            <a:avLst/>
          </a:prstGeom>
          <a:solidFill>
            <a:srgbClr val="CCCC00"/>
          </a:solidFill>
          <a:ln w="19050">
            <a:solidFill>
              <a:schemeClr val="tx1"/>
            </a:solidFill>
            <a:miter lim="800000"/>
          </a:ln>
          <a:effectLst/>
        </p:spPr>
        <p:txBody>
          <a:bodyPr wrap="none" anchor="ctr"/>
          <a:lstStyle/>
          <a:p>
            <a:endParaRPr lang="zh-CN" altLang="en-US" sz="1400" b="1">
              <a:solidFill>
                <a:srgbClr val="000099"/>
              </a:solidFill>
              <a:latin typeface="+mn-lt"/>
              <a:ea typeface="黑体" panose="02010609060101010101" pitchFamily="2" charset="-122"/>
            </a:endParaRPr>
          </a:p>
        </p:txBody>
      </p:sp>
      <p:sp>
        <p:nvSpPr>
          <p:cNvPr id="31" name="Rectangle 28"/>
          <p:cNvSpPr>
            <a:spLocks noChangeArrowheads="1"/>
          </p:cNvSpPr>
          <p:nvPr/>
        </p:nvSpPr>
        <p:spPr bwMode="auto">
          <a:xfrm>
            <a:off x="2088113" y="3018744"/>
            <a:ext cx="336605" cy="122101"/>
          </a:xfrm>
          <a:prstGeom prst="rect">
            <a:avLst/>
          </a:prstGeom>
          <a:solidFill>
            <a:srgbClr val="00CCFF"/>
          </a:solidFill>
          <a:ln w="19050">
            <a:solidFill>
              <a:schemeClr val="tx1"/>
            </a:solidFill>
            <a:miter lim="800000"/>
          </a:ln>
          <a:effectLst/>
        </p:spPr>
        <p:txBody>
          <a:bodyPr wrap="none" anchor="ctr"/>
          <a:lstStyle/>
          <a:p>
            <a:endParaRPr lang="zh-CN" altLang="en-US" sz="1400" b="1">
              <a:solidFill>
                <a:srgbClr val="000099"/>
              </a:solidFill>
              <a:latin typeface="+mn-lt"/>
              <a:ea typeface="黑体" panose="02010609060101010101" pitchFamily="2" charset="-122"/>
            </a:endParaRPr>
          </a:p>
        </p:txBody>
      </p:sp>
      <p:sp>
        <p:nvSpPr>
          <p:cNvPr id="32" name="Rectangle 29"/>
          <p:cNvSpPr>
            <a:spLocks noChangeArrowheads="1"/>
          </p:cNvSpPr>
          <p:nvPr/>
        </p:nvSpPr>
        <p:spPr bwMode="auto">
          <a:xfrm>
            <a:off x="2088113" y="3238129"/>
            <a:ext cx="336605" cy="122102"/>
          </a:xfrm>
          <a:prstGeom prst="rect">
            <a:avLst/>
          </a:prstGeom>
          <a:solidFill>
            <a:srgbClr val="FF99FF"/>
          </a:solidFill>
          <a:ln w="19050">
            <a:solidFill>
              <a:schemeClr val="tx1"/>
            </a:solidFill>
            <a:miter lim="800000"/>
          </a:ln>
          <a:effectLst/>
        </p:spPr>
        <p:txBody>
          <a:bodyPr wrap="none" anchor="ctr"/>
          <a:lstStyle/>
          <a:p>
            <a:endParaRPr lang="zh-CN" altLang="en-US" sz="1400" b="1">
              <a:solidFill>
                <a:srgbClr val="000099"/>
              </a:solidFill>
              <a:latin typeface="+mn-lt"/>
              <a:ea typeface="黑体" panose="02010609060101010101" pitchFamily="2" charset="-122"/>
            </a:endParaRPr>
          </a:p>
        </p:txBody>
      </p:sp>
      <p:sp>
        <p:nvSpPr>
          <p:cNvPr id="33" name="Rectangle 30"/>
          <p:cNvSpPr>
            <a:spLocks noChangeArrowheads="1"/>
          </p:cNvSpPr>
          <p:nvPr/>
        </p:nvSpPr>
        <p:spPr bwMode="auto">
          <a:xfrm>
            <a:off x="2088113" y="3457514"/>
            <a:ext cx="336605" cy="122101"/>
          </a:xfrm>
          <a:prstGeom prst="rect">
            <a:avLst/>
          </a:prstGeom>
          <a:solidFill>
            <a:srgbClr val="00CC00"/>
          </a:solidFill>
          <a:ln w="19050">
            <a:solidFill>
              <a:schemeClr val="tx1"/>
            </a:solidFill>
            <a:miter lim="800000"/>
          </a:ln>
          <a:effectLst/>
        </p:spPr>
        <p:txBody>
          <a:bodyPr wrap="none" anchor="ctr"/>
          <a:lstStyle/>
          <a:p>
            <a:endParaRPr lang="zh-CN" altLang="en-US" sz="1400" b="1">
              <a:solidFill>
                <a:srgbClr val="000099"/>
              </a:solidFill>
              <a:latin typeface="+mn-lt"/>
              <a:ea typeface="黑体" panose="02010609060101010101" pitchFamily="2" charset="-122"/>
            </a:endParaRPr>
          </a:p>
        </p:txBody>
      </p:sp>
      <p:sp>
        <p:nvSpPr>
          <p:cNvPr id="34" name="Rectangle 31"/>
          <p:cNvSpPr>
            <a:spLocks noChangeArrowheads="1"/>
          </p:cNvSpPr>
          <p:nvPr/>
        </p:nvSpPr>
        <p:spPr bwMode="auto">
          <a:xfrm>
            <a:off x="2088113" y="3676900"/>
            <a:ext cx="336605" cy="122102"/>
          </a:xfrm>
          <a:prstGeom prst="rect">
            <a:avLst/>
          </a:prstGeom>
          <a:solidFill>
            <a:srgbClr val="FF00FF"/>
          </a:solidFill>
          <a:ln w="19050">
            <a:solidFill>
              <a:schemeClr val="tx1"/>
            </a:solidFill>
            <a:miter lim="800000"/>
          </a:ln>
          <a:effectLst/>
        </p:spPr>
        <p:txBody>
          <a:bodyPr wrap="none" anchor="ctr"/>
          <a:lstStyle/>
          <a:p>
            <a:endParaRPr lang="zh-CN" altLang="en-US" sz="1400" b="1">
              <a:solidFill>
                <a:srgbClr val="000099"/>
              </a:solidFill>
              <a:latin typeface="+mn-lt"/>
              <a:ea typeface="黑体" panose="02010609060101010101" pitchFamily="2" charset="-122"/>
            </a:endParaRPr>
          </a:p>
        </p:txBody>
      </p:sp>
      <p:sp>
        <p:nvSpPr>
          <p:cNvPr id="35" name="Rectangle 32"/>
          <p:cNvSpPr>
            <a:spLocks noChangeArrowheads="1"/>
          </p:cNvSpPr>
          <p:nvPr/>
        </p:nvSpPr>
        <p:spPr bwMode="auto">
          <a:xfrm>
            <a:off x="2088113" y="3895292"/>
            <a:ext cx="336605" cy="123094"/>
          </a:xfrm>
          <a:prstGeom prst="rect">
            <a:avLst/>
          </a:prstGeom>
          <a:solidFill>
            <a:srgbClr val="3399FF"/>
          </a:solidFill>
          <a:ln w="19050">
            <a:solidFill>
              <a:schemeClr val="tx1"/>
            </a:solidFill>
            <a:miter lim="800000"/>
          </a:ln>
          <a:effectLst/>
        </p:spPr>
        <p:txBody>
          <a:bodyPr wrap="none" anchor="ctr"/>
          <a:lstStyle/>
          <a:p>
            <a:endParaRPr lang="zh-CN" altLang="en-US" sz="1400" b="1">
              <a:solidFill>
                <a:srgbClr val="000099"/>
              </a:solidFill>
              <a:latin typeface="+mn-lt"/>
              <a:ea typeface="黑体" panose="02010609060101010101" pitchFamily="2" charset="-122"/>
            </a:endParaRPr>
          </a:p>
        </p:txBody>
      </p:sp>
      <p:sp>
        <p:nvSpPr>
          <p:cNvPr id="36" name="Text Box 33"/>
          <p:cNvSpPr txBox="1">
            <a:spLocks noChangeArrowheads="1"/>
          </p:cNvSpPr>
          <p:nvPr/>
        </p:nvSpPr>
        <p:spPr bwMode="auto">
          <a:xfrm>
            <a:off x="3801397" y="2532324"/>
            <a:ext cx="86914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400" b="1" dirty="0">
                <a:latin typeface="+mn-lt"/>
                <a:ea typeface="黑体" panose="02010609060101010101" pitchFamily="2" charset="-122"/>
              </a:rPr>
              <a:t>20 </a:t>
            </a:r>
            <a:r>
              <a:rPr kumimoji="1" lang="en-US" altLang="zh-CN" sz="1400" b="1" dirty="0" err="1">
                <a:latin typeface="+mn-lt"/>
                <a:ea typeface="黑体" panose="02010609060101010101" pitchFamily="2" charset="-122"/>
              </a:rPr>
              <a:t>Gbit</a:t>
            </a:r>
            <a:r>
              <a:rPr kumimoji="1" lang="en-US" altLang="zh-CN" sz="1400" b="1" dirty="0">
                <a:latin typeface="+mn-lt"/>
                <a:ea typeface="黑体" panose="02010609060101010101" pitchFamily="2" charset="-122"/>
              </a:rPr>
              <a:t>/s</a:t>
            </a:r>
          </a:p>
        </p:txBody>
      </p:sp>
      <p:sp>
        <p:nvSpPr>
          <p:cNvPr id="37" name="AutoShape 34"/>
          <p:cNvSpPr>
            <a:spLocks noChangeArrowheads="1"/>
          </p:cNvSpPr>
          <p:nvPr/>
        </p:nvSpPr>
        <p:spPr bwMode="auto">
          <a:xfrm rot="16200000">
            <a:off x="2284915" y="3021143"/>
            <a:ext cx="2026088" cy="337682"/>
          </a:xfrm>
          <a:custGeom>
            <a:avLst/>
            <a:gdLst>
              <a:gd name="G0" fmla="+- 2408 0 0"/>
              <a:gd name="G1" fmla="+- 21600 0 2408"/>
              <a:gd name="G2" fmla="*/ 2408 1 2"/>
              <a:gd name="G3" fmla="+- 21600 0 G2"/>
              <a:gd name="G4" fmla="+/ 2408 21600 2"/>
              <a:gd name="G5" fmla="+/ G1 0 2"/>
              <a:gd name="G6" fmla="*/ 21600 21600 2408"/>
              <a:gd name="G7" fmla="*/ G6 1 2"/>
              <a:gd name="G8" fmla="+- 21600 0 G7"/>
              <a:gd name="G9" fmla="*/ 21600 1 2"/>
              <a:gd name="G10" fmla="+- 2408 0 G9"/>
              <a:gd name="G11" fmla="?: G10 G8 0"/>
              <a:gd name="G12" fmla="?: G10 G7 21600"/>
              <a:gd name="T0" fmla="*/ 20396 w 21600"/>
              <a:gd name="T1" fmla="*/ 10800 h 21600"/>
              <a:gd name="T2" fmla="*/ 10800 w 21600"/>
              <a:gd name="T3" fmla="*/ 21600 h 21600"/>
              <a:gd name="T4" fmla="*/ 1204 w 21600"/>
              <a:gd name="T5" fmla="*/ 10800 h 21600"/>
              <a:gd name="T6" fmla="*/ 10800 w 21600"/>
              <a:gd name="T7" fmla="*/ 0 h 21600"/>
              <a:gd name="T8" fmla="*/ 3004 w 21600"/>
              <a:gd name="T9" fmla="*/ 3004 h 21600"/>
              <a:gd name="T10" fmla="*/ 18596 w 21600"/>
              <a:gd name="T11" fmla="*/ 18596 h 21600"/>
            </a:gdLst>
            <a:ahLst/>
            <a:cxnLst>
              <a:cxn ang="0">
                <a:pos x="T0" y="T1"/>
              </a:cxn>
              <a:cxn ang="0">
                <a:pos x="T2" y="T3"/>
              </a:cxn>
              <a:cxn ang="0">
                <a:pos x="T4" y="T5"/>
              </a:cxn>
              <a:cxn ang="0">
                <a:pos x="T6" y="T7"/>
              </a:cxn>
            </a:cxnLst>
            <a:rect l="T8" t="T9" r="T10" b="T11"/>
            <a:pathLst>
              <a:path w="21600" h="21600">
                <a:moveTo>
                  <a:pt x="0" y="0"/>
                </a:moveTo>
                <a:lnTo>
                  <a:pt x="2408" y="21600"/>
                </a:lnTo>
                <a:lnTo>
                  <a:pt x="19192" y="21600"/>
                </a:lnTo>
                <a:lnTo>
                  <a:pt x="21600" y="0"/>
                </a:lnTo>
                <a:close/>
              </a:path>
            </a:pathLst>
          </a:custGeom>
          <a:solidFill>
            <a:srgbClr val="99FF99"/>
          </a:solidFill>
          <a:ln w="19050">
            <a:solidFill>
              <a:schemeClr val="tx1"/>
            </a:solidFill>
            <a:miter lim="800000"/>
          </a:ln>
          <a:effectLst/>
        </p:spPr>
        <p:txBody>
          <a:bodyPr wrap="none" anchor="ctr"/>
          <a:lstStyle/>
          <a:p>
            <a:endParaRPr lang="zh-CN" altLang="en-US" sz="1400" b="1">
              <a:solidFill>
                <a:srgbClr val="000099"/>
              </a:solidFill>
              <a:latin typeface="+mn-lt"/>
              <a:ea typeface="黑体" panose="02010609060101010101" pitchFamily="2" charset="-122"/>
            </a:endParaRPr>
          </a:p>
        </p:txBody>
      </p:sp>
      <p:sp>
        <p:nvSpPr>
          <p:cNvPr id="38" name="AutoShape 35"/>
          <p:cNvSpPr>
            <a:spLocks noChangeArrowheads="1"/>
          </p:cNvSpPr>
          <p:nvPr/>
        </p:nvSpPr>
        <p:spPr bwMode="auto">
          <a:xfrm rot="5400000" flipH="1">
            <a:off x="4768466" y="3021681"/>
            <a:ext cx="2026088" cy="336605"/>
          </a:xfrm>
          <a:custGeom>
            <a:avLst/>
            <a:gdLst>
              <a:gd name="G0" fmla="+- 2408 0 0"/>
              <a:gd name="G1" fmla="+- 21600 0 2408"/>
              <a:gd name="G2" fmla="*/ 2408 1 2"/>
              <a:gd name="G3" fmla="+- 21600 0 G2"/>
              <a:gd name="G4" fmla="+/ 2408 21600 2"/>
              <a:gd name="G5" fmla="+/ G1 0 2"/>
              <a:gd name="G6" fmla="*/ 21600 21600 2408"/>
              <a:gd name="G7" fmla="*/ G6 1 2"/>
              <a:gd name="G8" fmla="+- 21600 0 G7"/>
              <a:gd name="G9" fmla="*/ 21600 1 2"/>
              <a:gd name="G10" fmla="+- 2408 0 G9"/>
              <a:gd name="G11" fmla="?: G10 G8 0"/>
              <a:gd name="G12" fmla="?: G10 G7 21600"/>
              <a:gd name="T0" fmla="*/ 20396 w 21600"/>
              <a:gd name="T1" fmla="*/ 10800 h 21600"/>
              <a:gd name="T2" fmla="*/ 10800 w 21600"/>
              <a:gd name="T3" fmla="*/ 21600 h 21600"/>
              <a:gd name="T4" fmla="*/ 1204 w 21600"/>
              <a:gd name="T5" fmla="*/ 10800 h 21600"/>
              <a:gd name="T6" fmla="*/ 10800 w 21600"/>
              <a:gd name="T7" fmla="*/ 0 h 21600"/>
              <a:gd name="T8" fmla="*/ 3004 w 21600"/>
              <a:gd name="T9" fmla="*/ 3004 h 21600"/>
              <a:gd name="T10" fmla="*/ 18596 w 21600"/>
              <a:gd name="T11" fmla="*/ 18596 h 21600"/>
            </a:gdLst>
            <a:ahLst/>
            <a:cxnLst>
              <a:cxn ang="0">
                <a:pos x="T0" y="T1"/>
              </a:cxn>
              <a:cxn ang="0">
                <a:pos x="T2" y="T3"/>
              </a:cxn>
              <a:cxn ang="0">
                <a:pos x="T4" y="T5"/>
              </a:cxn>
              <a:cxn ang="0">
                <a:pos x="T6" y="T7"/>
              </a:cxn>
            </a:cxnLst>
            <a:rect l="T8" t="T9" r="T10" b="T11"/>
            <a:pathLst>
              <a:path w="21600" h="21600">
                <a:moveTo>
                  <a:pt x="0" y="0"/>
                </a:moveTo>
                <a:lnTo>
                  <a:pt x="2408" y="21600"/>
                </a:lnTo>
                <a:lnTo>
                  <a:pt x="19192" y="21600"/>
                </a:lnTo>
                <a:lnTo>
                  <a:pt x="21600" y="0"/>
                </a:lnTo>
                <a:close/>
              </a:path>
            </a:pathLst>
          </a:custGeom>
          <a:solidFill>
            <a:srgbClr val="00FFCC"/>
          </a:solidFill>
          <a:ln w="19050">
            <a:solidFill>
              <a:schemeClr val="tx1"/>
            </a:solidFill>
            <a:miter lim="800000"/>
          </a:ln>
          <a:effectLst/>
        </p:spPr>
        <p:txBody>
          <a:bodyPr wrap="none" anchor="ctr"/>
          <a:lstStyle/>
          <a:p>
            <a:endParaRPr lang="zh-CN" altLang="en-US" sz="1400" b="1">
              <a:solidFill>
                <a:srgbClr val="000099"/>
              </a:solidFill>
              <a:latin typeface="+mn-lt"/>
              <a:ea typeface="黑体" panose="02010609060101010101" pitchFamily="2" charset="-122"/>
            </a:endParaRPr>
          </a:p>
        </p:txBody>
      </p:sp>
      <p:sp>
        <p:nvSpPr>
          <p:cNvPr id="39" name="Rectangle 36"/>
          <p:cNvSpPr>
            <a:spLocks noChangeArrowheads="1"/>
          </p:cNvSpPr>
          <p:nvPr/>
        </p:nvSpPr>
        <p:spPr bwMode="auto">
          <a:xfrm>
            <a:off x="6702604" y="2361580"/>
            <a:ext cx="336606" cy="123094"/>
          </a:xfrm>
          <a:prstGeom prst="rect">
            <a:avLst/>
          </a:prstGeom>
          <a:solidFill>
            <a:srgbClr val="FFFFCC"/>
          </a:solidFill>
          <a:ln w="19050">
            <a:solidFill>
              <a:schemeClr val="tx1"/>
            </a:solidFill>
            <a:miter lim="800000"/>
          </a:ln>
          <a:effectLst/>
        </p:spPr>
        <p:txBody>
          <a:bodyPr wrap="none" anchor="ctr"/>
          <a:lstStyle/>
          <a:p>
            <a:endParaRPr lang="zh-CN" altLang="en-US" sz="1400" b="1">
              <a:solidFill>
                <a:srgbClr val="000099"/>
              </a:solidFill>
              <a:latin typeface="+mn-lt"/>
              <a:ea typeface="黑体" panose="02010609060101010101" pitchFamily="2" charset="-122"/>
            </a:endParaRPr>
          </a:p>
        </p:txBody>
      </p:sp>
      <p:sp>
        <p:nvSpPr>
          <p:cNvPr id="40" name="Rectangle 37"/>
          <p:cNvSpPr>
            <a:spLocks noChangeArrowheads="1"/>
          </p:cNvSpPr>
          <p:nvPr/>
        </p:nvSpPr>
        <p:spPr bwMode="auto">
          <a:xfrm>
            <a:off x="6702604" y="2579973"/>
            <a:ext cx="336606" cy="122101"/>
          </a:xfrm>
          <a:prstGeom prst="rect">
            <a:avLst/>
          </a:prstGeom>
          <a:solidFill>
            <a:srgbClr val="CCFF99"/>
          </a:solidFill>
          <a:ln w="19050">
            <a:solidFill>
              <a:schemeClr val="tx1"/>
            </a:solidFill>
            <a:miter lim="800000"/>
          </a:ln>
          <a:effectLst/>
        </p:spPr>
        <p:txBody>
          <a:bodyPr wrap="none" anchor="ctr"/>
          <a:lstStyle/>
          <a:p>
            <a:endParaRPr lang="zh-CN" altLang="en-US" sz="1400" b="1">
              <a:solidFill>
                <a:srgbClr val="000099"/>
              </a:solidFill>
              <a:latin typeface="+mn-lt"/>
              <a:ea typeface="黑体" panose="02010609060101010101" pitchFamily="2" charset="-122"/>
            </a:endParaRPr>
          </a:p>
        </p:txBody>
      </p:sp>
      <p:sp>
        <p:nvSpPr>
          <p:cNvPr id="41" name="Rectangle 38"/>
          <p:cNvSpPr>
            <a:spLocks noChangeArrowheads="1"/>
          </p:cNvSpPr>
          <p:nvPr/>
        </p:nvSpPr>
        <p:spPr bwMode="auto">
          <a:xfrm>
            <a:off x="6702604" y="2799359"/>
            <a:ext cx="336606" cy="122102"/>
          </a:xfrm>
          <a:prstGeom prst="rect">
            <a:avLst/>
          </a:prstGeom>
          <a:solidFill>
            <a:srgbClr val="CCCC00"/>
          </a:solidFill>
          <a:ln w="19050">
            <a:solidFill>
              <a:schemeClr val="tx1"/>
            </a:solidFill>
            <a:miter lim="800000"/>
          </a:ln>
          <a:effectLst/>
        </p:spPr>
        <p:txBody>
          <a:bodyPr wrap="none" anchor="ctr"/>
          <a:lstStyle/>
          <a:p>
            <a:endParaRPr lang="zh-CN" altLang="en-US" sz="1400" b="1">
              <a:solidFill>
                <a:srgbClr val="000099"/>
              </a:solidFill>
              <a:latin typeface="+mn-lt"/>
              <a:ea typeface="黑体" panose="02010609060101010101" pitchFamily="2" charset="-122"/>
            </a:endParaRPr>
          </a:p>
        </p:txBody>
      </p:sp>
      <p:sp>
        <p:nvSpPr>
          <p:cNvPr id="42" name="Rectangle 39"/>
          <p:cNvSpPr>
            <a:spLocks noChangeArrowheads="1"/>
          </p:cNvSpPr>
          <p:nvPr/>
        </p:nvSpPr>
        <p:spPr bwMode="auto">
          <a:xfrm>
            <a:off x="6702604" y="3018744"/>
            <a:ext cx="336606" cy="122101"/>
          </a:xfrm>
          <a:prstGeom prst="rect">
            <a:avLst/>
          </a:prstGeom>
          <a:solidFill>
            <a:srgbClr val="00CCFF"/>
          </a:solidFill>
          <a:ln w="19050">
            <a:solidFill>
              <a:schemeClr val="tx1"/>
            </a:solidFill>
            <a:miter lim="800000"/>
          </a:ln>
          <a:effectLst/>
        </p:spPr>
        <p:txBody>
          <a:bodyPr wrap="none" anchor="ctr"/>
          <a:lstStyle/>
          <a:p>
            <a:endParaRPr lang="zh-CN" altLang="en-US" sz="1400" b="1">
              <a:solidFill>
                <a:srgbClr val="000099"/>
              </a:solidFill>
              <a:latin typeface="+mn-lt"/>
              <a:ea typeface="黑体" panose="02010609060101010101" pitchFamily="2" charset="-122"/>
            </a:endParaRPr>
          </a:p>
        </p:txBody>
      </p:sp>
      <p:sp>
        <p:nvSpPr>
          <p:cNvPr id="43" name="Rectangle 40"/>
          <p:cNvSpPr>
            <a:spLocks noChangeArrowheads="1"/>
          </p:cNvSpPr>
          <p:nvPr/>
        </p:nvSpPr>
        <p:spPr bwMode="auto">
          <a:xfrm>
            <a:off x="6702604" y="3238129"/>
            <a:ext cx="336606" cy="122102"/>
          </a:xfrm>
          <a:prstGeom prst="rect">
            <a:avLst/>
          </a:prstGeom>
          <a:solidFill>
            <a:srgbClr val="FF99FF"/>
          </a:solidFill>
          <a:ln w="19050">
            <a:solidFill>
              <a:schemeClr val="tx1"/>
            </a:solidFill>
            <a:miter lim="800000"/>
          </a:ln>
          <a:effectLst/>
        </p:spPr>
        <p:txBody>
          <a:bodyPr wrap="none" anchor="ctr"/>
          <a:lstStyle/>
          <a:p>
            <a:endParaRPr lang="zh-CN" altLang="en-US" sz="1400" b="1">
              <a:solidFill>
                <a:srgbClr val="000099"/>
              </a:solidFill>
              <a:latin typeface="+mn-lt"/>
              <a:ea typeface="黑体" panose="02010609060101010101" pitchFamily="2" charset="-122"/>
            </a:endParaRPr>
          </a:p>
        </p:txBody>
      </p:sp>
      <p:sp>
        <p:nvSpPr>
          <p:cNvPr id="44" name="Rectangle 41"/>
          <p:cNvSpPr>
            <a:spLocks noChangeArrowheads="1"/>
          </p:cNvSpPr>
          <p:nvPr/>
        </p:nvSpPr>
        <p:spPr bwMode="auto">
          <a:xfrm>
            <a:off x="6702604" y="3457514"/>
            <a:ext cx="336606" cy="122101"/>
          </a:xfrm>
          <a:prstGeom prst="rect">
            <a:avLst/>
          </a:prstGeom>
          <a:solidFill>
            <a:srgbClr val="00CC00"/>
          </a:solidFill>
          <a:ln w="19050">
            <a:solidFill>
              <a:schemeClr val="tx1"/>
            </a:solidFill>
            <a:miter lim="800000"/>
          </a:ln>
          <a:effectLst/>
        </p:spPr>
        <p:txBody>
          <a:bodyPr wrap="none" anchor="ctr"/>
          <a:lstStyle/>
          <a:p>
            <a:endParaRPr lang="zh-CN" altLang="en-US" sz="1400" b="1">
              <a:solidFill>
                <a:srgbClr val="000099"/>
              </a:solidFill>
              <a:latin typeface="+mn-lt"/>
              <a:ea typeface="黑体" panose="02010609060101010101" pitchFamily="2" charset="-122"/>
            </a:endParaRPr>
          </a:p>
        </p:txBody>
      </p:sp>
      <p:sp>
        <p:nvSpPr>
          <p:cNvPr id="45" name="Rectangle 42"/>
          <p:cNvSpPr>
            <a:spLocks noChangeArrowheads="1"/>
          </p:cNvSpPr>
          <p:nvPr/>
        </p:nvSpPr>
        <p:spPr bwMode="auto">
          <a:xfrm>
            <a:off x="6702604" y="3676900"/>
            <a:ext cx="336606" cy="122102"/>
          </a:xfrm>
          <a:prstGeom prst="rect">
            <a:avLst/>
          </a:prstGeom>
          <a:solidFill>
            <a:srgbClr val="FF00FF"/>
          </a:solidFill>
          <a:ln w="19050">
            <a:solidFill>
              <a:schemeClr val="tx1"/>
            </a:solidFill>
            <a:miter lim="800000"/>
          </a:ln>
          <a:effectLst/>
        </p:spPr>
        <p:txBody>
          <a:bodyPr wrap="none" anchor="ctr"/>
          <a:lstStyle/>
          <a:p>
            <a:endParaRPr lang="zh-CN" altLang="en-US" sz="1400" b="1">
              <a:solidFill>
                <a:srgbClr val="000099"/>
              </a:solidFill>
              <a:latin typeface="+mn-lt"/>
              <a:ea typeface="黑体" panose="02010609060101010101" pitchFamily="2" charset="-122"/>
            </a:endParaRPr>
          </a:p>
        </p:txBody>
      </p:sp>
      <p:sp>
        <p:nvSpPr>
          <p:cNvPr id="46" name="Rectangle 43"/>
          <p:cNvSpPr>
            <a:spLocks noChangeArrowheads="1"/>
          </p:cNvSpPr>
          <p:nvPr/>
        </p:nvSpPr>
        <p:spPr bwMode="auto">
          <a:xfrm>
            <a:off x="6702604" y="3895292"/>
            <a:ext cx="336606" cy="123094"/>
          </a:xfrm>
          <a:prstGeom prst="rect">
            <a:avLst/>
          </a:prstGeom>
          <a:solidFill>
            <a:srgbClr val="3399FF"/>
          </a:solidFill>
          <a:ln w="19050">
            <a:solidFill>
              <a:schemeClr val="tx1"/>
            </a:solidFill>
            <a:miter lim="800000"/>
          </a:ln>
          <a:effectLst/>
        </p:spPr>
        <p:txBody>
          <a:bodyPr wrap="none" anchor="ctr"/>
          <a:lstStyle/>
          <a:p>
            <a:endParaRPr lang="zh-CN" altLang="en-US" sz="1400" b="1">
              <a:solidFill>
                <a:srgbClr val="000099"/>
              </a:solidFill>
              <a:latin typeface="+mn-lt"/>
              <a:ea typeface="黑体" panose="02010609060101010101" pitchFamily="2" charset="-122"/>
            </a:endParaRPr>
          </a:p>
        </p:txBody>
      </p:sp>
      <p:sp>
        <p:nvSpPr>
          <p:cNvPr id="47" name="AutoShape 44"/>
          <p:cNvSpPr>
            <a:spLocks noChangeArrowheads="1"/>
          </p:cNvSpPr>
          <p:nvPr/>
        </p:nvSpPr>
        <p:spPr bwMode="auto">
          <a:xfrm rot="5400000">
            <a:off x="4442429" y="3084014"/>
            <a:ext cx="221371" cy="200028"/>
          </a:xfrm>
          <a:prstGeom prst="triangle">
            <a:avLst>
              <a:gd name="adj" fmla="val 50000"/>
            </a:avLst>
          </a:prstGeom>
          <a:solidFill>
            <a:srgbClr val="FF00FF"/>
          </a:solidFill>
          <a:ln w="19050">
            <a:solidFill>
              <a:schemeClr val="tx1"/>
            </a:solidFill>
            <a:miter lim="800000"/>
          </a:ln>
          <a:effectLst/>
        </p:spPr>
        <p:txBody>
          <a:bodyPr wrap="none" anchor="ctr"/>
          <a:lstStyle/>
          <a:p>
            <a:endParaRPr lang="zh-CN" altLang="en-US" sz="1400" b="1">
              <a:solidFill>
                <a:srgbClr val="000099"/>
              </a:solidFill>
              <a:latin typeface="+mn-lt"/>
              <a:ea typeface="黑体" panose="02010609060101010101" pitchFamily="2" charset="-122"/>
            </a:endParaRPr>
          </a:p>
        </p:txBody>
      </p:sp>
      <p:sp>
        <p:nvSpPr>
          <p:cNvPr id="48" name="AutoShape 45"/>
          <p:cNvSpPr>
            <a:spLocks noChangeArrowheads="1"/>
          </p:cNvSpPr>
          <p:nvPr/>
        </p:nvSpPr>
        <p:spPr bwMode="auto">
          <a:xfrm rot="5400000">
            <a:off x="5089339" y="3083476"/>
            <a:ext cx="221371" cy="201103"/>
          </a:xfrm>
          <a:prstGeom prst="triangle">
            <a:avLst>
              <a:gd name="adj" fmla="val 50000"/>
            </a:avLst>
          </a:prstGeom>
          <a:solidFill>
            <a:srgbClr val="FF00FF"/>
          </a:solidFill>
          <a:ln w="19050">
            <a:solidFill>
              <a:schemeClr val="tx1"/>
            </a:solidFill>
            <a:miter lim="800000"/>
          </a:ln>
          <a:effectLst/>
        </p:spPr>
        <p:txBody>
          <a:bodyPr wrap="none" anchor="ctr"/>
          <a:lstStyle/>
          <a:p>
            <a:endParaRPr lang="zh-CN" altLang="en-US" sz="1400" b="1">
              <a:solidFill>
                <a:srgbClr val="000099"/>
              </a:solidFill>
              <a:latin typeface="+mn-lt"/>
              <a:ea typeface="黑体" panose="02010609060101010101" pitchFamily="2" charset="-122"/>
            </a:endParaRPr>
          </a:p>
        </p:txBody>
      </p:sp>
      <p:sp>
        <p:nvSpPr>
          <p:cNvPr id="49" name="Line 46"/>
          <p:cNvSpPr>
            <a:spLocks noChangeShapeType="1"/>
          </p:cNvSpPr>
          <p:nvPr/>
        </p:nvSpPr>
        <p:spPr bwMode="auto">
          <a:xfrm flipH="1">
            <a:off x="4205611" y="2791416"/>
            <a:ext cx="87109" cy="389136"/>
          </a:xfrm>
          <a:prstGeom prst="line">
            <a:avLst/>
          </a:prstGeom>
          <a:noFill/>
          <a:ln w="28575">
            <a:solidFill>
              <a:srgbClr val="0000FF"/>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mn-lt"/>
              <a:ea typeface="黑体" panose="02010609060101010101" pitchFamily="2" charset="-122"/>
            </a:endParaRPr>
          </a:p>
        </p:txBody>
      </p:sp>
      <p:sp>
        <p:nvSpPr>
          <p:cNvPr id="50" name="Text Box 47"/>
          <p:cNvSpPr txBox="1">
            <a:spLocks noChangeArrowheads="1"/>
          </p:cNvSpPr>
          <p:nvPr/>
        </p:nvSpPr>
        <p:spPr bwMode="auto">
          <a:xfrm>
            <a:off x="3108224" y="2843439"/>
            <a:ext cx="391454"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zh-CN" altLang="en-US" sz="1600" b="1" dirty="0">
                <a:latin typeface="微软雅黑" panose="020B0503020204020204" pitchFamily="34" charset="-122"/>
                <a:ea typeface="微软雅黑" panose="020B0503020204020204" pitchFamily="34" charset="-122"/>
              </a:rPr>
              <a:t>复</a:t>
            </a:r>
          </a:p>
          <a:p>
            <a:pPr algn="l"/>
            <a:r>
              <a:rPr kumimoji="1" lang="zh-CN" altLang="en-US" sz="1600" b="1" dirty="0">
                <a:latin typeface="微软雅黑" panose="020B0503020204020204" pitchFamily="34" charset="-122"/>
                <a:ea typeface="微软雅黑" panose="020B0503020204020204" pitchFamily="34" charset="-122"/>
              </a:rPr>
              <a:t>用</a:t>
            </a:r>
          </a:p>
          <a:p>
            <a:pPr algn="l"/>
            <a:r>
              <a:rPr kumimoji="1" lang="zh-CN" altLang="en-US" sz="1600" b="1" dirty="0">
                <a:latin typeface="微软雅黑" panose="020B0503020204020204" pitchFamily="34" charset="-122"/>
                <a:ea typeface="微软雅黑" panose="020B0503020204020204" pitchFamily="34" charset="-122"/>
              </a:rPr>
              <a:t>器</a:t>
            </a:r>
          </a:p>
        </p:txBody>
      </p:sp>
      <p:sp>
        <p:nvSpPr>
          <p:cNvPr id="51" name="Text Box 48"/>
          <p:cNvSpPr txBox="1">
            <a:spLocks noChangeArrowheads="1"/>
          </p:cNvSpPr>
          <p:nvPr/>
        </p:nvSpPr>
        <p:spPr bwMode="auto">
          <a:xfrm>
            <a:off x="5584939" y="2843439"/>
            <a:ext cx="391454"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zh-CN" altLang="en-US" sz="1600" b="1" dirty="0">
                <a:latin typeface="微软雅黑" panose="020B0503020204020204" pitchFamily="34" charset="-122"/>
                <a:ea typeface="微软雅黑" panose="020B0503020204020204" pitchFamily="34" charset="-122"/>
              </a:rPr>
              <a:t>分</a:t>
            </a:r>
          </a:p>
          <a:p>
            <a:pPr algn="l"/>
            <a:r>
              <a:rPr kumimoji="1" lang="zh-CN" altLang="en-US" sz="1600" b="1" dirty="0">
                <a:latin typeface="微软雅黑" panose="020B0503020204020204" pitchFamily="34" charset="-122"/>
                <a:ea typeface="微软雅黑" panose="020B0503020204020204" pitchFamily="34" charset="-122"/>
              </a:rPr>
              <a:t>用</a:t>
            </a:r>
          </a:p>
          <a:p>
            <a:pPr algn="l"/>
            <a:r>
              <a:rPr kumimoji="1" lang="zh-CN" altLang="en-US" sz="1600" b="1" dirty="0">
                <a:latin typeface="微软雅黑" panose="020B0503020204020204" pitchFamily="34" charset="-122"/>
                <a:ea typeface="微软雅黑" panose="020B0503020204020204" pitchFamily="34" charset="-122"/>
              </a:rPr>
              <a:t>器</a:t>
            </a:r>
          </a:p>
        </p:txBody>
      </p:sp>
      <p:sp>
        <p:nvSpPr>
          <p:cNvPr id="52" name="Text Box 49"/>
          <p:cNvSpPr txBox="1">
            <a:spLocks noChangeArrowheads="1"/>
          </p:cNvSpPr>
          <p:nvPr/>
        </p:nvSpPr>
        <p:spPr bwMode="auto">
          <a:xfrm>
            <a:off x="4599358" y="2594864"/>
            <a:ext cx="56720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400" b="1">
                <a:latin typeface="+mn-lt"/>
                <a:ea typeface="黑体" panose="02010609060101010101" pitchFamily="2" charset="-122"/>
              </a:rPr>
              <a:t>EDFA</a:t>
            </a:r>
          </a:p>
        </p:txBody>
      </p:sp>
      <p:sp>
        <p:nvSpPr>
          <p:cNvPr id="53" name="Line 50"/>
          <p:cNvSpPr>
            <a:spLocks noChangeShapeType="1"/>
          </p:cNvSpPr>
          <p:nvPr/>
        </p:nvSpPr>
        <p:spPr bwMode="auto">
          <a:xfrm flipH="1">
            <a:off x="4572472" y="2851971"/>
            <a:ext cx="296816" cy="270013"/>
          </a:xfrm>
          <a:prstGeom prst="line">
            <a:avLst/>
          </a:prstGeom>
          <a:noFill/>
          <a:ln w="28575">
            <a:solidFill>
              <a:srgbClr val="0000FF"/>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mn-lt"/>
              <a:ea typeface="黑体" panose="02010609060101010101" pitchFamily="2" charset="-122"/>
            </a:endParaRPr>
          </a:p>
        </p:txBody>
      </p:sp>
      <p:sp>
        <p:nvSpPr>
          <p:cNvPr id="54" name="Line 51"/>
          <p:cNvSpPr>
            <a:spLocks noChangeShapeType="1"/>
          </p:cNvSpPr>
          <p:nvPr/>
        </p:nvSpPr>
        <p:spPr bwMode="auto">
          <a:xfrm>
            <a:off x="3888363" y="3343354"/>
            <a:ext cx="0" cy="123094"/>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mn-lt"/>
              <a:ea typeface="黑体" panose="02010609060101010101" pitchFamily="2" charset="-122"/>
            </a:endParaRPr>
          </a:p>
        </p:txBody>
      </p:sp>
      <p:sp>
        <p:nvSpPr>
          <p:cNvPr id="55" name="Line 52"/>
          <p:cNvSpPr>
            <a:spLocks noChangeShapeType="1"/>
          </p:cNvSpPr>
          <p:nvPr/>
        </p:nvSpPr>
        <p:spPr bwMode="auto">
          <a:xfrm>
            <a:off x="4531607" y="3343354"/>
            <a:ext cx="0" cy="123094"/>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mn-lt"/>
              <a:ea typeface="黑体" panose="02010609060101010101" pitchFamily="2" charset="-122"/>
            </a:endParaRPr>
          </a:p>
        </p:txBody>
      </p:sp>
      <p:sp>
        <p:nvSpPr>
          <p:cNvPr id="56" name="Line 53"/>
          <p:cNvSpPr>
            <a:spLocks noChangeShapeType="1"/>
          </p:cNvSpPr>
          <p:nvPr/>
        </p:nvSpPr>
        <p:spPr bwMode="auto">
          <a:xfrm>
            <a:off x="3888363" y="3403909"/>
            <a:ext cx="642168" cy="0"/>
          </a:xfrm>
          <a:prstGeom prst="line">
            <a:avLst/>
          </a:prstGeom>
          <a:noFill/>
          <a:ln w="28575">
            <a:solidFill>
              <a:srgbClr val="0000FF"/>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mn-lt"/>
              <a:ea typeface="黑体" panose="02010609060101010101" pitchFamily="2" charset="-122"/>
            </a:endParaRPr>
          </a:p>
        </p:txBody>
      </p:sp>
      <p:sp>
        <p:nvSpPr>
          <p:cNvPr id="57" name="Text Box 55"/>
          <p:cNvSpPr txBox="1">
            <a:spLocks noChangeArrowheads="1"/>
          </p:cNvSpPr>
          <p:nvPr/>
        </p:nvSpPr>
        <p:spPr bwMode="auto">
          <a:xfrm>
            <a:off x="1857511" y="1797876"/>
            <a:ext cx="800219"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zh-CN" altLang="en-US" sz="1200" b="1" dirty="0">
                <a:solidFill>
                  <a:srgbClr val="0000FF"/>
                </a:solidFill>
                <a:latin typeface="微软雅黑" panose="020B0503020204020204" pitchFamily="34" charset="-122"/>
                <a:ea typeface="微软雅黑" panose="020B0503020204020204" pitchFamily="34" charset="-122"/>
              </a:rPr>
              <a:t>光调制器</a:t>
            </a:r>
          </a:p>
        </p:txBody>
      </p:sp>
      <p:sp>
        <p:nvSpPr>
          <p:cNvPr id="58" name="Line 56"/>
          <p:cNvSpPr>
            <a:spLocks noChangeShapeType="1"/>
          </p:cNvSpPr>
          <p:nvPr/>
        </p:nvSpPr>
        <p:spPr bwMode="auto">
          <a:xfrm>
            <a:off x="2254949" y="2041201"/>
            <a:ext cx="0" cy="320379"/>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mn-lt"/>
              <a:ea typeface="黑体" panose="02010609060101010101" pitchFamily="2" charset="-122"/>
            </a:endParaRPr>
          </a:p>
        </p:txBody>
      </p:sp>
      <p:sp>
        <p:nvSpPr>
          <p:cNvPr id="59" name="Text Box 57"/>
          <p:cNvSpPr txBox="1">
            <a:spLocks noChangeArrowheads="1"/>
          </p:cNvSpPr>
          <p:nvPr/>
        </p:nvSpPr>
        <p:spPr bwMode="auto">
          <a:xfrm>
            <a:off x="6472637" y="1807401"/>
            <a:ext cx="800219"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zh-CN" altLang="en-US" sz="1200" b="1" dirty="0">
                <a:solidFill>
                  <a:srgbClr val="0000FF"/>
                </a:solidFill>
                <a:latin typeface="微软雅黑" panose="020B0503020204020204" pitchFamily="34" charset="-122"/>
                <a:ea typeface="微软雅黑" panose="020B0503020204020204" pitchFamily="34" charset="-122"/>
              </a:rPr>
              <a:t>光解调器</a:t>
            </a:r>
          </a:p>
        </p:txBody>
      </p:sp>
      <p:sp>
        <p:nvSpPr>
          <p:cNvPr id="60" name="Line 58"/>
          <p:cNvSpPr>
            <a:spLocks noChangeShapeType="1"/>
          </p:cNvSpPr>
          <p:nvPr/>
        </p:nvSpPr>
        <p:spPr bwMode="auto">
          <a:xfrm>
            <a:off x="6863902" y="2041201"/>
            <a:ext cx="0" cy="320379"/>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mn-lt"/>
              <a:ea typeface="黑体" panose="02010609060101010101" pitchFamily="2" charset="-122"/>
            </a:endParaRPr>
          </a:p>
        </p:txBody>
      </p:sp>
      <p:sp>
        <p:nvSpPr>
          <p:cNvPr id="61" name="Text Box 6"/>
          <p:cNvSpPr txBox="1">
            <a:spLocks noChangeArrowheads="1"/>
          </p:cNvSpPr>
          <p:nvPr/>
        </p:nvSpPr>
        <p:spPr bwMode="auto">
          <a:xfrm>
            <a:off x="7569983" y="2641023"/>
            <a:ext cx="834797" cy="738664"/>
          </a:xfrm>
          <a:prstGeom prst="rect">
            <a:avLst/>
          </a:prstGeom>
          <a:solidFill>
            <a:srgbClr val="00FFCC"/>
          </a:solidFill>
          <a:ln w="19050">
            <a:solidFill>
              <a:srgbClr val="333399"/>
            </a:solidFill>
            <a:miter lim="800000"/>
          </a:ln>
          <a:effectLst/>
        </p:spPr>
        <p:txBody>
          <a:bodyPr wrap="square">
            <a:spAutoFit/>
          </a:bodyPr>
          <a:lstStyle/>
          <a:p>
            <a:r>
              <a:rPr kumimoji="1" lang="en-US" altLang="zh-CN" sz="1400" b="1" dirty="0">
                <a:solidFill>
                  <a:srgbClr val="000099"/>
                </a:solidFill>
                <a:latin typeface="+mn-lt"/>
                <a:ea typeface="黑体" panose="02010609060101010101" pitchFamily="2" charset="-122"/>
              </a:rPr>
              <a:t>8 </a:t>
            </a:r>
            <a:r>
              <a:rPr kumimoji="1" lang="en-US" altLang="zh-CN" sz="1400" b="1" dirty="0">
                <a:solidFill>
                  <a:srgbClr val="000099"/>
                </a:solidFill>
                <a:latin typeface="+mn-lt"/>
                <a:ea typeface="黑体" panose="02010609060101010101" pitchFamily="2" charset="-122"/>
                <a:sym typeface="Symbol" panose="05050102010706020507" pitchFamily="18" charset="2"/>
              </a:rPr>
              <a:t> </a:t>
            </a:r>
            <a:r>
              <a:rPr kumimoji="1" lang="en-US" altLang="zh-CN" sz="1400" b="1" dirty="0">
                <a:solidFill>
                  <a:srgbClr val="000099"/>
                </a:solidFill>
                <a:latin typeface="+mn-lt"/>
                <a:ea typeface="黑体" panose="02010609060101010101" pitchFamily="2" charset="-122"/>
              </a:rPr>
              <a:t>2.5 </a:t>
            </a:r>
            <a:r>
              <a:rPr kumimoji="1" lang="en-US" altLang="zh-CN" sz="1400" b="1" dirty="0" err="1">
                <a:solidFill>
                  <a:srgbClr val="000099"/>
                </a:solidFill>
                <a:latin typeface="+mn-lt"/>
                <a:ea typeface="黑体" panose="02010609060101010101" pitchFamily="2" charset="-122"/>
              </a:rPr>
              <a:t>Gbit</a:t>
            </a:r>
            <a:r>
              <a:rPr kumimoji="1" lang="en-US" altLang="zh-CN" sz="1400" b="1" dirty="0">
                <a:solidFill>
                  <a:srgbClr val="000099"/>
                </a:solidFill>
                <a:latin typeface="+mn-lt"/>
                <a:ea typeface="黑体" panose="02010609060101010101" pitchFamily="2" charset="-122"/>
              </a:rPr>
              <a:t>/s</a:t>
            </a:r>
          </a:p>
          <a:p>
            <a:r>
              <a:rPr kumimoji="1" lang="en-US" altLang="zh-CN" sz="1400" b="1" dirty="0">
                <a:solidFill>
                  <a:srgbClr val="000099"/>
                </a:solidFill>
                <a:latin typeface="+mn-lt"/>
                <a:ea typeface="黑体" panose="02010609060101010101" pitchFamily="2" charset="-122"/>
              </a:rPr>
              <a:t>1310 nm</a:t>
            </a:r>
          </a:p>
        </p:txBody>
      </p:sp>
      <p:sp>
        <p:nvSpPr>
          <p:cNvPr id="63" name="矩形 62"/>
          <p:cNvSpPr/>
          <p:nvPr/>
        </p:nvSpPr>
        <p:spPr>
          <a:xfrm>
            <a:off x="975359" y="1117599"/>
            <a:ext cx="7219405" cy="707886"/>
          </a:xfrm>
          <a:prstGeom prst="rect">
            <a:avLst/>
          </a:prstGeom>
          <a:noFill/>
          <a:ln>
            <a:noFill/>
          </a:ln>
        </p:spPr>
        <p:txBody>
          <a:bodyPr wrap="square">
            <a:spAutoFit/>
          </a:bodyPr>
          <a:lstStyle/>
          <a:p>
            <a:pPr>
              <a:lnSpc>
                <a:spcPts val="2400"/>
              </a:lnSpc>
            </a:pPr>
            <a:r>
              <a:rPr lang="zh-CN" altLang="en-US" b="1" dirty="0">
                <a:solidFill>
                  <a:srgbClr val="C00000"/>
                </a:solidFill>
                <a:latin typeface="微软雅黑" panose="020B0503020204020204" pitchFamily="34" charset="-122"/>
                <a:ea typeface="微软雅黑" panose="020B0503020204020204" pitchFamily="34" charset="-122"/>
              </a:rPr>
              <a:t>波分复用 </a:t>
            </a:r>
            <a:r>
              <a:rPr lang="en-US" altLang="zh-CN" b="1" dirty="0">
                <a:solidFill>
                  <a:srgbClr val="C00000"/>
                </a:solidFill>
                <a:latin typeface="微软雅黑" panose="020B0503020204020204" pitchFamily="34" charset="-122"/>
                <a:ea typeface="微软雅黑" panose="020B0503020204020204" pitchFamily="34" charset="-122"/>
              </a:rPr>
              <a:t>WDM </a:t>
            </a:r>
            <a:r>
              <a:rPr lang="en-US" altLang="zh-CN" b="1" dirty="0">
                <a:latin typeface="微软雅黑" panose="020B0503020204020204" pitchFamily="34" charset="-122"/>
                <a:ea typeface="微软雅黑" panose="020B0503020204020204" pitchFamily="34" charset="-122"/>
              </a:rPr>
              <a:t>(Wavelength Division Multiplexing) </a:t>
            </a:r>
            <a:r>
              <a:rPr lang="zh-CN" altLang="en-US" b="1" dirty="0">
                <a:latin typeface="微软雅黑" panose="020B0503020204020204" pitchFamily="34" charset="-122"/>
                <a:ea typeface="微软雅黑" panose="020B0503020204020204" pitchFamily="34" charset="-122"/>
              </a:rPr>
              <a:t>：光的频分复用。使用一根光纤来</a:t>
            </a:r>
            <a:r>
              <a:rPr lang="zh-CN" altLang="en-US" b="1" dirty="0">
                <a:solidFill>
                  <a:srgbClr val="0000FF"/>
                </a:solidFill>
                <a:latin typeface="微软雅黑" panose="020B0503020204020204" pitchFamily="34" charset="-122"/>
                <a:ea typeface="微软雅黑" panose="020B0503020204020204" pitchFamily="34" charset="-122"/>
              </a:rPr>
              <a:t>同时传输</a:t>
            </a:r>
            <a:r>
              <a:rPr lang="zh-CN" altLang="en-US" b="1" dirty="0">
                <a:latin typeface="微软雅黑" panose="020B0503020204020204" pitchFamily="34" charset="-122"/>
                <a:ea typeface="微软雅黑" panose="020B0503020204020204" pitchFamily="34" charset="-122"/>
              </a:rPr>
              <a:t>多个光载波信号。</a:t>
            </a:r>
          </a:p>
        </p:txBody>
      </p:sp>
      <p:sp>
        <p:nvSpPr>
          <p:cNvPr id="64" name="Text Box 54"/>
          <p:cNvSpPr txBox="1">
            <a:spLocks noChangeArrowheads="1"/>
          </p:cNvSpPr>
          <p:nvPr/>
        </p:nvSpPr>
        <p:spPr bwMode="auto">
          <a:xfrm>
            <a:off x="3840603" y="3384458"/>
            <a:ext cx="73129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400" b="1" dirty="0">
                <a:latin typeface="+mn-lt"/>
                <a:ea typeface="黑体" panose="02010609060101010101" pitchFamily="2" charset="-122"/>
              </a:rPr>
              <a:t>120 km</a:t>
            </a:r>
          </a:p>
        </p:txBody>
      </p:sp>
      <p:sp>
        <p:nvSpPr>
          <p:cNvPr id="2" name="圆角矩形标注 1"/>
          <p:cNvSpPr/>
          <p:nvPr/>
        </p:nvSpPr>
        <p:spPr>
          <a:xfrm>
            <a:off x="2717165" y="4436745"/>
            <a:ext cx="5108575" cy="445770"/>
          </a:xfrm>
          <a:prstGeom prst="wedgeRoundRectCallout">
            <a:avLst>
              <a:gd name="adj1" fmla="val -26432"/>
              <a:gd name="adj2" fmla="val -9586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zh-CN" sz="1200"/>
              <a:t>两个光纤放大器之间的光缆线路长度可达</a:t>
            </a:r>
            <a:r>
              <a:rPr lang="en-US" altLang="zh-CN" sz="1200"/>
              <a:t>120km</a:t>
            </a:r>
            <a:r>
              <a:rPr lang="zh-CN" altLang="en-US" sz="1200"/>
              <a:t>，而光复用器和光分用器之间的无光电转化的距离可达</a:t>
            </a:r>
            <a:r>
              <a:rPr lang="en-US" altLang="zh-CN" sz="1200"/>
              <a:t>600km</a:t>
            </a:r>
            <a:r>
              <a:rPr lang="zh-CN" altLang="en-US" sz="1200"/>
              <a:t>（只需放入</a:t>
            </a:r>
            <a:r>
              <a:rPr lang="en-US" altLang="zh-CN" sz="1200"/>
              <a:t>4</a:t>
            </a:r>
            <a:r>
              <a:rPr lang="zh-CN" altLang="en-US" sz="1200"/>
              <a:t>个</a:t>
            </a:r>
            <a:r>
              <a:rPr lang="en-US" altLang="zh-CN" sz="1200"/>
              <a:t>EDFA</a:t>
            </a:r>
            <a:r>
              <a:rPr lang="zh-CN" altLang="en-US" sz="1200"/>
              <a:t>光纤放大器）</a:t>
            </a:r>
            <a:r>
              <a:rPr lang="en-US" altLang="zh-CN" sz="1200"/>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t>2.4.3  </a:t>
            </a:r>
            <a:r>
              <a:rPr lang="zh-CN" altLang="en-US" dirty="0"/>
              <a:t>码分复用</a:t>
            </a:r>
          </a:p>
        </p:txBody>
      </p:sp>
      <p:sp>
        <p:nvSpPr>
          <p:cNvPr id="3" name="内容占位符 2"/>
          <p:cNvSpPr>
            <a:spLocks noGrp="1"/>
          </p:cNvSpPr>
          <p:nvPr>
            <p:ph sz="quarter" idx="11"/>
          </p:nvPr>
        </p:nvSpPr>
        <p:spPr/>
        <p:txBody>
          <a:bodyPr/>
          <a:lstStyle/>
          <a:p>
            <a:r>
              <a:rPr lang="zh-CN" altLang="en-US" dirty="0"/>
              <a:t>每一个用户可以在</a:t>
            </a:r>
            <a:r>
              <a:rPr lang="zh-CN" altLang="en-US" dirty="0">
                <a:solidFill>
                  <a:srgbClr val="C00000"/>
                </a:solidFill>
              </a:rPr>
              <a:t>同样的时间</a:t>
            </a:r>
            <a:r>
              <a:rPr lang="zh-CN" altLang="en-US" dirty="0"/>
              <a:t>使用</a:t>
            </a:r>
            <a:r>
              <a:rPr lang="zh-CN" altLang="en-US" dirty="0">
                <a:solidFill>
                  <a:srgbClr val="C00000"/>
                </a:solidFill>
              </a:rPr>
              <a:t>同样的频带</a:t>
            </a:r>
            <a:r>
              <a:rPr lang="zh-CN" altLang="en-US" dirty="0"/>
              <a:t>进行通信。</a:t>
            </a:r>
            <a:endParaRPr lang="en-US" altLang="zh-CN" dirty="0"/>
          </a:p>
          <a:p>
            <a:r>
              <a:rPr lang="zh-CN" altLang="en-US" dirty="0"/>
              <a:t>各用户使用经过特殊挑选的不同码型，因此不会造成干扰。</a:t>
            </a:r>
          </a:p>
          <a:p>
            <a:r>
              <a:rPr lang="zh-CN" altLang="en-US" dirty="0"/>
              <a:t>当</a:t>
            </a:r>
            <a:r>
              <a:rPr lang="zh-CN" altLang="en-US" dirty="0">
                <a:solidFill>
                  <a:srgbClr val="C00000"/>
                </a:solidFill>
              </a:rPr>
              <a:t>码分复用 </a:t>
            </a:r>
            <a:r>
              <a:rPr lang="en-US" altLang="zh-CN" dirty="0">
                <a:solidFill>
                  <a:srgbClr val="C00000"/>
                </a:solidFill>
              </a:rPr>
              <a:t>CDM </a:t>
            </a:r>
            <a:r>
              <a:rPr lang="en-US" altLang="zh-CN" dirty="0"/>
              <a:t>(Code Division Multiplexing) </a:t>
            </a:r>
            <a:r>
              <a:rPr lang="zh-CN" altLang="en-US" dirty="0"/>
              <a:t>信道为多个不同地址的用户所共享时，就称为</a:t>
            </a:r>
            <a:r>
              <a:rPr lang="zh-CN" altLang="en-US" dirty="0">
                <a:solidFill>
                  <a:srgbClr val="0000FF"/>
                </a:solidFill>
              </a:rPr>
              <a:t>码分多址 </a:t>
            </a:r>
            <a:r>
              <a:rPr lang="en-US" altLang="zh-CN" dirty="0">
                <a:solidFill>
                  <a:srgbClr val="0000FF"/>
                </a:solidFill>
              </a:rPr>
              <a:t>CDMA </a:t>
            </a:r>
            <a:r>
              <a:rPr lang="en-US" altLang="zh-CN" dirty="0"/>
              <a:t>(Code Division Multiple Access)</a:t>
            </a:r>
            <a:r>
              <a:rPr lang="zh-CN" altLang="en-US" dirty="0"/>
              <a:t>。</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t>2.2.1  </a:t>
            </a:r>
            <a:r>
              <a:rPr lang="zh-CN" altLang="en-US" dirty="0"/>
              <a:t>数据通信系统的模型</a:t>
            </a:r>
          </a:p>
        </p:txBody>
      </p:sp>
      <p:sp>
        <p:nvSpPr>
          <p:cNvPr id="3" name="圆角矩形 2"/>
          <p:cNvSpPr/>
          <p:nvPr/>
        </p:nvSpPr>
        <p:spPr>
          <a:xfrm>
            <a:off x="545144" y="1095658"/>
            <a:ext cx="8053711" cy="3303814"/>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664234" y="1187002"/>
            <a:ext cx="7798280" cy="312393"/>
          </a:xfrm>
          <a:prstGeom prst="rect">
            <a:avLst/>
          </a:prstGeom>
          <a:noFill/>
        </p:spPr>
        <p:txBody>
          <a:bodyPr wrap="square" anchor="ctr">
            <a:spAutoFit/>
          </a:bodyPr>
          <a:lstStyle/>
          <a:p>
            <a:pPr algn="ctr">
              <a:lnSpc>
                <a:spcPct val="110000"/>
              </a:lnSpc>
            </a:pPr>
            <a:r>
              <a:rPr lang="zh-CN" altLang="zh-CN" sz="1300" b="1" dirty="0">
                <a:latin typeface="微软雅黑" panose="020B0503020204020204" pitchFamily="34" charset="-122"/>
                <a:ea typeface="微软雅黑" panose="020B0503020204020204" pitchFamily="34" charset="-122"/>
              </a:rPr>
              <a:t>三大部分</a:t>
            </a:r>
            <a:r>
              <a:rPr lang="zh-CN" altLang="en-US" sz="1300" b="1" dirty="0">
                <a:latin typeface="微软雅黑" panose="020B0503020204020204" pitchFamily="34" charset="-122"/>
                <a:ea typeface="微软雅黑" panose="020B0503020204020204" pitchFamily="34" charset="-122"/>
              </a:rPr>
              <a:t>：</a:t>
            </a:r>
            <a:r>
              <a:rPr lang="zh-CN" altLang="zh-CN" sz="1300" b="1" dirty="0">
                <a:solidFill>
                  <a:srgbClr val="C00000"/>
                </a:solidFill>
                <a:latin typeface="微软雅黑" panose="020B0503020204020204" pitchFamily="34" charset="-122"/>
                <a:ea typeface="微软雅黑" panose="020B0503020204020204" pitchFamily="34" charset="-122"/>
              </a:rPr>
              <a:t>源系统</a:t>
            </a:r>
            <a:r>
              <a:rPr lang="zh-CN" altLang="zh-CN" sz="1300" b="1" dirty="0">
                <a:latin typeface="微软雅黑" panose="020B0503020204020204" pitchFamily="34" charset="-122"/>
                <a:ea typeface="微软雅黑" panose="020B0503020204020204" pitchFamily="34" charset="-122"/>
              </a:rPr>
              <a:t>（或发送端、发送方）、</a:t>
            </a:r>
            <a:r>
              <a:rPr lang="zh-CN" altLang="zh-CN" sz="1300" b="1" dirty="0">
                <a:solidFill>
                  <a:srgbClr val="C00000"/>
                </a:solidFill>
                <a:latin typeface="微软雅黑" panose="020B0503020204020204" pitchFamily="34" charset="-122"/>
                <a:ea typeface="微软雅黑" panose="020B0503020204020204" pitchFamily="34" charset="-122"/>
              </a:rPr>
              <a:t>传输系统</a:t>
            </a:r>
            <a:r>
              <a:rPr lang="zh-CN" altLang="zh-CN" sz="1300" b="1" dirty="0">
                <a:latin typeface="微软雅黑" panose="020B0503020204020204" pitchFamily="34" charset="-122"/>
                <a:ea typeface="微软雅黑" panose="020B0503020204020204" pitchFamily="34" charset="-122"/>
              </a:rPr>
              <a:t>（或传输网络）和</a:t>
            </a:r>
            <a:r>
              <a:rPr lang="zh-CN" altLang="zh-CN" sz="1300" b="1" dirty="0">
                <a:solidFill>
                  <a:srgbClr val="C00000"/>
                </a:solidFill>
                <a:latin typeface="微软雅黑" panose="020B0503020204020204" pitchFamily="34" charset="-122"/>
                <a:ea typeface="微软雅黑" panose="020B0503020204020204" pitchFamily="34" charset="-122"/>
              </a:rPr>
              <a:t>目的系统</a:t>
            </a:r>
            <a:r>
              <a:rPr lang="zh-CN" altLang="zh-CN" sz="1300" b="1" dirty="0">
                <a:latin typeface="微软雅黑" panose="020B0503020204020204" pitchFamily="34" charset="-122"/>
                <a:ea typeface="微软雅黑" panose="020B0503020204020204" pitchFamily="34" charset="-122"/>
              </a:rPr>
              <a:t>（或接收端、接收方）</a:t>
            </a:r>
            <a:r>
              <a:rPr lang="zh-CN" altLang="en-US" sz="1300" b="1" dirty="0">
                <a:latin typeface="微软雅黑" panose="020B0503020204020204" pitchFamily="34" charset="-122"/>
                <a:ea typeface="微软雅黑" panose="020B0503020204020204" pitchFamily="34" charset="-122"/>
              </a:rPr>
              <a:t>。</a:t>
            </a:r>
          </a:p>
        </p:txBody>
      </p:sp>
      <p:grpSp>
        <p:nvGrpSpPr>
          <p:cNvPr id="5" name="Group 104"/>
          <p:cNvGrpSpPr/>
          <p:nvPr/>
        </p:nvGrpSpPr>
        <p:grpSpPr bwMode="auto">
          <a:xfrm>
            <a:off x="2229820" y="3540006"/>
            <a:ext cx="691334" cy="706563"/>
            <a:chOff x="730" y="3160"/>
            <a:chExt cx="653" cy="723"/>
          </a:xfrm>
        </p:grpSpPr>
        <p:sp>
          <p:nvSpPr>
            <p:cNvPr id="6" name="Rectangle 7"/>
            <p:cNvSpPr>
              <a:spLocks noChangeArrowheads="1"/>
            </p:cNvSpPr>
            <p:nvPr/>
          </p:nvSpPr>
          <p:spPr bwMode="auto">
            <a:xfrm>
              <a:off x="864" y="3161"/>
              <a:ext cx="357" cy="7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ctr" defTabSz="762000" eaLnBrk="0" hangingPunct="0"/>
              <a:r>
                <a:rPr kumimoji="1" lang="zh-CN" altLang="en-US" sz="1000" b="1" dirty="0">
                  <a:latin typeface="微软雅黑" panose="020B0503020204020204" pitchFamily="34" charset="-122"/>
                  <a:ea typeface="微软雅黑" panose="020B0503020204020204" pitchFamily="34" charset="-122"/>
                </a:rPr>
                <a:t>输入数据</a:t>
              </a:r>
            </a:p>
          </p:txBody>
        </p:sp>
        <p:sp>
          <p:nvSpPr>
            <p:cNvPr id="7" name="Line 18"/>
            <p:cNvSpPr>
              <a:spLocks noChangeShapeType="1"/>
            </p:cNvSpPr>
            <p:nvPr/>
          </p:nvSpPr>
          <p:spPr bwMode="auto">
            <a:xfrm>
              <a:off x="730" y="3160"/>
              <a:ext cx="653" cy="0"/>
            </a:xfrm>
            <a:prstGeom prst="line">
              <a:avLst/>
            </a:prstGeom>
            <a:noFill/>
            <a:ln w="38100">
              <a:solidFill>
                <a:srgbClr val="0070C0"/>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sz="1000" b="1">
                <a:latin typeface="微软雅黑" panose="020B0503020204020204" pitchFamily="34" charset="-122"/>
                <a:ea typeface="微软雅黑" panose="020B0503020204020204" pitchFamily="34" charset="-122"/>
              </a:endParaRPr>
            </a:p>
          </p:txBody>
        </p:sp>
      </p:grpSp>
      <p:grpSp>
        <p:nvGrpSpPr>
          <p:cNvPr id="8" name="Group 106"/>
          <p:cNvGrpSpPr/>
          <p:nvPr/>
        </p:nvGrpSpPr>
        <p:grpSpPr bwMode="auto">
          <a:xfrm>
            <a:off x="3389847" y="3540003"/>
            <a:ext cx="996979" cy="593200"/>
            <a:chOff x="1599" y="3160"/>
            <a:chExt cx="911" cy="607"/>
          </a:xfrm>
        </p:grpSpPr>
        <p:sp>
          <p:nvSpPr>
            <p:cNvPr id="9" name="Rectangle 9"/>
            <p:cNvSpPr>
              <a:spLocks noChangeArrowheads="1"/>
            </p:cNvSpPr>
            <p:nvPr/>
          </p:nvSpPr>
          <p:spPr bwMode="auto">
            <a:xfrm>
              <a:off x="1599" y="3203"/>
              <a:ext cx="911" cy="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488" tIns="44450" rIns="90488" bIns="44450">
              <a:spAutoFit/>
            </a:bodyPr>
            <a:lstStyle/>
            <a:p>
              <a:pPr algn="ctr" defTabSz="762000" eaLnBrk="0" hangingPunct="0"/>
              <a:r>
                <a:rPr kumimoji="1" lang="zh-CN" altLang="en-US" sz="1000" b="1" dirty="0">
                  <a:latin typeface="微软雅黑" panose="020B0503020204020204" pitchFamily="34" charset="-122"/>
                  <a:ea typeface="微软雅黑" panose="020B0503020204020204" pitchFamily="34" charset="-122"/>
                </a:rPr>
                <a:t>发送</a:t>
              </a:r>
              <a:endParaRPr kumimoji="1" lang="en-US" altLang="zh-CN" sz="1000" b="1" dirty="0">
                <a:latin typeface="微软雅黑" panose="020B0503020204020204" pitchFamily="34" charset="-122"/>
                <a:ea typeface="微软雅黑" panose="020B0503020204020204" pitchFamily="34" charset="-122"/>
              </a:endParaRPr>
            </a:p>
            <a:p>
              <a:pPr algn="ctr" defTabSz="762000" eaLnBrk="0" hangingPunct="0"/>
              <a:r>
                <a:rPr kumimoji="1" lang="zh-CN" altLang="en-US" sz="1000" b="1" dirty="0">
                  <a:latin typeface="微软雅黑" panose="020B0503020204020204" pitchFamily="34" charset="-122"/>
                  <a:ea typeface="微软雅黑" panose="020B0503020204020204" pitchFamily="34" charset="-122"/>
                </a:rPr>
                <a:t>的信号</a:t>
              </a:r>
              <a:r>
                <a:rPr kumimoji="1" lang="en-US" altLang="zh-CN" sz="1000" b="1" dirty="0">
                  <a:latin typeface="微软雅黑" panose="020B0503020204020204" pitchFamily="34" charset="-122"/>
                  <a:ea typeface="微软雅黑" panose="020B0503020204020204" pitchFamily="34" charset="-122"/>
                </a:rPr>
                <a:t>(</a:t>
              </a:r>
              <a:r>
                <a:rPr kumimoji="1" lang="zh-CN" altLang="en-US" sz="1000" b="1" dirty="0">
                  <a:latin typeface="微软雅黑" panose="020B0503020204020204" pitchFamily="34" charset="-122"/>
                  <a:ea typeface="微软雅黑" panose="020B0503020204020204" pitchFamily="34" charset="-122"/>
                </a:rPr>
                <a:t>数字的或模拟的</a:t>
              </a:r>
              <a:r>
                <a:rPr kumimoji="1" lang="en-US" altLang="zh-CN" sz="1000" b="1" dirty="0">
                  <a:latin typeface="微软雅黑" panose="020B0503020204020204" pitchFamily="34" charset="-122"/>
                  <a:ea typeface="微软雅黑" panose="020B0503020204020204" pitchFamily="34" charset="-122"/>
                </a:rPr>
                <a:t>)</a:t>
              </a:r>
              <a:endParaRPr kumimoji="1" lang="zh-CN" altLang="en-US" sz="1000" b="1" dirty="0">
                <a:latin typeface="微软雅黑" panose="020B0503020204020204" pitchFamily="34" charset="-122"/>
                <a:ea typeface="微软雅黑" panose="020B0503020204020204" pitchFamily="34" charset="-122"/>
              </a:endParaRPr>
            </a:p>
          </p:txBody>
        </p:sp>
        <p:sp>
          <p:nvSpPr>
            <p:cNvPr id="10" name="Line 19"/>
            <p:cNvSpPr>
              <a:spLocks noChangeShapeType="1"/>
            </p:cNvSpPr>
            <p:nvPr/>
          </p:nvSpPr>
          <p:spPr bwMode="auto">
            <a:xfrm>
              <a:off x="1686" y="3160"/>
              <a:ext cx="668" cy="0"/>
            </a:xfrm>
            <a:prstGeom prst="line">
              <a:avLst/>
            </a:prstGeom>
            <a:noFill/>
            <a:ln w="38100">
              <a:solidFill>
                <a:srgbClr val="0070C0"/>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sz="1000" b="1">
                <a:latin typeface="微软雅黑" panose="020B0503020204020204" pitchFamily="34" charset="-122"/>
                <a:ea typeface="微软雅黑" panose="020B0503020204020204" pitchFamily="34" charset="-122"/>
              </a:endParaRPr>
            </a:p>
          </p:txBody>
        </p:sp>
      </p:grpSp>
      <p:grpSp>
        <p:nvGrpSpPr>
          <p:cNvPr id="11" name="Group 108"/>
          <p:cNvGrpSpPr/>
          <p:nvPr/>
        </p:nvGrpSpPr>
        <p:grpSpPr bwMode="auto">
          <a:xfrm>
            <a:off x="4841514" y="3540009"/>
            <a:ext cx="1106999" cy="575777"/>
            <a:chOff x="2991" y="3160"/>
            <a:chExt cx="824" cy="522"/>
          </a:xfrm>
        </p:grpSpPr>
        <p:sp>
          <p:nvSpPr>
            <p:cNvPr id="12" name="Rectangle 10"/>
            <p:cNvSpPr>
              <a:spLocks noChangeArrowheads="1"/>
            </p:cNvSpPr>
            <p:nvPr/>
          </p:nvSpPr>
          <p:spPr bwMode="auto">
            <a:xfrm>
              <a:off x="2991" y="3182"/>
              <a:ext cx="824" cy="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488" tIns="44450" rIns="90488" bIns="44450">
              <a:spAutoFit/>
            </a:bodyPr>
            <a:lstStyle/>
            <a:p>
              <a:pPr algn="ctr" defTabSz="762000" eaLnBrk="0" hangingPunct="0"/>
              <a:r>
                <a:rPr kumimoji="1" lang="zh-CN" altLang="en-US" sz="1000" b="1" dirty="0">
                  <a:latin typeface="微软雅黑" panose="020B0503020204020204" pitchFamily="34" charset="-122"/>
                  <a:ea typeface="微软雅黑" panose="020B0503020204020204" pitchFamily="34" charset="-122"/>
                </a:rPr>
                <a:t>接收</a:t>
              </a:r>
            </a:p>
            <a:p>
              <a:pPr algn="ctr" defTabSz="762000" eaLnBrk="0" hangingPunct="0"/>
              <a:r>
                <a:rPr kumimoji="1" lang="zh-CN" altLang="en-US" sz="1000" b="1" dirty="0">
                  <a:latin typeface="微软雅黑" panose="020B0503020204020204" pitchFamily="34" charset="-122"/>
                  <a:ea typeface="微软雅黑" panose="020B0503020204020204" pitchFamily="34" charset="-122"/>
                </a:rPr>
                <a:t>的信号</a:t>
              </a:r>
              <a:r>
                <a:rPr kumimoji="1" lang="en-US" altLang="zh-CN" sz="1000" b="1" dirty="0">
                  <a:latin typeface="微软雅黑" panose="020B0503020204020204" pitchFamily="34" charset="-122"/>
                  <a:ea typeface="微软雅黑" panose="020B0503020204020204" pitchFamily="34" charset="-122"/>
                </a:rPr>
                <a:t>(</a:t>
              </a:r>
              <a:r>
                <a:rPr kumimoji="1" lang="zh-CN" altLang="en-US" sz="1000" b="1" dirty="0">
                  <a:latin typeface="微软雅黑" panose="020B0503020204020204" pitchFamily="34" charset="-122"/>
                  <a:ea typeface="微软雅黑" panose="020B0503020204020204" pitchFamily="34" charset="-122"/>
                </a:rPr>
                <a:t>数字的或模拟的</a:t>
              </a:r>
              <a:r>
                <a:rPr kumimoji="1" lang="en-US" altLang="zh-CN" sz="1000" b="1" dirty="0">
                  <a:latin typeface="微软雅黑" panose="020B0503020204020204" pitchFamily="34" charset="-122"/>
                  <a:ea typeface="微软雅黑" panose="020B0503020204020204" pitchFamily="34" charset="-122"/>
                </a:rPr>
                <a:t>)</a:t>
              </a:r>
              <a:endParaRPr kumimoji="1" lang="zh-CN" altLang="en-US" sz="1000" b="1" dirty="0">
                <a:latin typeface="微软雅黑" panose="020B0503020204020204" pitchFamily="34" charset="-122"/>
                <a:ea typeface="微软雅黑" panose="020B0503020204020204" pitchFamily="34" charset="-122"/>
              </a:endParaRPr>
            </a:p>
          </p:txBody>
        </p:sp>
        <p:sp>
          <p:nvSpPr>
            <p:cNvPr id="13" name="Line 20"/>
            <p:cNvSpPr>
              <a:spLocks noChangeShapeType="1"/>
            </p:cNvSpPr>
            <p:nvPr/>
          </p:nvSpPr>
          <p:spPr bwMode="auto">
            <a:xfrm>
              <a:off x="3035" y="3160"/>
              <a:ext cx="706" cy="0"/>
            </a:xfrm>
            <a:prstGeom prst="line">
              <a:avLst/>
            </a:prstGeom>
            <a:noFill/>
            <a:ln w="38100">
              <a:solidFill>
                <a:srgbClr val="0070C0"/>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sz="1000" b="1">
                <a:latin typeface="微软雅黑" panose="020B0503020204020204" pitchFamily="34" charset="-122"/>
                <a:ea typeface="微软雅黑" panose="020B0503020204020204" pitchFamily="34" charset="-122"/>
              </a:endParaRPr>
            </a:p>
          </p:txBody>
        </p:sp>
      </p:grpSp>
      <p:grpSp>
        <p:nvGrpSpPr>
          <p:cNvPr id="14" name="Group 110"/>
          <p:cNvGrpSpPr/>
          <p:nvPr/>
        </p:nvGrpSpPr>
        <p:grpSpPr bwMode="auto">
          <a:xfrm>
            <a:off x="6392412" y="3540007"/>
            <a:ext cx="629930" cy="751518"/>
            <a:chOff x="4318" y="3160"/>
            <a:chExt cx="595" cy="769"/>
          </a:xfrm>
        </p:grpSpPr>
        <p:sp>
          <p:nvSpPr>
            <p:cNvPr id="15" name="Rectangle 8"/>
            <p:cNvSpPr>
              <a:spLocks noChangeArrowheads="1"/>
            </p:cNvSpPr>
            <p:nvPr/>
          </p:nvSpPr>
          <p:spPr bwMode="auto">
            <a:xfrm>
              <a:off x="4442" y="3207"/>
              <a:ext cx="357" cy="7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ctr" defTabSz="762000" eaLnBrk="0" hangingPunct="0"/>
              <a:r>
                <a:rPr kumimoji="1" lang="zh-CN" altLang="en-US" sz="1000" b="1" dirty="0">
                  <a:latin typeface="微软雅黑" panose="020B0503020204020204" pitchFamily="34" charset="-122"/>
                  <a:ea typeface="微软雅黑" panose="020B0503020204020204" pitchFamily="34" charset="-122"/>
                </a:rPr>
                <a:t>输出数据</a:t>
              </a:r>
            </a:p>
          </p:txBody>
        </p:sp>
        <p:sp>
          <p:nvSpPr>
            <p:cNvPr id="16" name="Line 21"/>
            <p:cNvSpPr>
              <a:spLocks noChangeShapeType="1"/>
            </p:cNvSpPr>
            <p:nvPr/>
          </p:nvSpPr>
          <p:spPr bwMode="auto">
            <a:xfrm>
              <a:off x="4318" y="3160"/>
              <a:ext cx="595" cy="0"/>
            </a:xfrm>
            <a:prstGeom prst="line">
              <a:avLst/>
            </a:prstGeom>
            <a:noFill/>
            <a:ln w="38100">
              <a:solidFill>
                <a:srgbClr val="0070C0"/>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sz="1000" b="1">
                <a:latin typeface="微软雅黑" panose="020B0503020204020204" pitchFamily="34" charset="-122"/>
                <a:ea typeface="微软雅黑" panose="020B0503020204020204" pitchFamily="34" charset="-122"/>
              </a:endParaRPr>
            </a:p>
          </p:txBody>
        </p:sp>
      </p:grpSp>
      <p:grpSp>
        <p:nvGrpSpPr>
          <p:cNvPr id="17" name="Group 103"/>
          <p:cNvGrpSpPr/>
          <p:nvPr/>
        </p:nvGrpSpPr>
        <p:grpSpPr bwMode="auto">
          <a:xfrm>
            <a:off x="1668186" y="3316210"/>
            <a:ext cx="567465" cy="447587"/>
            <a:chOff x="407" y="2931"/>
            <a:chExt cx="536" cy="458"/>
          </a:xfrm>
          <a:solidFill>
            <a:srgbClr val="0070C0"/>
          </a:solidFill>
        </p:grpSpPr>
        <p:sp>
          <p:nvSpPr>
            <p:cNvPr id="18" name="AutoShape 11"/>
            <p:cNvSpPr>
              <a:spLocks noChangeArrowheads="1"/>
            </p:cNvSpPr>
            <p:nvPr/>
          </p:nvSpPr>
          <p:spPr bwMode="auto">
            <a:xfrm>
              <a:off x="407" y="2931"/>
              <a:ext cx="536" cy="458"/>
            </a:xfrm>
            <a:prstGeom prst="cube">
              <a:avLst>
                <a:gd name="adj" fmla="val 13069"/>
              </a:avLst>
            </a:prstGeom>
            <a:grp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CC"/>
                </a:solidFill>
                <a:latin typeface="微软雅黑" panose="020B0503020204020204" pitchFamily="34" charset="-122"/>
                <a:ea typeface="微软雅黑" panose="020B0503020204020204" pitchFamily="34" charset="-122"/>
              </a:endParaRPr>
            </a:p>
          </p:txBody>
        </p:sp>
        <p:sp>
          <p:nvSpPr>
            <p:cNvPr id="19" name="Rectangle 22"/>
            <p:cNvSpPr>
              <a:spLocks noChangeArrowheads="1"/>
            </p:cNvSpPr>
            <p:nvPr/>
          </p:nvSpPr>
          <p:spPr bwMode="auto">
            <a:xfrm>
              <a:off x="431" y="3059"/>
              <a:ext cx="447" cy="265"/>
            </a:xfrm>
            <a:prstGeom prst="rect">
              <a:avLst/>
            </a:prstGeom>
            <a:no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l" defTabSz="762000" eaLnBrk="0" hangingPunct="0"/>
              <a:r>
                <a:rPr kumimoji="1" lang="zh-CN" altLang="en-US" sz="1100" b="1" dirty="0">
                  <a:solidFill>
                    <a:schemeClr val="bg1"/>
                  </a:solidFill>
                  <a:latin typeface="微软雅黑" panose="020B0503020204020204" pitchFamily="34" charset="-122"/>
                  <a:ea typeface="微软雅黑" panose="020B0503020204020204" pitchFamily="34" charset="-122"/>
                </a:rPr>
                <a:t>源点</a:t>
              </a:r>
            </a:p>
          </p:txBody>
        </p:sp>
      </p:grpSp>
      <p:grpSp>
        <p:nvGrpSpPr>
          <p:cNvPr id="20" name="Group 111"/>
          <p:cNvGrpSpPr/>
          <p:nvPr/>
        </p:nvGrpSpPr>
        <p:grpSpPr bwMode="auto">
          <a:xfrm>
            <a:off x="6975109" y="3316210"/>
            <a:ext cx="567465" cy="447587"/>
            <a:chOff x="4654" y="2931"/>
            <a:chExt cx="536" cy="458"/>
          </a:xfrm>
          <a:solidFill>
            <a:srgbClr val="008000"/>
          </a:solidFill>
        </p:grpSpPr>
        <p:sp>
          <p:nvSpPr>
            <p:cNvPr id="21" name="AutoShape 15"/>
            <p:cNvSpPr>
              <a:spLocks noChangeArrowheads="1"/>
            </p:cNvSpPr>
            <p:nvPr/>
          </p:nvSpPr>
          <p:spPr bwMode="auto">
            <a:xfrm>
              <a:off x="4654" y="2931"/>
              <a:ext cx="536" cy="458"/>
            </a:xfrm>
            <a:prstGeom prst="cube">
              <a:avLst>
                <a:gd name="adj" fmla="val 13069"/>
              </a:avLst>
            </a:prstGeom>
            <a:grp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CC"/>
                </a:solidFill>
                <a:latin typeface="微软雅黑" panose="020B0503020204020204" pitchFamily="34" charset="-122"/>
                <a:ea typeface="微软雅黑" panose="020B0503020204020204" pitchFamily="34" charset="-122"/>
              </a:endParaRPr>
            </a:p>
          </p:txBody>
        </p:sp>
        <p:sp>
          <p:nvSpPr>
            <p:cNvPr id="22" name="Rectangle 23"/>
            <p:cNvSpPr>
              <a:spLocks noChangeArrowheads="1"/>
            </p:cNvSpPr>
            <p:nvPr/>
          </p:nvSpPr>
          <p:spPr bwMode="auto">
            <a:xfrm>
              <a:off x="4681" y="3061"/>
              <a:ext cx="446" cy="265"/>
            </a:xfrm>
            <a:prstGeom prst="rect">
              <a:avLst/>
            </a:prstGeom>
            <a:no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l" defTabSz="762000" eaLnBrk="0" hangingPunct="0"/>
              <a:r>
                <a:rPr kumimoji="1" lang="zh-CN" altLang="en-US" sz="1100" b="1" dirty="0">
                  <a:solidFill>
                    <a:schemeClr val="bg1"/>
                  </a:solidFill>
                  <a:latin typeface="微软雅黑" panose="020B0503020204020204" pitchFamily="34" charset="-122"/>
                  <a:ea typeface="微软雅黑" panose="020B0503020204020204" pitchFamily="34" charset="-122"/>
                </a:rPr>
                <a:t>终点</a:t>
              </a:r>
            </a:p>
          </p:txBody>
        </p:sp>
      </p:grpSp>
      <p:grpSp>
        <p:nvGrpSpPr>
          <p:cNvPr id="23" name="Group 105"/>
          <p:cNvGrpSpPr/>
          <p:nvPr/>
        </p:nvGrpSpPr>
        <p:grpSpPr bwMode="auto">
          <a:xfrm>
            <a:off x="2887151" y="3316210"/>
            <a:ext cx="617224" cy="447587"/>
            <a:chOff x="1210" y="2931"/>
            <a:chExt cx="583" cy="458"/>
          </a:xfrm>
          <a:solidFill>
            <a:srgbClr val="0070C0"/>
          </a:solidFill>
        </p:grpSpPr>
        <p:sp>
          <p:nvSpPr>
            <p:cNvPr id="24" name="AutoShape 12"/>
            <p:cNvSpPr>
              <a:spLocks noChangeArrowheads="1"/>
            </p:cNvSpPr>
            <p:nvPr/>
          </p:nvSpPr>
          <p:spPr bwMode="auto">
            <a:xfrm>
              <a:off x="1256" y="2931"/>
              <a:ext cx="537" cy="458"/>
            </a:xfrm>
            <a:prstGeom prst="cube">
              <a:avLst>
                <a:gd name="adj" fmla="val 13069"/>
              </a:avLst>
            </a:prstGeom>
            <a:grp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CC"/>
                </a:solidFill>
                <a:latin typeface="微软雅黑" panose="020B0503020204020204" pitchFamily="34" charset="-122"/>
                <a:ea typeface="微软雅黑" panose="020B0503020204020204" pitchFamily="34" charset="-122"/>
              </a:endParaRPr>
            </a:p>
          </p:txBody>
        </p:sp>
        <p:sp>
          <p:nvSpPr>
            <p:cNvPr id="25" name="Rectangle 24"/>
            <p:cNvSpPr>
              <a:spLocks noChangeArrowheads="1"/>
            </p:cNvSpPr>
            <p:nvPr/>
          </p:nvSpPr>
          <p:spPr bwMode="auto">
            <a:xfrm>
              <a:off x="1210" y="3068"/>
              <a:ext cx="581" cy="265"/>
            </a:xfrm>
            <a:prstGeom prst="rect">
              <a:avLst/>
            </a:prstGeom>
            <a:no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l" defTabSz="762000" eaLnBrk="0" hangingPunct="0"/>
              <a:r>
                <a:rPr kumimoji="1" lang="zh-CN" altLang="en-US" sz="1100" b="1" dirty="0">
                  <a:solidFill>
                    <a:schemeClr val="bg1"/>
                  </a:solidFill>
                  <a:latin typeface="微软雅黑" panose="020B0503020204020204" pitchFamily="34" charset="-122"/>
                  <a:ea typeface="微软雅黑" panose="020B0503020204020204" pitchFamily="34" charset="-122"/>
                </a:rPr>
                <a:t>发送器</a:t>
              </a:r>
            </a:p>
          </p:txBody>
        </p:sp>
      </p:grpSp>
      <p:grpSp>
        <p:nvGrpSpPr>
          <p:cNvPr id="26" name="Group 109"/>
          <p:cNvGrpSpPr/>
          <p:nvPr/>
        </p:nvGrpSpPr>
        <p:grpSpPr bwMode="auto">
          <a:xfrm>
            <a:off x="5801653" y="3316210"/>
            <a:ext cx="615107" cy="447587"/>
            <a:chOff x="3760" y="2931"/>
            <a:chExt cx="581" cy="458"/>
          </a:xfrm>
          <a:solidFill>
            <a:srgbClr val="008000"/>
          </a:solidFill>
        </p:grpSpPr>
        <p:sp>
          <p:nvSpPr>
            <p:cNvPr id="27" name="AutoShape 14"/>
            <p:cNvSpPr>
              <a:spLocks noChangeArrowheads="1"/>
            </p:cNvSpPr>
            <p:nvPr/>
          </p:nvSpPr>
          <p:spPr bwMode="auto">
            <a:xfrm>
              <a:off x="3805" y="2931"/>
              <a:ext cx="535" cy="458"/>
            </a:xfrm>
            <a:prstGeom prst="cube">
              <a:avLst>
                <a:gd name="adj" fmla="val 13069"/>
              </a:avLst>
            </a:prstGeom>
            <a:grp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CC"/>
                </a:solidFill>
                <a:latin typeface="微软雅黑" panose="020B0503020204020204" pitchFamily="34" charset="-122"/>
                <a:ea typeface="微软雅黑" panose="020B0503020204020204" pitchFamily="34" charset="-122"/>
              </a:endParaRPr>
            </a:p>
          </p:txBody>
        </p:sp>
        <p:sp>
          <p:nvSpPr>
            <p:cNvPr id="28" name="Rectangle 25"/>
            <p:cNvSpPr>
              <a:spLocks noChangeArrowheads="1"/>
            </p:cNvSpPr>
            <p:nvPr/>
          </p:nvSpPr>
          <p:spPr bwMode="auto">
            <a:xfrm>
              <a:off x="3760" y="3059"/>
              <a:ext cx="581" cy="265"/>
            </a:xfrm>
            <a:prstGeom prst="rect">
              <a:avLst/>
            </a:prstGeom>
            <a:no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l" defTabSz="762000" eaLnBrk="0" hangingPunct="0"/>
              <a:r>
                <a:rPr kumimoji="1" lang="zh-CN" altLang="en-US" sz="1100" b="1" dirty="0">
                  <a:solidFill>
                    <a:schemeClr val="bg1"/>
                  </a:solidFill>
                  <a:latin typeface="微软雅黑" panose="020B0503020204020204" pitchFamily="34" charset="-122"/>
                  <a:ea typeface="微软雅黑" panose="020B0503020204020204" pitchFamily="34" charset="-122"/>
                </a:rPr>
                <a:t>接收器</a:t>
              </a:r>
            </a:p>
          </p:txBody>
        </p:sp>
      </p:grpSp>
      <p:sp>
        <p:nvSpPr>
          <p:cNvPr id="29" name="Line 26"/>
          <p:cNvSpPr>
            <a:spLocks noChangeShapeType="1"/>
          </p:cNvSpPr>
          <p:nvPr/>
        </p:nvSpPr>
        <p:spPr bwMode="auto">
          <a:xfrm>
            <a:off x="3221312" y="2317054"/>
            <a:ext cx="2556767" cy="0"/>
          </a:xfrm>
          <a:prstGeom prst="line">
            <a:avLst/>
          </a:prstGeom>
          <a:noFill/>
          <a:ln w="28575">
            <a:solidFill>
              <a:srgbClr val="0070C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CC"/>
              </a:solidFill>
              <a:latin typeface="微软雅黑" panose="020B0503020204020204" pitchFamily="34" charset="-122"/>
              <a:ea typeface="微软雅黑" panose="020B0503020204020204" pitchFamily="34" charset="-122"/>
            </a:endParaRPr>
          </a:p>
        </p:txBody>
      </p:sp>
      <p:sp>
        <p:nvSpPr>
          <p:cNvPr id="30" name="Line 27"/>
          <p:cNvSpPr>
            <a:spLocks noChangeShapeType="1"/>
          </p:cNvSpPr>
          <p:nvPr/>
        </p:nvSpPr>
        <p:spPr bwMode="auto">
          <a:xfrm>
            <a:off x="1944516" y="2319009"/>
            <a:ext cx="1038588" cy="0"/>
          </a:xfrm>
          <a:prstGeom prst="line">
            <a:avLst/>
          </a:prstGeom>
          <a:noFill/>
          <a:ln w="76200" cmpd="tri">
            <a:solidFill>
              <a:srgbClr val="0070C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CC"/>
              </a:solidFill>
              <a:latin typeface="微软雅黑" panose="020B0503020204020204" pitchFamily="34" charset="-122"/>
              <a:ea typeface="微软雅黑" panose="020B0503020204020204" pitchFamily="34" charset="-122"/>
            </a:endParaRPr>
          </a:p>
        </p:txBody>
      </p:sp>
      <p:sp>
        <p:nvSpPr>
          <p:cNvPr id="31" name="Rectangle 28"/>
          <p:cNvSpPr>
            <a:spLocks noChangeArrowheads="1"/>
          </p:cNvSpPr>
          <p:nvPr/>
        </p:nvSpPr>
        <p:spPr bwMode="auto">
          <a:xfrm>
            <a:off x="2525471" y="2450939"/>
            <a:ext cx="903074" cy="243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ctr" defTabSz="762000" eaLnBrk="0" hangingPunct="0"/>
            <a:r>
              <a:rPr kumimoji="1" lang="zh-CN" altLang="en-US" sz="1000" b="1" dirty="0">
                <a:solidFill>
                  <a:srgbClr val="0000CC"/>
                </a:solidFill>
                <a:latin typeface="微软雅黑" panose="020B0503020204020204" pitchFamily="34" charset="-122"/>
                <a:ea typeface="微软雅黑" panose="020B0503020204020204" pitchFamily="34" charset="-122"/>
              </a:rPr>
              <a:t>调制解调器</a:t>
            </a:r>
          </a:p>
        </p:txBody>
      </p:sp>
      <p:sp>
        <p:nvSpPr>
          <p:cNvPr id="32" name="Line 29"/>
          <p:cNvSpPr>
            <a:spLocks noChangeShapeType="1"/>
          </p:cNvSpPr>
          <p:nvPr/>
        </p:nvSpPr>
        <p:spPr bwMode="auto">
          <a:xfrm>
            <a:off x="6128510" y="2317054"/>
            <a:ext cx="1228655" cy="0"/>
          </a:xfrm>
          <a:prstGeom prst="line">
            <a:avLst/>
          </a:prstGeom>
          <a:noFill/>
          <a:ln w="76200" cmpd="tri">
            <a:solidFill>
              <a:srgbClr val="0070C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CC"/>
              </a:solidFill>
              <a:latin typeface="微软雅黑" panose="020B0503020204020204" pitchFamily="34" charset="-122"/>
              <a:ea typeface="微软雅黑" panose="020B0503020204020204" pitchFamily="34" charset="-122"/>
            </a:endParaRPr>
          </a:p>
        </p:txBody>
      </p:sp>
      <p:sp>
        <p:nvSpPr>
          <p:cNvPr id="33" name="Rectangle 42"/>
          <p:cNvSpPr>
            <a:spLocks noChangeArrowheads="1"/>
          </p:cNvSpPr>
          <p:nvPr/>
        </p:nvSpPr>
        <p:spPr bwMode="auto">
          <a:xfrm>
            <a:off x="1353204" y="2495893"/>
            <a:ext cx="854136" cy="243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488" tIns="44450" rIns="90488" bIns="44450">
            <a:spAutoFit/>
          </a:bodyPr>
          <a:lstStyle/>
          <a:p>
            <a:pPr algn="ctr" defTabSz="762000" eaLnBrk="0" hangingPunct="0"/>
            <a:r>
              <a:rPr kumimoji="1" lang="zh-CN" altLang="en-US" sz="1000" b="1" dirty="0">
                <a:solidFill>
                  <a:srgbClr val="0000CC"/>
                </a:solidFill>
                <a:latin typeface="微软雅黑" panose="020B0503020204020204" pitchFamily="34" charset="-122"/>
                <a:ea typeface="微软雅黑" panose="020B0503020204020204" pitchFamily="34" charset="-122"/>
              </a:rPr>
              <a:t>计算机</a:t>
            </a:r>
            <a:r>
              <a:rPr kumimoji="1" lang="en-US" altLang="zh-CN" sz="1000" b="1" dirty="0">
                <a:solidFill>
                  <a:srgbClr val="0000CC"/>
                </a:solidFill>
                <a:latin typeface="微软雅黑" panose="020B0503020204020204" pitchFamily="34" charset="-122"/>
                <a:ea typeface="微软雅黑" panose="020B0503020204020204" pitchFamily="34" charset="-122"/>
              </a:rPr>
              <a:t> </a:t>
            </a:r>
          </a:p>
        </p:txBody>
      </p:sp>
      <p:pic>
        <p:nvPicPr>
          <p:cNvPr id="34" name="Picture 44"/>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26624" y="2170465"/>
            <a:ext cx="568524" cy="3254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5" name="Rectangle 46"/>
          <p:cNvSpPr>
            <a:spLocks noChangeArrowheads="1"/>
          </p:cNvSpPr>
          <p:nvPr/>
        </p:nvSpPr>
        <p:spPr bwMode="auto">
          <a:xfrm>
            <a:off x="5505875" y="2468530"/>
            <a:ext cx="898839" cy="243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ctr" defTabSz="762000" eaLnBrk="0" hangingPunct="0"/>
            <a:r>
              <a:rPr kumimoji="1" lang="zh-CN" altLang="en-US" sz="1000" b="1" dirty="0">
                <a:solidFill>
                  <a:srgbClr val="0000CC"/>
                </a:solidFill>
                <a:latin typeface="微软雅黑" panose="020B0503020204020204" pitchFamily="34" charset="-122"/>
                <a:ea typeface="微软雅黑" panose="020B0503020204020204" pitchFamily="34" charset="-122"/>
              </a:rPr>
              <a:t>调制解调器</a:t>
            </a:r>
          </a:p>
        </p:txBody>
      </p:sp>
      <p:grpSp>
        <p:nvGrpSpPr>
          <p:cNvPr id="36" name="Group 47"/>
          <p:cNvGrpSpPr/>
          <p:nvPr/>
        </p:nvGrpSpPr>
        <p:grpSpPr bwMode="auto">
          <a:xfrm>
            <a:off x="3450496" y="2050261"/>
            <a:ext cx="435127" cy="209135"/>
            <a:chOff x="2315" y="3965"/>
            <a:chExt cx="496" cy="254"/>
          </a:xfrm>
        </p:grpSpPr>
        <p:sp>
          <p:nvSpPr>
            <p:cNvPr id="37" name="Freeform 48"/>
            <p:cNvSpPr/>
            <p:nvPr/>
          </p:nvSpPr>
          <p:spPr bwMode="auto">
            <a:xfrm>
              <a:off x="2315" y="4051"/>
              <a:ext cx="92" cy="89"/>
            </a:xfrm>
            <a:custGeom>
              <a:avLst/>
              <a:gdLst>
                <a:gd name="T0" fmla="*/ 0 w 552"/>
                <a:gd name="T1" fmla="*/ 255 h 535"/>
                <a:gd name="T2" fmla="*/ 7 w 552"/>
                <a:gd name="T3" fmla="*/ 209 h 535"/>
                <a:gd name="T4" fmla="*/ 18 w 552"/>
                <a:gd name="T5" fmla="*/ 164 h 535"/>
                <a:gd name="T6" fmla="*/ 26 w 552"/>
                <a:gd name="T7" fmla="*/ 131 h 535"/>
                <a:gd name="T8" fmla="*/ 39 w 552"/>
                <a:gd name="T9" fmla="*/ 115 h 535"/>
                <a:gd name="T10" fmla="*/ 52 w 552"/>
                <a:gd name="T11" fmla="*/ 104 h 535"/>
                <a:gd name="T12" fmla="*/ 67 w 552"/>
                <a:gd name="T13" fmla="*/ 103 h 535"/>
                <a:gd name="T14" fmla="*/ 83 w 552"/>
                <a:gd name="T15" fmla="*/ 107 h 535"/>
                <a:gd name="T16" fmla="*/ 98 w 552"/>
                <a:gd name="T17" fmla="*/ 121 h 535"/>
                <a:gd name="T18" fmla="*/ 106 w 552"/>
                <a:gd name="T19" fmla="*/ 140 h 535"/>
                <a:gd name="T20" fmla="*/ 112 w 552"/>
                <a:gd name="T21" fmla="*/ 165 h 535"/>
                <a:gd name="T22" fmla="*/ 141 w 552"/>
                <a:gd name="T23" fmla="*/ 331 h 535"/>
                <a:gd name="T24" fmla="*/ 148 w 552"/>
                <a:gd name="T25" fmla="*/ 356 h 535"/>
                <a:gd name="T26" fmla="*/ 154 w 552"/>
                <a:gd name="T27" fmla="*/ 373 h 535"/>
                <a:gd name="T28" fmla="*/ 172 w 552"/>
                <a:gd name="T29" fmla="*/ 385 h 535"/>
                <a:gd name="T30" fmla="*/ 188 w 552"/>
                <a:gd name="T31" fmla="*/ 386 h 535"/>
                <a:gd name="T32" fmla="*/ 203 w 552"/>
                <a:gd name="T33" fmla="*/ 378 h 535"/>
                <a:gd name="T34" fmla="*/ 212 w 552"/>
                <a:gd name="T35" fmla="*/ 359 h 535"/>
                <a:gd name="T36" fmla="*/ 219 w 552"/>
                <a:gd name="T37" fmla="*/ 331 h 535"/>
                <a:gd name="T38" fmla="*/ 258 w 552"/>
                <a:gd name="T39" fmla="*/ 88 h 535"/>
                <a:gd name="T40" fmla="*/ 264 w 552"/>
                <a:gd name="T41" fmla="*/ 52 h 535"/>
                <a:gd name="T42" fmla="*/ 271 w 552"/>
                <a:gd name="T43" fmla="*/ 29 h 535"/>
                <a:gd name="T44" fmla="*/ 280 w 552"/>
                <a:gd name="T45" fmla="*/ 12 h 535"/>
                <a:gd name="T46" fmla="*/ 291 w 552"/>
                <a:gd name="T47" fmla="*/ 4 h 535"/>
                <a:gd name="T48" fmla="*/ 308 w 552"/>
                <a:gd name="T49" fmla="*/ 0 h 535"/>
                <a:gd name="T50" fmla="*/ 327 w 552"/>
                <a:gd name="T51" fmla="*/ 5 h 535"/>
                <a:gd name="T52" fmla="*/ 340 w 552"/>
                <a:gd name="T53" fmla="*/ 26 h 535"/>
                <a:gd name="T54" fmla="*/ 347 w 552"/>
                <a:gd name="T55" fmla="*/ 43 h 535"/>
                <a:gd name="T56" fmla="*/ 353 w 552"/>
                <a:gd name="T57" fmla="*/ 68 h 535"/>
                <a:gd name="T58" fmla="*/ 412 w 552"/>
                <a:gd name="T59" fmla="*/ 460 h 535"/>
                <a:gd name="T60" fmla="*/ 419 w 552"/>
                <a:gd name="T61" fmla="*/ 492 h 535"/>
                <a:gd name="T62" fmla="*/ 429 w 552"/>
                <a:gd name="T63" fmla="*/ 520 h 535"/>
                <a:gd name="T64" fmla="*/ 441 w 552"/>
                <a:gd name="T65" fmla="*/ 530 h 535"/>
                <a:gd name="T66" fmla="*/ 462 w 552"/>
                <a:gd name="T67" fmla="*/ 535 h 535"/>
                <a:gd name="T68" fmla="*/ 478 w 552"/>
                <a:gd name="T69" fmla="*/ 518 h 535"/>
                <a:gd name="T70" fmla="*/ 488 w 552"/>
                <a:gd name="T71" fmla="*/ 495 h 535"/>
                <a:gd name="T72" fmla="*/ 496 w 552"/>
                <a:gd name="T73" fmla="*/ 461 h 535"/>
                <a:gd name="T74" fmla="*/ 552 w 552"/>
                <a:gd name="T75" fmla="*/ 107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52" h="535">
                  <a:moveTo>
                    <a:pt x="0" y="255"/>
                  </a:moveTo>
                  <a:lnTo>
                    <a:pt x="7" y="209"/>
                  </a:lnTo>
                  <a:lnTo>
                    <a:pt x="18" y="164"/>
                  </a:lnTo>
                  <a:lnTo>
                    <a:pt x="26" y="131"/>
                  </a:lnTo>
                  <a:lnTo>
                    <a:pt x="39" y="115"/>
                  </a:lnTo>
                  <a:lnTo>
                    <a:pt x="52" y="104"/>
                  </a:lnTo>
                  <a:lnTo>
                    <a:pt x="67" y="103"/>
                  </a:lnTo>
                  <a:lnTo>
                    <a:pt x="83" y="107"/>
                  </a:lnTo>
                  <a:lnTo>
                    <a:pt x="98" y="121"/>
                  </a:lnTo>
                  <a:lnTo>
                    <a:pt x="106" y="140"/>
                  </a:lnTo>
                  <a:lnTo>
                    <a:pt x="112" y="165"/>
                  </a:lnTo>
                  <a:lnTo>
                    <a:pt x="141" y="331"/>
                  </a:lnTo>
                  <a:lnTo>
                    <a:pt x="148" y="356"/>
                  </a:lnTo>
                  <a:lnTo>
                    <a:pt x="154" y="373"/>
                  </a:lnTo>
                  <a:lnTo>
                    <a:pt x="172" y="385"/>
                  </a:lnTo>
                  <a:lnTo>
                    <a:pt x="188" y="386"/>
                  </a:lnTo>
                  <a:lnTo>
                    <a:pt x="203" y="378"/>
                  </a:lnTo>
                  <a:lnTo>
                    <a:pt x="212" y="359"/>
                  </a:lnTo>
                  <a:lnTo>
                    <a:pt x="219" y="331"/>
                  </a:lnTo>
                  <a:lnTo>
                    <a:pt x="258" y="88"/>
                  </a:lnTo>
                  <a:lnTo>
                    <a:pt x="264" y="52"/>
                  </a:lnTo>
                  <a:lnTo>
                    <a:pt x="271" y="29"/>
                  </a:lnTo>
                  <a:lnTo>
                    <a:pt x="280" y="12"/>
                  </a:lnTo>
                  <a:lnTo>
                    <a:pt x="291" y="4"/>
                  </a:lnTo>
                  <a:lnTo>
                    <a:pt x="308" y="0"/>
                  </a:lnTo>
                  <a:lnTo>
                    <a:pt x="327" y="5"/>
                  </a:lnTo>
                  <a:lnTo>
                    <a:pt x="340" y="26"/>
                  </a:lnTo>
                  <a:lnTo>
                    <a:pt x="347" y="43"/>
                  </a:lnTo>
                  <a:lnTo>
                    <a:pt x="353" y="68"/>
                  </a:lnTo>
                  <a:lnTo>
                    <a:pt x="412" y="460"/>
                  </a:lnTo>
                  <a:lnTo>
                    <a:pt x="419" y="492"/>
                  </a:lnTo>
                  <a:lnTo>
                    <a:pt x="429" y="520"/>
                  </a:lnTo>
                  <a:lnTo>
                    <a:pt x="441" y="530"/>
                  </a:lnTo>
                  <a:lnTo>
                    <a:pt x="462" y="535"/>
                  </a:lnTo>
                  <a:lnTo>
                    <a:pt x="478" y="518"/>
                  </a:lnTo>
                  <a:lnTo>
                    <a:pt x="488" y="495"/>
                  </a:lnTo>
                  <a:lnTo>
                    <a:pt x="496" y="461"/>
                  </a:lnTo>
                  <a:lnTo>
                    <a:pt x="552" y="107"/>
                  </a:lnTo>
                </a:path>
              </a:pathLst>
            </a:custGeom>
            <a:noFill/>
            <a:ln w="12700" cmpd="sng">
              <a:solidFill>
                <a:srgbClr val="0000FF"/>
              </a:solidFill>
              <a:prstDash val="solid"/>
              <a:round/>
            </a:ln>
            <a:extLst>
              <a:ext uri="{909E8E84-426E-40DD-AFC4-6F175D3DCCD1}">
                <a14:hiddenFill xmlns:a14="http://schemas.microsoft.com/office/drawing/2010/main">
                  <a:solidFill>
                    <a:srgbClr val="FFFFFF"/>
                  </a:solidFill>
                </a14:hiddenFill>
              </a:ext>
            </a:extLst>
          </p:spPr>
          <p:txBody>
            <a:bodyPr/>
            <a:lstStyle/>
            <a:p>
              <a:endParaRPr lang="zh-CN" altLang="en-US" sz="1100" b="1">
                <a:solidFill>
                  <a:srgbClr val="0000CC"/>
                </a:solidFill>
                <a:latin typeface="微软雅黑" panose="020B0503020204020204" pitchFamily="34" charset="-122"/>
                <a:ea typeface="微软雅黑" panose="020B0503020204020204" pitchFamily="34" charset="-122"/>
              </a:endParaRPr>
            </a:p>
          </p:txBody>
        </p:sp>
        <p:sp>
          <p:nvSpPr>
            <p:cNvPr id="38" name="Freeform 49"/>
            <p:cNvSpPr/>
            <p:nvPr/>
          </p:nvSpPr>
          <p:spPr bwMode="auto">
            <a:xfrm>
              <a:off x="2407" y="3965"/>
              <a:ext cx="157" cy="254"/>
            </a:xfrm>
            <a:custGeom>
              <a:avLst/>
              <a:gdLst>
                <a:gd name="T0" fmla="*/ 0 w 943"/>
                <a:gd name="T1" fmla="*/ 622 h 1524"/>
                <a:gd name="T2" fmla="*/ 49 w 943"/>
                <a:gd name="T3" fmla="*/ 336 h 1524"/>
                <a:gd name="T4" fmla="*/ 55 w 943"/>
                <a:gd name="T5" fmla="*/ 313 h 1524"/>
                <a:gd name="T6" fmla="*/ 71 w 943"/>
                <a:gd name="T7" fmla="*/ 301 h 1524"/>
                <a:gd name="T8" fmla="*/ 84 w 943"/>
                <a:gd name="T9" fmla="*/ 297 h 1524"/>
                <a:gd name="T10" fmla="*/ 105 w 943"/>
                <a:gd name="T11" fmla="*/ 301 h 1524"/>
                <a:gd name="T12" fmla="*/ 116 w 943"/>
                <a:gd name="T13" fmla="*/ 314 h 1524"/>
                <a:gd name="T14" fmla="*/ 122 w 943"/>
                <a:gd name="T15" fmla="*/ 336 h 1524"/>
                <a:gd name="T16" fmla="*/ 236 w 943"/>
                <a:gd name="T17" fmla="*/ 1164 h 1524"/>
                <a:gd name="T18" fmla="*/ 247 w 943"/>
                <a:gd name="T19" fmla="*/ 1207 h 1524"/>
                <a:gd name="T20" fmla="*/ 258 w 943"/>
                <a:gd name="T21" fmla="*/ 1222 h 1524"/>
                <a:gd name="T22" fmla="*/ 276 w 943"/>
                <a:gd name="T23" fmla="*/ 1230 h 1524"/>
                <a:gd name="T24" fmla="*/ 290 w 943"/>
                <a:gd name="T25" fmla="*/ 1234 h 1524"/>
                <a:gd name="T26" fmla="*/ 309 w 943"/>
                <a:gd name="T27" fmla="*/ 1227 h 1524"/>
                <a:gd name="T28" fmla="*/ 324 w 943"/>
                <a:gd name="T29" fmla="*/ 1209 h 1524"/>
                <a:gd name="T30" fmla="*/ 335 w 943"/>
                <a:gd name="T31" fmla="*/ 1164 h 1524"/>
                <a:gd name="T32" fmla="*/ 448 w 943"/>
                <a:gd name="T33" fmla="*/ 204 h 1524"/>
                <a:gd name="T34" fmla="*/ 455 w 943"/>
                <a:gd name="T35" fmla="*/ 158 h 1524"/>
                <a:gd name="T36" fmla="*/ 462 w 943"/>
                <a:gd name="T37" fmla="*/ 143 h 1524"/>
                <a:gd name="T38" fmla="*/ 470 w 943"/>
                <a:gd name="T39" fmla="*/ 129 h 1524"/>
                <a:gd name="T40" fmla="*/ 483 w 943"/>
                <a:gd name="T41" fmla="*/ 118 h 1524"/>
                <a:gd name="T42" fmla="*/ 499 w 943"/>
                <a:gd name="T43" fmla="*/ 116 h 1524"/>
                <a:gd name="T44" fmla="*/ 517 w 943"/>
                <a:gd name="T45" fmla="*/ 122 h 1524"/>
                <a:gd name="T46" fmla="*/ 531 w 943"/>
                <a:gd name="T47" fmla="*/ 132 h 1524"/>
                <a:gd name="T48" fmla="*/ 539 w 943"/>
                <a:gd name="T49" fmla="*/ 143 h 1524"/>
                <a:gd name="T50" fmla="*/ 548 w 943"/>
                <a:gd name="T51" fmla="*/ 158 h 1524"/>
                <a:gd name="T52" fmla="*/ 555 w 943"/>
                <a:gd name="T53" fmla="*/ 197 h 1524"/>
                <a:gd name="T54" fmla="*/ 658 w 943"/>
                <a:gd name="T55" fmla="*/ 1428 h 1524"/>
                <a:gd name="T56" fmla="*/ 665 w 943"/>
                <a:gd name="T57" fmla="*/ 1480 h 1524"/>
                <a:gd name="T58" fmla="*/ 674 w 943"/>
                <a:gd name="T59" fmla="*/ 1505 h 1524"/>
                <a:gd name="T60" fmla="*/ 692 w 943"/>
                <a:gd name="T61" fmla="*/ 1517 h 1524"/>
                <a:gd name="T62" fmla="*/ 710 w 943"/>
                <a:gd name="T63" fmla="*/ 1524 h 1524"/>
                <a:gd name="T64" fmla="*/ 727 w 943"/>
                <a:gd name="T65" fmla="*/ 1517 h 1524"/>
                <a:gd name="T66" fmla="*/ 736 w 943"/>
                <a:gd name="T67" fmla="*/ 1505 h 1524"/>
                <a:gd name="T68" fmla="*/ 742 w 943"/>
                <a:gd name="T69" fmla="*/ 1484 h 1524"/>
                <a:gd name="T70" fmla="*/ 748 w 943"/>
                <a:gd name="T71" fmla="*/ 1432 h 1524"/>
                <a:gd name="T72" fmla="*/ 882 w 943"/>
                <a:gd name="T73" fmla="*/ 87 h 1524"/>
                <a:gd name="T74" fmla="*/ 888 w 943"/>
                <a:gd name="T75" fmla="*/ 59 h 1524"/>
                <a:gd name="T76" fmla="*/ 897 w 943"/>
                <a:gd name="T77" fmla="*/ 34 h 1524"/>
                <a:gd name="T78" fmla="*/ 908 w 943"/>
                <a:gd name="T79" fmla="*/ 17 h 1524"/>
                <a:gd name="T80" fmla="*/ 919 w 943"/>
                <a:gd name="T81" fmla="*/ 5 h 1524"/>
                <a:gd name="T82" fmla="*/ 931 w 943"/>
                <a:gd name="T83" fmla="*/ 0 h 1524"/>
                <a:gd name="T84" fmla="*/ 943 w 943"/>
                <a:gd name="T85" fmla="*/ 0 h 1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43" h="1524">
                  <a:moveTo>
                    <a:pt x="0" y="622"/>
                  </a:moveTo>
                  <a:lnTo>
                    <a:pt x="49" y="336"/>
                  </a:lnTo>
                  <a:lnTo>
                    <a:pt x="55" y="313"/>
                  </a:lnTo>
                  <a:lnTo>
                    <a:pt x="71" y="301"/>
                  </a:lnTo>
                  <a:lnTo>
                    <a:pt x="84" y="297"/>
                  </a:lnTo>
                  <a:lnTo>
                    <a:pt x="105" y="301"/>
                  </a:lnTo>
                  <a:lnTo>
                    <a:pt x="116" y="314"/>
                  </a:lnTo>
                  <a:lnTo>
                    <a:pt x="122" y="336"/>
                  </a:lnTo>
                  <a:lnTo>
                    <a:pt x="236" y="1164"/>
                  </a:lnTo>
                  <a:lnTo>
                    <a:pt x="247" y="1207"/>
                  </a:lnTo>
                  <a:lnTo>
                    <a:pt x="258" y="1222"/>
                  </a:lnTo>
                  <a:lnTo>
                    <a:pt x="276" y="1230"/>
                  </a:lnTo>
                  <a:lnTo>
                    <a:pt x="290" y="1234"/>
                  </a:lnTo>
                  <a:lnTo>
                    <a:pt x="309" y="1227"/>
                  </a:lnTo>
                  <a:lnTo>
                    <a:pt x="324" y="1209"/>
                  </a:lnTo>
                  <a:lnTo>
                    <a:pt x="335" y="1164"/>
                  </a:lnTo>
                  <a:lnTo>
                    <a:pt x="448" y="204"/>
                  </a:lnTo>
                  <a:lnTo>
                    <a:pt x="455" y="158"/>
                  </a:lnTo>
                  <a:lnTo>
                    <a:pt x="462" y="143"/>
                  </a:lnTo>
                  <a:lnTo>
                    <a:pt x="470" y="129"/>
                  </a:lnTo>
                  <a:lnTo>
                    <a:pt x="483" y="118"/>
                  </a:lnTo>
                  <a:lnTo>
                    <a:pt x="499" y="116"/>
                  </a:lnTo>
                  <a:lnTo>
                    <a:pt x="517" y="122"/>
                  </a:lnTo>
                  <a:lnTo>
                    <a:pt x="531" y="132"/>
                  </a:lnTo>
                  <a:lnTo>
                    <a:pt x="539" y="143"/>
                  </a:lnTo>
                  <a:lnTo>
                    <a:pt x="548" y="158"/>
                  </a:lnTo>
                  <a:lnTo>
                    <a:pt x="555" y="197"/>
                  </a:lnTo>
                  <a:lnTo>
                    <a:pt x="658" y="1428"/>
                  </a:lnTo>
                  <a:lnTo>
                    <a:pt x="665" y="1480"/>
                  </a:lnTo>
                  <a:lnTo>
                    <a:pt x="674" y="1505"/>
                  </a:lnTo>
                  <a:lnTo>
                    <a:pt x="692" y="1517"/>
                  </a:lnTo>
                  <a:lnTo>
                    <a:pt x="710" y="1524"/>
                  </a:lnTo>
                  <a:lnTo>
                    <a:pt x="727" y="1517"/>
                  </a:lnTo>
                  <a:lnTo>
                    <a:pt x="736" y="1505"/>
                  </a:lnTo>
                  <a:lnTo>
                    <a:pt x="742" y="1484"/>
                  </a:lnTo>
                  <a:lnTo>
                    <a:pt x="748" y="1432"/>
                  </a:lnTo>
                  <a:lnTo>
                    <a:pt x="882" y="87"/>
                  </a:lnTo>
                  <a:lnTo>
                    <a:pt x="888" y="59"/>
                  </a:lnTo>
                  <a:lnTo>
                    <a:pt x="897" y="34"/>
                  </a:lnTo>
                  <a:lnTo>
                    <a:pt x="908" y="17"/>
                  </a:lnTo>
                  <a:lnTo>
                    <a:pt x="919" y="5"/>
                  </a:lnTo>
                  <a:lnTo>
                    <a:pt x="931" y="0"/>
                  </a:lnTo>
                  <a:lnTo>
                    <a:pt x="943" y="0"/>
                  </a:lnTo>
                </a:path>
              </a:pathLst>
            </a:custGeom>
            <a:noFill/>
            <a:ln w="12700" cmpd="sng">
              <a:solidFill>
                <a:srgbClr val="0000FF"/>
              </a:solidFill>
              <a:prstDash val="solid"/>
              <a:round/>
            </a:ln>
            <a:extLst>
              <a:ext uri="{909E8E84-426E-40DD-AFC4-6F175D3DCCD1}">
                <a14:hiddenFill xmlns:a14="http://schemas.microsoft.com/office/drawing/2010/main">
                  <a:solidFill>
                    <a:srgbClr val="FFFFFF"/>
                  </a:solidFill>
                </a14:hiddenFill>
              </a:ext>
            </a:extLst>
          </p:spPr>
          <p:txBody>
            <a:bodyPr/>
            <a:lstStyle/>
            <a:p>
              <a:endParaRPr lang="zh-CN" altLang="en-US" sz="1100" b="1">
                <a:solidFill>
                  <a:srgbClr val="0000CC"/>
                </a:solidFill>
                <a:latin typeface="微软雅黑" panose="020B0503020204020204" pitchFamily="34" charset="-122"/>
                <a:ea typeface="微软雅黑" panose="020B0503020204020204" pitchFamily="34" charset="-122"/>
              </a:endParaRPr>
            </a:p>
          </p:txBody>
        </p:sp>
        <p:sp>
          <p:nvSpPr>
            <p:cNvPr id="39" name="Freeform 50"/>
            <p:cNvSpPr/>
            <p:nvPr/>
          </p:nvSpPr>
          <p:spPr bwMode="auto">
            <a:xfrm>
              <a:off x="2719" y="4051"/>
              <a:ext cx="92" cy="89"/>
            </a:xfrm>
            <a:custGeom>
              <a:avLst/>
              <a:gdLst>
                <a:gd name="T0" fmla="*/ 551 w 551"/>
                <a:gd name="T1" fmla="*/ 255 h 535"/>
                <a:gd name="T2" fmla="*/ 544 w 551"/>
                <a:gd name="T3" fmla="*/ 209 h 535"/>
                <a:gd name="T4" fmla="*/ 534 w 551"/>
                <a:gd name="T5" fmla="*/ 164 h 535"/>
                <a:gd name="T6" fmla="*/ 525 w 551"/>
                <a:gd name="T7" fmla="*/ 131 h 535"/>
                <a:gd name="T8" fmla="*/ 514 w 551"/>
                <a:gd name="T9" fmla="*/ 115 h 535"/>
                <a:gd name="T10" fmla="*/ 499 w 551"/>
                <a:gd name="T11" fmla="*/ 104 h 535"/>
                <a:gd name="T12" fmla="*/ 486 w 551"/>
                <a:gd name="T13" fmla="*/ 103 h 535"/>
                <a:gd name="T14" fmla="*/ 468 w 551"/>
                <a:gd name="T15" fmla="*/ 107 h 535"/>
                <a:gd name="T16" fmla="*/ 455 w 551"/>
                <a:gd name="T17" fmla="*/ 121 h 535"/>
                <a:gd name="T18" fmla="*/ 446 w 551"/>
                <a:gd name="T19" fmla="*/ 140 h 535"/>
                <a:gd name="T20" fmla="*/ 439 w 551"/>
                <a:gd name="T21" fmla="*/ 165 h 535"/>
                <a:gd name="T22" fmla="*/ 411 w 551"/>
                <a:gd name="T23" fmla="*/ 331 h 535"/>
                <a:gd name="T24" fmla="*/ 404 w 551"/>
                <a:gd name="T25" fmla="*/ 356 h 535"/>
                <a:gd name="T26" fmla="*/ 398 w 551"/>
                <a:gd name="T27" fmla="*/ 373 h 535"/>
                <a:gd name="T28" fmla="*/ 381 w 551"/>
                <a:gd name="T29" fmla="*/ 385 h 535"/>
                <a:gd name="T30" fmla="*/ 364 w 551"/>
                <a:gd name="T31" fmla="*/ 386 h 535"/>
                <a:gd name="T32" fmla="*/ 349 w 551"/>
                <a:gd name="T33" fmla="*/ 378 h 535"/>
                <a:gd name="T34" fmla="*/ 341 w 551"/>
                <a:gd name="T35" fmla="*/ 359 h 535"/>
                <a:gd name="T36" fmla="*/ 333 w 551"/>
                <a:gd name="T37" fmla="*/ 331 h 535"/>
                <a:gd name="T38" fmla="*/ 295 w 551"/>
                <a:gd name="T39" fmla="*/ 88 h 535"/>
                <a:gd name="T40" fmla="*/ 288 w 551"/>
                <a:gd name="T41" fmla="*/ 52 h 535"/>
                <a:gd name="T42" fmla="*/ 281 w 551"/>
                <a:gd name="T43" fmla="*/ 29 h 535"/>
                <a:gd name="T44" fmla="*/ 271 w 551"/>
                <a:gd name="T45" fmla="*/ 12 h 535"/>
                <a:gd name="T46" fmla="*/ 260 w 551"/>
                <a:gd name="T47" fmla="*/ 4 h 535"/>
                <a:gd name="T48" fmla="*/ 242 w 551"/>
                <a:gd name="T49" fmla="*/ 0 h 535"/>
                <a:gd name="T50" fmla="*/ 225 w 551"/>
                <a:gd name="T51" fmla="*/ 5 h 535"/>
                <a:gd name="T52" fmla="*/ 210 w 551"/>
                <a:gd name="T53" fmla="*/ 26 h 535"/>
                <a:gd name="T54" fmla="*/ 204 w 551"/>
                <a:gd name="T55" fmla="*/ 43 h 535"/>
                <a:gd name="T56" fmla="*/ 199 w 551"/>
                <a:gd name="T57" fmla="*/ 68 h 535"/>
                <a:gd name="T58" fmla="*/ 141 w 551"/>
                <a:gd name="T59" fmla="*/ 460 h 535"/>
                <a:gd name="T60" fmla="*/ 134 w 551"/>
                <a:gd name="T61" fmla="*/ 492 h 535"/>
                <a:gd name="T62" fmla="*/ 123 w 551"/>
                <a:gd name="T63" fmla="*/ 520 h 535"/>
                <a:gd name="T64" fmla="*/ 111 w 551"/>
                <a:gd name="T65" fmla="*/ 530 h 535"/>
                <a:gd name="T66" fmla="*/ 90 w 551"/>
                <a:gd name="T67" fmla="*/ 535 h 535"/>
                <a:gd name="T68" fmla="*/ 73 w 551"/>
                <a:gd name="T69" fmla="*/ 518 h 535"/>
                <a:gd name="T70" fmla="*/ 63 w 551"/>
                <a:gd name="T71" fmla="*/ 495 h 535"/>
                <a:gd name="T72" fmla="*/ 56 w 551"/>
                <a:gd name="T73" fmla="*/ 461 h 535"/>
                <a:gd name="T74" fmla="*/ 0 w 551"/>
                <a:gd name="T75" fmla="*/ 107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51" h="535">
                  <a:moveTo>
                    <a:pt x="551" y="255"/>
                  </a:moveTo>
                  <a:lnTo>
                    <a:pt x="544" y="209"/>
                  </a:lnTo>
                  <a:lnTo>
                    <a:pt x="534" y="164"/>
                  </a:lnTo>
                  <a:lnTo>
                    <a:pt x="525" y="131"/>
                  </a:lnTo>
                  <a:lnTo>
                    <a:pt x="514" y="115"/>
                  </a:lnTo>
                  <a:lnTo>
                    <a:pt x="499" y="104"/>
                  </a:lnTo>
                  <a:lnTo>
                    <a:pt x="486" y="103"/>
                  </a:lnTo>
                  <a:lnTo>
                    <a:pt x="468" y="107"/>
                  </a:lnTo>
                  <a:lnTo>
                    <a:pt x="455" y="121"/>
                  </a:lnTo>
                  <a:lnTo>
                    <a:pt x="446" y="140"/>
                  </a:lnTo>
                  <a:lnTo>
                    <a:pt x="439" y="165"/>
                  </a:lnTo>
                  <a:lnTo>
                    <a:pt x="411" y="331"/>
                  </a:lnTo>
                  <a:lnTo>
                    <a:pt x="404" y="356"/>
                  </a:lnTo>
                  <a:lnTo>
                    <a:pt x="398" y="373"/>
                  </a:lnTo>
                  <a:lnTo>
                    <a:pt x="381" y="385"/>
                  </a:lnTo>
                  <a:lnTo>
                    <a:pt x="364" y="386"/>
                  </a:lnTo>
                  <a:lnTo>
                    <a:pt x="349" y="378"/>
                  </a:lnTo>
                  <a:lnTo>
                    <a:pt x="341" y="359"/>
                  </a:lnTo>
                  <a:lnTo>
                    <a:pt x="333" y="331"/>
                  </a:lnTo>
                  <a:lnTo>
                    <a:pt x="295" y="88"/>
                  </a:lnTo>
                  <a:lnTo>
                    <a:pt x="288" y="52"/>
                  </a:lnTo>
                  <a:lnTo>
                    <a:pt x="281" y="29"/>
                  </a:lnTo>
                  <a:lnTo>
                    <a:pt x="271" y="12"/>
                  </a:lnTo>
                  <a:lnTo>
                    <a:pt x="260" y="4"/>
                  </a:lnTo>
                  <a:lnTo>
                    <a:pt x="242" y="0"/>
                  </a:lnTo>
                  <a:lnTo>
                    <a:pt x="225" y="5"/>
                  </a:lnTo>
                  <a:lnTo>
                    <a:pt x="210" y="26"/>
                  </a:lnTo>
                  <a:lnTo>
                    <a:pt x="204" y="43"/>
                  </a:lnTo>
                  <a:lnTo>
                    <a:pt x="199" y="68"/>
                  </a:lnTo>
                  <a:lnTo>
                    <a:pt x="141" y="460"/>
                  </a:lnTo>
                  <a:lnTo>
                    <a:pt x="134" y="492"/>
                  </a:lnTo>
                  <a:lnTo>
                    <a:pt x="123" y="520"/>
                  </a:lnTo>
                  <a:lnTo>
                    <a:pt x="111" y="530"/>
                  </a:lnTo>
                  <a:lnTo>
                    <a:pt x="90" y="535"/>
                  </a:lnTo>
                  <a:lnTo>
                    <a:pt x="73" y="518"/>
                  </a:lnTo>
                  <a:lnTo>
                    <a:pt x="63" y="495"/>
                  </a:lnTo>
                  <a:lnTo>
                    <a:pt x="56" y="461"/>
                  </a:lnTo>
                  <a:lnTo>
                    <a:pt x="0" y="107"/>
                  </a:lnTo>
                </a:path>
              </a:pathLst>
            </a:custGeom>
            <a:noFill/>
            <a:ln w="12700" cmpd="sng">
              <a:solidFill>
                <a:srgbClr val="0000FF"/>
              </a:solidFill>
              <a:prstDash val="solid"/>
              <a:round/>
            </a:ln>
            <a:extLst>
              <a:ext uri="{909E8E84-426E-40DD-AFC4-6F175D3DCCD1}">
                <a14:hiddenFill xmlns:a14="http://schemas.microsoft.com/office/drawing/2010/main">
                  <a:solidFill>
                    <a:srgbClr val="FFFFFF"/>
                  </a:solidFill>
                </a14:hiddenFill>
              </a:ext>
            </a:extLst>
          </p:spPr>
          <p:txBody>
            <a:bodyPr/>
            <a:lstStyle/>
            <a:p>
              <a:endParaRPr lang="zh-CN" altLang="en-US" sz="1100" b="1">
                <a:solidFill>
                  <a:srgbClr val="0000CC"/>
                </a:solidFill>
                <a:latin typeface="微软雅黑" panose="020B0503020204020204" pitchFamily="34" charset="-122"/>
                <a:ea typeface="微软雅黑" panose="020B0503020204020204" pitchFamily="34" charset="-122"/>
              </a:endParaRPr>
            </a:p>
          </p:txBody>
        </p:sp>
        <p:sp>
          <p:nvSpPr>
            <p:cNvPr id="40" name="Freeform 51"/>
            <p:cNvSpPr/>
            <p:nvPr/>
          </p:nvSpPr>
          <p:spPr bwMode="auto">
            <a:xfrm>
              <a:off x="2562" y="3965"/>
              <a:ext cx="157" cy="254"/>
            </a:xfrm>
            <a:custGeom>
              <a:avLst/>
              <a:gdLst>
                <a:gd name="T0" fmla="*/ 943 w 943"/>
                <a:gd name="T1" fmla="*/ 626 h 1524"/>
                <a:gd name="T2" fmla="*/ 895 w 943"/>
                <a:gd name="T3" fmla="*/ 336 h 1524"/>
                <a:gd name="T4" fmla="*/ 887 w 943"/>
                <a:gd name="T5" fmla="*/ 313 h 1524"/>
                <a:gd name="T6" fmla="*/ 873 w 943"/>
                <a:gd name="T7" fmla="*/ 301 h 1524"/>
                <a:gd name="T8" fmla="*/ 859 w 943"/>
                <a:gd name="T9" fmla="*/ 297 h 1524"/>
                <a:gd name="T10" fmla="*/ 837 w 943"/>
                <a:gd name="T11" fmla="*/ 301 h 1524"/>
                <a:gd name="T12" fmla="*/ 828 w 943"/>
                <a:gd name="T13" fmla="*/ 314 h 1524"/>
                <a:gd name="T14" fmla="*/ 819 w 943"/>
                <a:gd name="T15" fmla="*/ 336 h 1524"/>
                <a:gd name="T16" fmla="*/ 706 w 943"/>
                <a:gd name="T17" fmla="*/ 1164 h 1524"/>
                <a:gd name="T18" fmla="*/ 695 w 943"/>
                <a:gd name="T19" fmla="*/ 1207 h 1524"/>
                <a:gd name="T20" fmla="*/ 686 w 943"/>
                <a:gd name="T21" fmla="*/ 1222 h 1524"/>
                <a:gd name="T22" fmla="*/ 667 w 943"/>
                <a:gd name="T23" fmla="*/ 1230 h 1524"/>
                <a:gd name="T24" fmla="*/ 652 w 943"/>
                <a:gd name="T25" fmla="*/ 1234 h 1524"/>
                <a:gd name="T26" fmla="*/ 633 w 943"/>
                <a:gd name="T27" fmla="*/ 1227 h 1524"/>
                <a:gd name="T28" fmla="*/ 619 w 943"/>
                <a:gd name="T29" fmla="*/ 1209 h 1524"/>
                <a:gd name="T30" fmla="*/ 608 w 943"/>
                <a:gd name="T31" fmla="*/ 1164 h 1524"/>
                <a:gd name="T32" fmla="*/ 495 w 943"/>
                <a:gd name="T33" fmla="*/ 204 h 1524"/>
                <a:gd name="T34" fmla="*/ 486 w 943"/>
                <a:gd name="T35" fmla="*/ 158 h 1524"/>
                <a:gd name="T36" fmla="*/ 482 w 943"/>
                <a:gd name="T37" fmla="*/ 143 h 1524"/>
                <a:gd name="T38" fmla="*/ 473 w 943"/>
                <a:gd name="T39" fmla="*/ 129 h 1524"/>
                <a:gd name="T40" fmla="*/ 459 w 943"/>
                <a:gd name="T41" fmla="*/ 118 h 1524"/>
                <a:gd name="T42" fmla="*/ 446 w 943"/>
                <a:gd name="T43" fmla="*/ 116 h 1524"/>
                <a:gd name="T44" fmla="*/ 427 w 943"/>
                <a:gd name="T45" fmla="*/ 122 h 1524"/>
                <a:gd name="T46" fmla="*/ 411 w 943"/>
                <a:gd name="T47" fmla="*/ 132 h 1524"/>
                <a:gd name="T48" fmla="*/ 403 w 943"/>
                <a:gd name="T49" fmla="*/ 143 h 1524"/>
                <a:gd name="T50" fmla="*/ 396 w 943"/>
                <a:gd name="T51" fmla="*/ 158 h 1524"/>
                <a:gd name="T52" fmla="*/ 389 w 943"/>
                <a:gd name="T53" fmla="*/ 197 h 1524"/>
                <a:gd name="T54" fmla="*/ 285 w 943"/>
                <a:gd name="T55" fmla="*/ 1428 h 1524"/>
                <a:gd name="T56" fmla="*/ 278 w 943"/>
                <a:gd name="T57" fmla="*/ 1480 h 1524"/>
                <a:gd name="T58" fmla="*/ 268 w 943"/>
                <a:gd name="T59" fmla="*/ 1505 h 1524"/>
                <a:gd name="T60" fmla="*/ 250 w 943"/>
                <a:gd name="T61" fmla="*/ 1517 h 1524"/>
                <a:gd name="T62" fmla="*/ 233 w 943"/>
                <a:gd name="T63" fmla="*/ 1524 h 1524"/>
                <a:gd name="T64" fmla="*/ 217 w 943"/>
                <a:gd name="T65" fmla="*/ 1517 h 1524"/>
                <a:gd name="T66" fmla="*/ 207 w 943"/>
                <a:gd name="T67" fmla="*/ 1505 h 1524"/>
                <a:gd name="T68" fmla="*/ 200 w 943"/>
                <a:gd name="T69" fmla="*/ 1484 h 1524"/>
                <a:gd name="T70" fmla="*/ 194 w 943"/>
                <a:gd name="T71" fmla="*/ 1432 h 1524"/>
                <a:gd name="T72" fmla="*/ 60 w 943"/>
                <a:gd name="T73" fmla="*/ 87 h 1524"/>
                <a:gd name="T74" fmla="*/ 56 w 943"/>
                <a:gd name="T75" fmla="*/ 59 h 1524"/>
                <a:gd name="T76" fmla="*/ 46 w 943"/>
                <a:gd name="T77" fmla="*/ 34 h 1524"/>
                <a:gd name="T78" fmla="*/ 35 w 943"/>
                <a:gd name="T79" fmla="*/ 17 h 1524"/>
                <a:gd name="T80" fmla="*/ 25 w 943"/>
                <a:gd name="T81" fmla="*/ 5 h 1524"/>
                <a:gd name="T82" fmla="*/ 12 w 943"/>
                <a:gd name="T83" fmla="*/ 0 h 1524"/>
                <a:gd name="T84" fmla="*/ 0 w 943"/>
                <a:gd name="T85" fmla="*/ 0 h 1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43" h="1524">
                  <a:moveTo>
                    <a:pt x="943" y="626"/>
                  </a:moveTo>
                  <a:lnTo>
                    <a:pt x="895" y="336"/>
                  </a:lnTo>
                  <a:lnTo>
                    <a:pt x="887" y="313"/>
                  </a:lnTo>
                  <a:lnTo>
                    <a:pt x="873" y="301"/>
                  </a:lnTo>
                  <a:lnTo>
                    <a:pt x="859" y="297"/>
                  </a:lnTo>
                  <a:lnTo>
                    <a:pt x="837" y="301"/>
                  </a:lnTo>
                  <a:lnTo>
                    <a:pt x="828" y="314"/>
                  </a:lnTo>
                  <a:lnTo>
                    <a:pt x="819" y="336"/>
                  </a:lnTo>
                  <a:lnTo>
                    <a:pt x="706" y="1164"/>
                  </a:lnTo>
                  <a:lnTo>
                    <a:pt x="695" y="1207"/>
                  </a:lnTo>
                  <a:lnTo>
                    <a:pt x="686" y="1222"/>
                  </a:lnTo>
                  <a:lnTo>
                    <a:pt x="667" y="1230"/>
                  </a:lnTo>
                  <a:lnTo>
                    <a:pt x="652" y="1234"/>
                  </a:lnTo>
                  <a:lnTo>
                    <a:pt x="633" y="1227"/>
                  </a:lnTo>
                  <a:lnTo>
                    <a:pt x="619" y="1209"/>
                  </a:lnTo>
                  <a:lnTo>
                    <a:pt x="608" y="1164"/>
                  </a:lnTo>
                  <a:lnTo>
                    <a:pt x="495" y="204"/>
                  </a:lnTo>
                  <a:lnTo>
                    <a:pt x="486" y="158"/>
                  </a:lnTo>
                  <a:lnTo>
                    <a:pt x="482" y="143"/>
                  </a:lnTo>
                  <a:lnTo>
                    <a:pt x="473" y="129"/>
                  </a:lnTo>
                  <a:lnTo>
                    <a:pt x="459" y="118"/>
                  </a:lnTo>
                  <a:lnTo>
                    <a:pt x="446" y="116"/>
                  </a:lnTo>
                  <a:lnTo>
                    <a:pt x="427" y="122"/>
                  </a:lnTo>
                  <a:lnTo>
                    <a:pt x="411" y="132"/>
                  </a:lnTo>
                  <a:lnTo>
                    <a:pt x="403" y="143"/>
                  </a:lnTo>
                  <a:lnTo>
                    <a:pt x="396" y="158"/>
                  </a:lnTo>
                  <a:lnTo>
                    <a:pt x="389" y="197"/>
                  </a:lnTo>
                  <a:lnTo>
                    <a:pt x="285" y="1428"/>
                  </a:lnTo>
                  <a:lnTo>
                    <a:pt x="278" y="1480"/>
                  </a:lnTo>
                  <a:lnTo>
                    <a:pt x="268" y="1505"/>
                  </a:lnTo>
                  <a:lnTo>
                    <a:pt x="250" y="1517"/>
                  </a:lnTo>
                  <a:lnTo>
                    <a:pt x="233" y="1524"/>
                  </a:lnTo>
                  <a:lnTo>
                    <a:pt x="217" y="1517"/>
                  </a:lnTo>
                  <a:lnTo>
                    <a:pt x="207" y="1505"/>
                  </a:lnTo>
                  <a:lnTo>
                    <a:pt x="200" y="1484"/>
                  </a:lnTo>
                  <a:lnTo>
                    <a:pt x="194" y="1432"/>
                  </a:lnTo>
                  <a:lnTo>
                    <a:pt x="60" y="87"/>
                  </a:lnTo>
                  <a:lnTo>
                    <a:pt x="56" y="59"/>
                  </a:lnTo>
                  <a:lnTo>
                    <a:pt x="46" y="34"/>
                  </a:lnTo>
                  <a:lnTo>
                    <a:pt x="35" y="17"/>
                  </a:lnTo>
                  <a:lnTo>
                    <a:pt x="25" y="5"/>
                  </a:lnTo>
                  <a:lnTo>
                    <a:pt x="12" y="0"/>
                  </a:lnTo>
                  <a:lnTo>
                    <a:pt x="0" y="0"/>
                  </a:lnTo>
                </a:path>
              </a:pathLst>
            </a:custGeom>
            <a:noFill/>
            <a:ln w="12700" cmpd="sng">
              <a:solidFill>
                <a:srgbClr val="0000FF"/>
              </a:solidFill>
              <a:prstDash val="solid"/>
              <a:round/>
            </a:ln>
            <a:extLst>
              <a:ext uri="{909E8E84-426E-40DD-AFC4-6F175D3DCCD1}">
                <a14:hiddenFill xmlns:a14="http://schemas.microsoft.com/office/drawing/2010/main">
                  <a:solidFill>
                    <a:srgbClr val="FFFFFF"/>
                  </a:solidFill>
                </a14:hiddenFill>
              </a:ext>
            </a:extLst>
          </p:spPr>
          <p:txBody>
            <a:bodyPr/>
            <a:lstStyle/>
            <a:p>
              <a:endParaRPr lang="zh-CN" altLang="en-US" sz="1100" b="1">
                <a:solidFill>
                  <a:srgbClr val="0000CC"/>
                </a:solidFill>
                <a:latin typeface="微软雅黑" panose="020B0503020204020204" pitchFamily="34" charset="-122"/>
                <a:ea typeface="微软雅黑" panose="020B0503020204020204" pitchFamily="34" charset="-122"/>
              </a:endParaRPr>
            </a:p>
          </p:txBody>
        </p:sp>
      </p:grpSp>
      <p:sp>
        <p:nvSpPr>
          <p:cNvPr id="41" name="Freeform 52"/>
          <p:cNvSpPr/>
          <p:nvPr/>
        </p:nvSpPr>
        <p:spPr bwMode="auto">
          <a:xfrm>
            <a:off x="2186011" y="2112805"/>
            <a:ext cx="494414" cy="101636"/>
          </a:xfrm>
          <a:custGeom>
            <a:avLst/>
            <a:gdLst>
              <a:gd name="T0" fmla="*/ 0 w 672"/>
              <a:gd name="T1" fmla="*/ 288 h 288"/>
              <a:gd name="T2" fmla="*/ 96 w 672"/>
              <a:gd name="T3" fmla="*/ 288 h 288"/>
              <a:gd name="T4" fmla="*/ 96 w 672"/>
              <a:gd name="T5" fmla="*/ 0 h 288"/>
              <a:gd name="T6" fmla="*/ 192 w 672"/>
              <a:gd name="T7" fmla="*/ 0 h 288"/>
              <a:gd name="T8" fmla="*/ 192 w 672"/>
              <a:gd name="T9" fmla="*/ 288 h 288"/>
              <a:gd name="T10" fmla="*/ 288 w 672"/>
              <a:gd name="T11" fmla="*/ 288 h 288"/>
              <a:gd name="T12" fmla="*/ 288 w 672"/>
              <a:gd name="T13" fmla="*/ 0 h 288"/>
              <a:gd name="T14" fmla="*/ 384 w 672"/>
              <a:gd name="T15" fmla="*/ 0 h 288"/>
              <a:gd name="T16" fmla="*/ 384 w 672"/>
              <a:gd name="T17" fmla="*/ 288 h 288"/>
              <a:gd name="T18" fmla="*/ 480 w 672"/>
              <a:gd name="T19" fmla="*/ 288 h 288"/>
              <a:gd name="T20" fmla="*/ 480 w 672"/>
              <a:gd name="T21" fmla="*/ 0 h 288"/>
              <a:gd name="T22" fmla="*/ 576 w 672"/>
              <a:gd name="T23" fmla="*/ 0 h 288"/>
              <a:gd name="T24" fmla="*/ 576 w 672"/>
              <a:gd name="T25" fmla="*/ 288 h 288"/>
              <a:gd name="T26" fmla="*/ 672 w 672"/>
              <a:gd name="T27" fmla="*/ 288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72" h="288">
                <a:moveTo>
                  <a:pt x="0" y="288"/>
                </a:moveTo>
                <a:lnTo>
                  <a:pt x="96" y="288"/>
                </a:lnTo>
                <a:lnTo>
                  <a:pt x="96" y="0"/>
                </a:lnTo>
                <a:lnTo>
                  <a:pt x="192" y="0"/>
                </a:lnTo>
                <a:lnTo>
                  <a:pt x="192" y="288"/>
                </a:lnTo>
                <a:lnTo>
                  <a:pt x="288" y="288"/>
                </a:lnTo>
                <a:lnTo>
                  <a:pt x="288" y="0"/>
                </a:lnTo>
                <a:lnTo>
                  <a:pt x="384" y="0"/>
                </a:lnTo>
                <a:lnTo>
                  <a:pt x="384" y="288"/>
                </a:lnTo>
                <a:lnTo>
                  <a:pt x="480" y="288"/>
                </a:lnTo>
                <a:lnTo>
                  <a:pt x="480" y="0"/>
                </a:lnTo>
                <a:lnTo>
                  <a:pt x="576" y="0"/>
                </a:lnTo>
                <a:lnTo>
                  <a:pt x="576" y="288"/>
                </a:lnTo>
                <a:lnTo>
                  <a:pt x="672" y="288"/>
                </a:lnTo>
              </a:path>
            </a:pathLst>
          </a:custGeom>
          <a:noFill/>
          <a:ln w="12700" cmpd="sng">
            <a:solidFill>
              <a:srgbClr val="0000FF"/>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100" b="1">
              <a:solidFill>
                <a:srgbClr val="0000CC"/>
              </a:solidFill>
              <a:latin typeface="微软雅黑" panose="020B0503020204020204" pitchFamily="34" charset="-122"/>
              <a:ea typeface="微软雅黑" panose="020B0503020204020204" pitchFamily="34" charset="-122"/>
            </a:endParaRPr>
          </a:p>
        </p:txBody>
      </p:sp>
      <p:sp>
        <p:nvSpPr>
          <p:cNvPr id="42" name="Rectangle 53"/>
          <p:cNvSpPr>
            <a:spLocks noChangeArrowheads="1"/>
          </p:cNvSpPr>
          <p:nvPr/>
        </p:nvSpPr>
        <p:spPr bwMode="auto">
          <a:xfrm>
            <a:off x="1987769" y="1812786"/>
            <a:ext cx="967655" cy="243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ctr" defTabSz="762000" eaLnBrk="0" hangingPunct="0"/>
            <a:r>
              <a:rPr kumimoji="1" lang="zh-CN" altLang="en-US" sz="1000" b="1" dirty="0">
                <a:latin typeface="微软雅黑" panose="020B0503020204020204" pitchFamily="34" charset="-122"/>
                <a:ea typeface="微软雅黑" panose="020B0503020204020204" pitchFamily="34" charset="-122"/>
              </a:rPr>
              <a:t>数字比特流</a:t>
            </a:r>
          </a:p>
        </p:txBody>
      </p:sp>
      <p:sp>
        <p:nvSpPr>
          <p:cNvPr id="43" name="Rectangle 54"/>
          <p:cNvSpPr>
            <a:spLocks noChangeArrowheads="1"/>
          </p:cNvSpPr>
          <p:nvPr/>
        </p:nvSpPr>
        <p:spPr bwMode="auto">
          <a:xfrm>
            <a:off x="6291586" y="1812786"/>
            <a:ext cx="947539" cy="243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ctr" defTabSz="762000" eaLnBrk="0" hangingPunct="0"/>
            <a:r>
              <a:rPr kumimoji="1" lang="zh-CN" altLang="en-US" sz="1000" b="1" dirty="0">
                <a:latin typeface="微软雅黑" panose="020B0503020204020204" pitchFamily="34" charset="-122"/>
                <a:ea typeface="微软雅黑" panose="020B0503020204020204" pitchFamily="34" charset="-122"/>
              </a:rPr>
              <a:t>数字比特流</a:t>
            </a:r>
          </a:p>
        </p:txBody>
      </p:sp>
      <p:sp>
        <p:nvSpPr>
          <p:cNvPr id="44" name="Rectangle 55"/>
          <p:cNvSpPr>
            <a:spLocks noChangeArrowheads="1"/>
          </p:cNvSpPr>
          <p:nvPr/>
        </p:nvSpPr>
        <p:spPr bwMode="auto">
          <a:xfrm>
            <a:off x="3267732" y="1812786"/>
            <a:ext cx="803555" cy="243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ctr" defTabSz="762000" eaLnBrk="0" hangingPunct="0"/>
            <a:r>
              <a:rPr kumimoji="1" lang="zh-CN" altLang="en-US" sz="1000" b="1" dirty="0">
                <a:latin typeface="微软雅黑" panose="020B0503020204020204" pitchFamily="34" charset="-122"/>
                <a:ea typeface="微软雅黑" panose="020B0503020204020204" pitchFamily="34" charset="-122"/>
              </a:rPr>
              <a:t>模拟信号</a:t>
            </a:r>
          </a:p>
        </p:txBody>
      </p:sp>
      <p:sp>
        <p:nvSpPr>
          <p:cNvPr id="45" name="Rectangle 56"/>
          <p:cNvSpPr>
            <a:spLocks noChangeArrowheads="1"/>
          </p:cNvSpPr>
          <p:nvPr/>
        </p:nvSpPr>
        <p:spPr bwMode="auto">
          <a:xfrm>
            <a:off x="4991330" y="1812786"/>
            <a:ext cx="813084" cy="243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ctr" defTabSz="762000" eaLnBrk="0" hangingPunct="0"/>
            <a:r>
              <a:rPr kumimoji="1" lang="zh-CN" altLang="en-US" sz="1000" b="1" dirty="0">
                <a:latin typeface="微软雅黑" panose="020B0503020204020204" pitchFamily="34" charset="-122"/>
                <a:ea typeface="微软雅黑" panose="020B0503020204020204" pitchFamily="34" charset="-122"/>
              </a:rPr>
              <a:t>模拟信号 </a:t>
            </a:r>
          </a:p>
        </p:txBody>
      </p:sp>
      <p:sp>
        <p:nvSpPr>
          <p:cNvPr id="46" name="Rectangle 57"/>
          <p:cNvSpPr>
            <a:spLocks noChangeArrowheads="1"/>
          </p:cNvSpPr>
          <p:nvPr/>
        </p:nvSpPr>
        <p:spPr bwMode="auto">
          <a:xfrm>
            <a:off x="878303" y="2104610"/>
            <a:ext cx="767134" cy="243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488" tIns="44450" rIns="90488" bIns="44450">
            <a:spAutoFit/>
          </a:bodyPr>
          <a:lstStyle/>
          <a:p>
            <a:pPr algn="ctr" defTabSz="762000" eaLnBrk="0" hangingPunct="0"/>
            <a:r>
              <a:rPr kumimoji="1" lang="zh-CN" altLang="en-US" sz="1000" b="1" dirty="0">
                <a:latin typeface="微软雅黑" panose="020B0503020204020204" pitchFamily="34" charset="-122"/>
                <a:ea typeface="微软雅黑" panose="020B0503020204020204" pitchFamily="34" charset="-122"/>
              </a:rPr>
              <a:t>输入汉字</a:t>
            </a:r>
          </a:p>
        </p:txBody>
      </p:sp>
      <p:sp>
        <p:nvSpPr>
          <p:cNvPr id="47" name="Rectangle 58"/>
          <p:cNvSpPr>
            <a:spLocks noChangeArrowheads="1"/>
          </p:cNvSpPr>
          <p:nvPr/>
        </p:nvSpPr>
        <p:spPr bwMode="auto">
          <a:xfrm>
            <a:off x="7595643" y="2104610"/>
            <a:ext cx="795963" cy="243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488" tIns="44450" rIns="90488" bIns="44450">
            <a:spAutoFit/>
          </a:bodyPr>
          <a:lstStyle/>
          <a:p>
            <a:pPr algn="ctr" defTabSz="762000" eaLnBrk="0" hangingPunct="0"/>
            <a:r>
              <a:rPr kumimoji="1" lang="zh-CN" altLang="en-US" sz="1000" b="1" dirty="0">
                <a:latin typeface="微软雅黑" panose="020B0503020204020204" pitchFamily="34" charset="-122"/>
                <a:ea typeface="微软雅黑" panose="020B0503020204020204" pitchFamily="34" charset="-122"/>
              </a:rPr>
              <a:t>显示汉字</a:t>
            </a:r>
          </a:p>
        </p:txBody>
      </p:sp>
      <p:sp>
        <p:nvSpPr>
          <p:cNvPr id="48" name="Freeform 59"/>
          <p:cNvSpPr/>
          <p:nvPr/>
        </p:nvSpPr>
        <p:spPr bwMode="auto">
          <a:xfrm>
            <a:off x="6517605" y="2125510"/>
            <a:ext cx="495473" cy="101636"/>
          </a:xfrm>
          <a:custGeom>
            <a:avLst/>
            <a:gdLst>
              <a:gd name="T0" fmla="*/ 0 w 672"/>
              <a:gd name="T1" fmla="*/ 288 h 288"/>
              <a:gd name="T2" fmla="*/ 96 w 672"/>
              <a:gd name="T3" fmla="*/ 288 h 288"/>
              <a:gd name="T4" fmla="*/ 96 w 672"/>
              <a:gd name="T5" fmla="*/ 0 h 288"/>
              <a:gd name="T6" fmla="*/ 192 w 672"/>
              <a:gd name="T7" fmla="*/ 0 h 288"/>
              <a:gd name="T8" fmla="*/ 192 w 672"/>
              <a:gd name="T9" fmla="*/ 288 h 288"/>
              <a:gd name="T10" fmla="*/ 288 w 672"/>
              <a:gd name="T11" fmla="*/ 288 h 288"/>
              <a:gd name="T12" fmla="*/ 288 w 672"/>
              <a:gd name="T13" fmla="*/ 0 h 288"/>
              <a:gd name="T14" fmla="*/ 384 w 672"/>
              <a:gd name="T15" fmla="*/ 0 h 288"/>
              <a:gd name="T16" fmla="*/ 384 w 672"/>
              <a:gd name="T17" fmla="*/ 288 h 288"/>
              <a:gd name="T18" fmla="*/ 480 w 672"/>
              <a:gd name="T19" fmla="*/ 288 h 288"/>
              <a:gd name="T20" fmla="*/ 480 w 672"/>
              <a:gd name="T21" fmla="*/ 0 h 288"/>
              <a:gd name="T22" fmla="*/ 576 w 672"/>
              <a:gd name="T23" fmla="*/ 0 h 288"/>
              <a:gd name="T24" fmla="*/ 576 w 672"/>
              <a:gd name="T25" fmla="*/ 288 h 288"/>
              <a:gd name="T26" fmla="*/ 672 w 672"/>
              <a:gd name="T27" fmla="*/ 288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72" h="288">
                <a:moveTo>
                  <a:pt x="0" y="288"/>
                </a:moveTo>
                <a:lnTo>
                  <a:pt x="96" y="288"/>
                </a:lnTo>
                <a:lnTo>
                  <a:pt x="96" y="0"/>
                </a:lnTo>
                <a:lnTo>
                  <a:pt x="192" y="0"/>
                </a:lnTo>
                <a:lnTo>
                  <a:pt x="192" y="288"/>
                </a:lnTo>
                <a:lnTo>
                  <a:pt x="288" y="288"/>
                </a:lnTo>
                <a:lnTo>
                  <a:pt x="288" y="0"/>
                </a:lnTo>
                <a:lnTo>
                  <a:pt x="384" y="0"/>
                </a:lnTo>
                <a:lnTo>
                  <a:pt x="384" y="288"/>
                </a:lnTo>
                <a:lnTo>
                  <a:pt x="480" y="288"/>
                </a:lnTo>
                <a:lnTo>
                  <a:pt x="480" y="0"/>
                </a:lnTo>
                <a:lnTo>
                  <a:pt x="576" y="0"/>
                </a:lnTo>
                <a:lnTo>
                  <a:pt x="576" y="288"/>
                </a:lnTo>
                <a:lnTo>
                  <a:pt x="672" y="288"/>
                </a:lnTo>
              </a:path>
            </a:pathLst>
          </a:custGeom>
          <a:noFill/>
          <a:ln w="12700" cmpd="sng">
            <a:solidFill>
              <a:srgbClr val="0000FF"/>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100" b="1">
              <a:solidFill>
                <a:srgbClr val="0000CC"/>
              </a:solidFill>
              <a:latin typeface="微软雅黑" panose="020B0503020204020204" pitchFamily="34" charset="-122"/>
              <a:ea typeface="微软雅黑" panose="020B0503020204020204" pitchFamily="34" charset="-122"/>
            </a:endParaRPr>
          </a:p>
        </p:txBody>
      </p:sp>
      <p:grpSp>
        <p:nvGrpSpPr>
          <p:cNvPr id="49" name="Group 60"/>
          <p:cNvGrpSpPr/>
          <p:nvPr/>
        </p:nvGrpSpPr>
        <p:grpSpPr bwMode="auto">
          <a:xfrm>
            <a:off x="5196593" y="2050261"/>
            <a:ext cx="436186" cy="209135"/>
            <a:chOff x="2315" y="3965"/>
            <a:chExt cx="496" cy="254"/>
          </a:xfrm>
        </p:grpSpPr>
        <p:sp>
          <p:nvSpPr>
            <p:cNvPr id="50" name="Freeform 61"/>
            <p:cNvSpPr/>
            <p:nvPr/>
          </p:nvSpPr>
          <p:spPr bwMode="auto">
            <a:xfrm>
              <a:off x="2315" y="4051"/>
              <a:ext cx="92" cy="89"/>
            </a:xfrm>
            <a:custGeom>
              <a:avLst/>
              <a:gdLst>
                <a:gd name="T0" fmla="*/ 0 w 552"/>
                <a:gd name="T1" fmla="*/ 255 h 535"/>
                <a:gd name="T2" fmla="*/ 7 w 552"/>
                <a:gd name="T3" fmla="*/ 209 h 535"/>
                <a:gd name="T4" fmla="*/ 18 w 552"/>
                <a:gd name="T5" fmla="*/ 164 h 535"/>
                <a:gd name="T6" fmla="*/ 26 w 552"/>
                <a:gd name="T7" fmla="*/ 131 h 535"/>
                <a:gd name="T8" fmla="*/ 39 w 552"/>
                <a:gd name="T9" fmla="*/ 115 h 535"/>
                <a:gd name="T10" fmla="*/ 52 w 552"/>
                <a:gd name="T11" fmla="*/ 104 h 535"/>
                <a:gd name="T12" fmla="*/ 67 w 552"/>
                <a:gd name="T13" fmla="*/ 103 h 535"/>
                <a:gd name="T14" fmla="*/ 83 w 552"/>
                <a:gd name="T15" fmla="*/ 107 h 535"/>
                <a:gd name="T16" fmla="*/ 98 w 552"/>
                <a:gd name="T17" fmla="*/ 121 h 535"/>
                <a:gd name="T18" fmla="*/ 106 w 552"/>
                <a:gd name="T19" fmla="*/ 140 h 535"/>
                <a:gd name="T20" fmla="*/ 112 w 552"/>
                <a:gd name="T21" fmla="*/ 165 h 535"/>
                <a:gd name="T22" fmla="*/ 141 w 552"/>
                <a:gd name="T23" fmla="*/ 331 h 535"/>
                <a:gd name="T24" fmla="*/ 148 w 552"/>
                <a:gd name="T25" fmla="*/ 356 h 535"/>
                <a:gd name="T26" fmla="*/ 154 w 552"/>
                <a:gd name="T27" fmla="*/ 373 h 535"/>
                <a:gd name="T28" fmla="*/ 172 w 552"/>
                <a:gd name="T29" fmla="*/ 385 h 535"/>
                <a:gd name="T30" fmla="*/ 188 w 552"/>
                <a:gd name="T31" fmla="*/ 386 h 535"/>
                <a:gd name="T32" fmla="*/ 203 w 552"/>
                <a:gd name="T33" fmla="*/ 378 h 535"/>
                <a:gd name="T34" fmla="*/ 212 w 552"/>
                <a:gd name="T35" fmla="*/ 359 h 535"/>
                <a:gd name="T36" fmla="*/ 219 w 552"/>
                <a:gd name="T37" fmla="*/ 331 h 535"/>
                <a:gd name="T38" fmla="*/ 258 w 552"/>
                <a:gd name="T39" fmla="*/ 88 h 535"/>
                <a:gd name="T40" fmla="*/ 264 w 552"/>
                <a:gd name="T41" fmla="*/ 52 h 535"/>
                <a:gd name="T42" fmla="*/ 271 w 552"/>
                <a:gd name="T43" fmla="*/ 29 h 535"/>
                <a:gd name="T44" fmla="*/ 280 w 552"/>
                <a:gd name="T45" fmla="*/ 12 h 535"/>
                <a:gd name="T46" fmla="*/ 291 w 552"/>
                <a:gd name="T47" fmla="*/ 4 h 535"/>
                <a:gd name="T48" fmla="*/ 308 w 552"/>
                <a:gd name="T49" fmla="*/ 0 h 535"/>
                <a:gd name="T50" fmla="*/ 327 w 552"/>
                <a:gd name="T51" fmla="*/ 5 h 535"/>
                <a:gd name="T52" fmla="*/ 340 w 552"/>
                <a:gd name="T53" fmla="*/ 26 h 535"/>
                <a:gd name="T54" fmla="*/ 347 w 552"/>
                <a:gd name="T55" fmla="*/ 43 h 535"/>
                <a:gd name="T56" fmla="*/ 353 w 552"/>
                <a:gd name="T57" fmla="*/ 68 h 535"/>
                <a:gd name="T58" fmla="*/ 412 w 552"/>
                <a:gd name="T59" fmla="*/ 460 h 535"/>
                <a:gd name="T60" fmla="*/ 419 w 552"/>
                <a:gd name="T61" fmla="*/ 492 h 535"/>
                <a:gd name="T62" fmla="*/ 429 w 552"/>
                <a:gd name="T63" fmla="*/ 520 h 535"/>
                <a:gd name="T64" fmla="*/ 441 w 552"/>
                <a:gd name="T65" fmla="*/ 530 h 535"/>
                <a:gd name="T66" fmla="*/ 462 w 552"/>
                <a:gd name="T67" fmla="*/ 535 h 535"/>
                <a:gd name="T68" fmla="*/ 478 w 552"/>
                <a:gd name="T69" fmla="*/ 518 h 535"/>
                <a:gd name="T70" fmla="*/ 488 w 552"/>
                <a:gd name="T71" fmla="*/ 495 h 535"/>
                <a:gd name="T72" fmla="*/ 496 w 552"/>
                <a:gd name="T73" fmla="*/ 461 h 535"/>
                <a:gd name="T74" fmla="*/ 552 w 552"/>
                <a:gd name="T75" fmla="*/ 107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52" h="535">
                  <a:moveTo>
                    <a:pt x="0" y="255"/>
                  </a:moveTo>
                  <a:lnTo>
                    <a:pt x="7" y="209"/>
                  </a:lnTo>
                  <a:lnTo>
                    <a:pt x="18" y="164"/>
                  </a:lnTo>
                  <a:lnTo>
                    <a:pt x="26" y="131"/>
                  </a:lnTo>
                  <a:lnTo>
                    <a:pt x="39" y="115"/>
                  </a:lnTo>
                  <a:lnTo>
                    <a:pt x="52" y="104"/>
                  </a:lnTo>
                  <a:lnTo>
                    <a:pt x="67" y="103"/>
                  </a:lnTo>
                  <a:lnTo>
                    <a:pt x="83" y="107"/>
                  </a:lnTo>
                  <a:lnTo>
                    <a:pt x="98" y="121"/>
                  </a:lnTo>
                  <a:lnTo>
                    <a:pt x="106" y="140"/>
                  </a:lnTo>
                  <a:lnTo>
                    <a:pt x="112" y="165"/>
                  </a:lnTo>
                  <a:lnTo>
                    <a:pt x="141" y="331"/>
                  </a:lnTo>
                  <a:lnTo>
                    <a:pt x="148" y="356"/>
                  </a:lnTo>
                  <a:lnTo>
                    <a:pt x="154" y="373"/>
                  </a:lnTo>
                  <a:lnTo>
                    <a:pt x="172" y="385"/>
                  </a:lnTo>
                  <a:lnTo>
                    <a:pt x="188" y="386"/>
                  </a:lnTo>
                  <a:lnTo>
                    <a:pt x="203" y="378"/>
                  </a:lnTo>
                  <a:lnTo>
                    <a:pt x="212" y="359"/>
                  </a:lnTo>
                  <a:lnTo>
                    <a:pt x="219" y="331"/>
                  </a:lnTo>
                  <a:lnTo>
                    <a:pt x="258" y="88"/>
                  </a:lnTo>
                  <a:lnTo>
                    <a:pt x="264" y="52"/>
                  </a:lnTo>
                  <a:lnTo>
                    <a:pt x="271" y="29"/>
                  </a:lnTo>
                  <a:lnTo>
                    <a:pt x="280" y="12"/>
                  </a:lnTo>
                  <a:lnTo>
                    <a:pt x="291" y="4"/>
                  </a:lnTo>
                  <a:lnTo>
                    <a:pt x="308" y="0"/>
                  </a:lnTo>
                  <a:lnTo>
                    <a:pt x="327" y="5"/>
                  </a:lnTo>
                  <a:lnTo>
                    <a:pt x="340" y="26"/>
                  </a:lnTo>
                  <a:lnTo>
                    <a:pt x="347" y="43"/>
                  </a:lnTo>
                  <a:lnTo>
                    <a:pt x="353" y="68"/>
                  </a:lnTo>
                  <a:lnTo>
                    <a:pt x="412" y="460"/>
                  </a:lnTo>
                  <a:lnTo>
                    <a:pt x="419" y="492"/>
                  </a:lnTo>
                  <a:lnTo>
                    <a:pt x="429" y="520"/>
                  </a:lnTo>
                  <a:lnTo>
                    <a:pt x="441" y="530"/>
                  </a:lnTo>
                  <a:lnTo>
                    <a:pt x="462" y="535"/>
                  </a:lnTo>
                  <a:lnTo>
                    <a:pt x="478" y="518"/>
                  </a:lnTo>
                  <a:lnTo>
                    <a:pt x="488" y="495"/>
                  </a:lnTo>
                  <a:lnTo>
                    <a:pt x="496" y="461"/>
                  </a:lnTo>
                  <a:lnTo>
                    <a:pt x="552" y="107"/>
                  </a:lnTo>
                </a:path>
              </a:pathLst>
            </a:custGeom>
            <a:noFill/>
            <a:ln w="12700" cmpd="sng">
              <a:solidFill>
                <a:srgbClr val="0000FF"/>
              </a:solidFill>
              <a:prstDash val="solid"/>
              <a:round/>
            </a:ln>
            <a:extLst>
              <a:ext uri="{909E8E84-426E-40DD-AFC4-6F175D3DCCD1}">
                <a14:hiddenFill xmlns:a14="http://schemas.microsoft.com/office/drawing/2010/main">
                  <a:solidFill>
                    <a:srgbClr val="FFFFFF"/>
                  </a:solidFill>
                </a14:hiddenFill>
              </a:ext>
            </a:extLst>
          </p:spPr>
          <p:txBody>
            <a:bodyPr/>
            <a:lstStyle/>
            <a:p>
              <a:endParaRPr lang="zh-CN" altLang="en-US" sz="1100" b="1">
                <a:solidFill>
                  <a:srgbClr val="0000CC"/>
                </a:solidFill>
                <a:latin typeface="微软雅黑" panose="020B0503020204020204" pitchFamily="34" charset="-122"/>
                <a:ea typeface="微软雅黑" panose="020B0503020204020204" pitchFamily="34" charset="-122"/>
              </a:endParaRPr>
            </a:p>
          </p:txBody>
        </p:sp>
        <p:sp>
          <p:nvSpPr>
            <p:cNvPr id="51" name="Freeform 62"/>
            <p:cNvSpPr/>
            <p:nvPr/>
          </p:nvSpPr>
          <p:spPr bwMode="auto">
            <a:xfrm>
              <a:off x="2407" y="3965"/>
              <a:ext cx="157" cy="254"/>
            </a:xfrm>
            <a:custGeom>
              <a:avLst/>
              <a:gdLst>
                <a:gd name="T0" fmla="*/ 0 w 943"/>
                <a:gd name="T1" fmla="*/ 622 h 1524"/>
                <a:gd name="T2" fmla="*/ 49 w 943"/>
                <a:gd name="T3" fmla="*/ 336 h 1524"/>
                <a:gd name="T4" fmla="*/ 55 w 943"/>
                <a:gd name="T5" fmla="*/ 313 h 1524"/>
                <a:gd name="T6" fmla="*/ 71 w 943"/>
                <a:gd name="T7" fmla="*/ 301 h 1524"/>
                <a:gd name="T8" fmla="*/ 84 w 943"/>
                <a:gd name="T9" fmla="*/ 297 h 1524"/>
                <a:gd name="T10" fmla="*/ 105 w 943"/>
                <a:gd name="T11" fmla="*/ 301 h 1524"/>
                <a:gd name="T12" fmla="*/ 116 w 943"/>
                <a:gd name="T13" fmla="*/ 314 h 1524"/>
                <a:gd name="T14" fmla="*/ 122 w 943"/>
                <a:gd name="T15" fmla="*/ 336 h 1524"/>
                <a:gd name="T16" fmla="*/ 236 w 943"/>
                <a:gd name="T17" fmla="*/ 1164 h 1524"/>
                <a:gd name="T18" fmla="*/ 247 w 943"/>
                <a:gd name="T19" fmla="*/ 1207 h 1524"/>
                <a:gd name="T20" fmla="*/ 258 w 943"/>
                <a:gd name="T21" fmla="*/ 1222 h 1524"/>
                <a:gd name="T22" fmla="*/ 276 w 943"/>
                <a:gd name="T23" fmla="*/ 1230 h 1524"/>
                <a:gd name="T24" fmla="*/ 290 w 943"/>
                <a:gd name="T25" fmla="*/ 1234 h 1524"/>
                <a:gd name="T26" fmla="*/ 309 w 943"/>
                <a:gd name="T27" fmla="*/ 1227 h 1524"/>
                <a:gd name="T28" fmla="*/ 324 w 943"/>
                <a:gd name="T29" fmla="*/ 1209 h 1524"/>
                <a:gd name="T30" fmla="*/ 335 w 943"/>
                <a:gd name="T31" fmla="*/ 1164 h 1524"/>
                <a:gd name="T32" fmla="*/ 448 w 943"/>
                <a:gd name="T33" fmla="*/ 204 h 1524"/>
                <a:gd name="T34" fmla="*/ 455 w 943"/>
                <a:gd name="T35" fmla="*/ 158 h 1524"/>
                <a:gd name="T36" fmla="*/ 462 w 943"/>
                <a:gd name="T37" fmla="*/ 143 h 1524"/>
                <a:gd name="T38" fmla="*/ 470 w 943"/>
                <a:gd name="T39" fmla="*/ 129 h 1524"/>
                <a:gd name="T40" fmla="*/ 483 w 943"/>
                <a:gd name="T41" fmla="*/ 118 h 1524"/>
                <a:gd name="T42" fmla="*/ 499 w 943"/>
                <a:gd name="T43" fmla="*/ 116 h 1524"/>
                <a:gd name="T44" fmla="*/ 517 w 943"/>
                <a:gd name="T45" fmla="*/ 122 h 1524"/>
                <a:gd name="T46" fmla="*/ 531 w 943"/>
                <a:gd name="T47" fmla="*/ 132 h 1524"/>
                <a:gd name="T48" fmla="*/ 539 w 943"/>
                <a:gd name="T49" fmla="*/ 143 h 1524"/>
                <a:gd name="T50" fmla="*/ 548 w 943"/>
                <a:gd name="T51" fmla="*/ 158 h 1524"/>
                <a:gd name="T52" fmla="*/ 555 w 943"/>
                <a:gd name="T53" fmla="*/ 197 h 1524"/>
                <a:gd name="T54" fmla="*/ 658 w 943"/>
                <a:gd name="T55" fmla="*/ 1428 h 1524"/>
                <a:gd name="T56" fmla="*/ 665 w 943"/>
                <a:gd name="T57" fmla="*/ 1480 h 1524"/>
                <a:gd name="T58" fmla="*/ 674 w 943"/>
                <a:gd name="T59" fmla="*/ 1505 h 1524"/>
                <a:gd name="T60" fmla="*/ 692 w 943"/>
                <a:gd name="T61" fmla="*/ 1517 h 1524"/>
                <a:gd name="T62" fmla="*/ 710 w 943"/>
                <a:gd name="T63" fmla="*/ 1524 h 1524"/>
                <a:gd name="T64" fmla="*/ 727 w 943"/>
                <a:gd name="T65" fmla="*/ 1517 h 1524"/>
                <a:gd name="T66" fmla="*/ 736 w 943"/>
                <a:gd name="T67" fmla="*/ 1505 h 1524"/>
                <a:gd name="T68" fmla="*/ 742 w 943"/>
                <a:gd name="T69" fmla="*/ 1484 h 1524"/>
                <a:gd name="T70" fmla="*/ 748 w 943"/>
                <a:gd name="T71" fmla="*/ 1432 h 1524"/>
                <a:gd name="T72" fmla="*/ 882 w 943"/>
                <a:gd name="T73" fmla="*/ 87 h 1524"/>
                <a:gd name="T74" fmla="*/ 888 w 943"/>
                <a:gd name="T75" fmla="*/ 59 h 1524"/>
                <a:gd name="T76" fmla="*/ 897 w 943"/>
                <a:gd name="T77" fmla="*/ 34 h 1524"/>
                <a:gd name="T78" fmla="*/ 908 w 943"/>
                <a:gd name="T79" fmla="*/ 17 h 1524"/>
                <a:gd name="T80" fmla="*/ 919 w 943"/>
                <a:gd name="T81" fmla="*/ 5 h 1524"/>
                <a:gd name="T82" fmla="*/ 931 w 943"/>
                <a:gd name="T83" fmla="*/ 0 h 1524"/>
                <a:gd name="T84" fmla="*/ 943 w 943"/>
                <a:gd name="T85" fmla="*/ 0 h 1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43" h="1524">
                  <a:moveTo>
                    <a:pt x="0" y="622"/>
                  </a:moveTo>
                  <a:lnTo>
                    <a:pt x="49" y="336"/>
                  </a:lnTo>
                  <a:lnTo>
                    <a:pt x="55" y="313"/>
                  </a:lnTo>
                  <a:lnTo>
                    <a:pt x="71" y="301"/>
                  </a:lnTo>
                  <a:lnTo>
                    <a:pt x="84" y="297"/>
                  </a:lnTo>
                  <a:lnTo>
                    <a:pt x="105" y="301"/>
                  </a:lnTo>
                  <a:lnTo>
                    <a:pt x="116" y="314"/>
                  </a:lnTo>
                  <a:lnTo>
                    <a:pt x="122" y="336"/>
                  </a:lnTo>
                  <a:lnTo>
                    <a:pt x="236" y="1164"/>
                  </a:lnTo>
                  <a:lnTo>
                    <a:pt x="247" y="1207"/>
                  </a:lnTo>
                  <a:lnTo>
                    <a:pt x="258" y="1222"/>
                  </a:lnTo>
                  <a:lnTo>
                    <a:pt x="276" y="1230"/>
                  </a:lnTo>
                  <a:lnTo>
                    <a:pt x="290" y="1234"/>
                  </a:lnTo>
                  <a:lnTo>
                    <a:pt x="309" y="1227"/>
                  </a:lnTo>
                  <a:lnTo>
                    <a:pt x="324" y="1209"/>
                  </a:lnTo>
                  <a:lnTo>
                    <a:pt x="335" y="1164"/>
                  </a:lnTo>
                  <a:lnTo>
                    <a:pt x="448" y="204"/>
                  </a:lnTo>
                  <a:lnTo>
                    <a:pt x="455" y="158"/>
                  </a:lnTo>
                  <a:lnTo>
                    <a:pt x="462" y="143"/>
                  </a:lnTo>
                  <a:lnTo>
                    <a:pt x="470" y="129"/>
                  </a:lnTo>
                  <a:lnTo>
                    <a:pt x="483" y="118"/>
                  </a:lnTo>
                  <a:lnTo>
                    <a:pt x="499" y="116"/>
                  </a:lnTo>
                  <a:lnTo>
                    <a:pt x="517" y="122"/>
                  </a:lnTo>
                  <a:lnTo>
                    <a:pt x="531" y="132"/>
                  </a:lnTo>
                  <a:lnTo>
                    <a:pt x="539" y="143"/>
                  </a:lnTo>
                  <a:lnTo>
                    <a:pt x="548" y="158"/>
                  </a:lnTo>
                  <a:lnTo>
                    <a:pt x="555" y="197"/>
                  </a:lnTo>
                  <a:lnTo>
                    <a:pt x="658" y="1428"/>
                  </a:lnTo>
                  <a:lnTo>
                    <a:pt x="665" y="1480"/>
                  </a:lnTo>
                  <a:lnTo>
                    <a:pt x="674" y="1505"/>
                  </a:lnTo>
                  <a:lnTo>
                    <a:pt x="692" y="1517"/>
                  </a:lnTo>
                  <a:lnTo>
                    <a:pt x="710" y="1524"/>
                  </a:lnTo>
                  <a:lnTo>
                    <a:pt x="727" y="1517"/>
                  </a:lnTo>
                  <a:lnTo>
                    <a:pt x="736" y="1505"/>
                  </a:lnTo>
                  <a:lnTo>
                    <a:pt x="742" y="1484"/>
                  </a:lnTo>
                  <a:lnTo>
                    <a:pt x="748" y="1432"/>
                  </a:lnTo>
                  <a:lnTo>
                    <a:pt x="882" y="87"/>
                  </a:lnTo>
                  <a:lnTo>
                    <a:pt x="888" y="59"/>
                  </a:lnTo>
                  <a:lnTo>
                    <a:pt x="897" y="34"/>
                  </a:lnTo>
                  <a:lnTo>
                    <a:pt x="908" y="17"/>
                  </a:lnTo>
                  <a:lnTo>
                    <a:pt x="919" y="5"/>
                  </a:lnTo>
                  <a:lnTo>
                    <a:pt x="931" y="0"/>
                  </a:lnTo>
                  <a:lnTo>
                    <a:pt x="943" y="0"/>
                  </a:lnTo>
                </a:path>
              </a:pathLst>
            </a:custGeom>
            <a:noFill/>
            <a:ln w="12700" cmpd="sng">
              <a:solidFill>
                <a:srgbClr val="0000FF"/>
              </a:solidFill>
              <a:prstDash val="solid"/>
              <a:round/>
            </a:ln>
            <a:extLst>
              <a:ext uri="{909E8E84-426E-40DD-AFC4-6F175D3DCCD1}">
                <a14:hiddenFill xmlns:a14="http://schemas.microsoft.com/office/drawing/2010/main">
                  <a:solidFill>
                    <a:srgbClr val="FFFFFF"/>
                  </a:solidFill>
                </a14:hiddenFill>
              </a:ext>
            </a:extLst>
          </p:spPr>
          <p:txBody>
            <a:bodyPr/>
            <a:lstStyle/>
            <a:p>
              <a:endParaRPr lang="zh-CN" altLang="en-US" sz="1100" b="1">
                <a:solidFill>
                  <a:srgbClr val="0000CC"/>
                </a:solidFill>
                <a:latin typeface="微软雅黑" panose="020B0503020204020204" pitchFamily="34" charset="-122"/>
                <a:ea typeface="微软雅黑" panose="020B0503020204020204" pitchFamily="34" charset="-122"/>
              </a:endParaRPr>
            </a:p>
          </p:txBody>
        </p:sp>
        <p:sp>
          <p:nvSpPr>
            <p:cNvPr id="52" name="Freeform 63"/>
            <p:cNvSpPr/>
            <p:nvPr/>
          </p:nvSpPr>
          <p:spPr bwMode="auto">
            <a:xfrm>
              <a:off x="2719" y="4051"/>
              <a:ext cx="92" cy="89"/>
            </a:xfrm>
            <a:custGeom>
              <a:avLst/>
              <a:gdLst>
                <a:gd name="T0" fmla="*/ 551 w 551"/>
                <a:gd name="T1" fmla="*/ 255 h 535"/>
                <a:gd name="T2" fmla="*/ 544 w 551"/>
                <a:gd name="T3" fmla="*/ 209 h 535"/>
                <a:gd name="T4" fmla="*/ 534 w 551"/>
                <a:gd name="T5" fmla="*/ 164 h 535"/>
                <a:gd name="T6" fmla="*/ 525 w 551"/>
                <a:gd name="T7" fmla="*/ 131 h 535"/>
                <a:gd name="T8" fmla="*/ 514 w 551"/>
                <a:gd name="T9" fmla="*/ 115 h 535"/>
                <a:gd name="T10" fmla="*/ 499 w 551"/>
                <a:gd name="T11" fmla="*/ 104 h 535"/>
                <a:gd name="T12" fmla="*/ 486 w 551"/>
                <a:gd name="T13" fmla="*/ 103 h 535"/>
                <a:gd name="T14" fmla="*/ 468 w 551"/>
                <a:gd name="T15" fmla="*/ 107 h 535"/>
                <a:gd name="T16" fmla="*/ 455 w 551"/>
                <a:gd name="T17" fmla="*/ 121 h 535"/>
                <a:gd name="T18" fmla="*/ 446 w 551"/>
                <a:gd name="T19" fmla="*/ 140 h 535"/>
                <a:gd name="T20" fmla="*/ 439 w 551"/>
                <a:gd name="T21" fmla="*/ 165 h 535"/>
                <a:gd name="T22" fmla="*/ 411 w 551"/>
                <a:gd name="T23" fmla="*/ 331 h 535"/>
                <a:gd name="T24" fmla="*/ 404 w 551"/>
                <a:gd name="T25" fmla="*/ 356 h 535"/>
                <a:gd name="T26" fmla="*/ 398 w 551"/>
                <a:gd name="T27" fmla="*/ 373 h 535"/>
                <a:gd name="T28" fmla="*/ 381 w 551"/>
                <a:gd name="T29" fmla="*/ 385 h 535"/>
                <a:gd name="T30" fmla="*/ 364 w 551"/>
                <a:gd name="T31" fmla="*/ 386 h 535"/>
                <a:gd name="T32" fmla="*/ 349 w 551"/>
                <a:gd name="T33" fmla="*/ 378 h 535"/>
                <a:gd name="T34" fmla="*/ 341 w 551"/>
                <a:gd name="T35" fmla="*/ 359 h 535"/>
                <a:gd name="T36" fmla="*/ 333 w 551"/>
                <a:gd name="T37" fmla="*/ 331 h 535"/>
                <a:gd name="T38" fmla="*/ 295 w 551"/>
                <a:gd name="T39" fmla="*/ 88 h 535"/>
                <a:gd name="T40" fmla="*/ 288 w 551"/>
                <a:gd name="T41" fmla="*/ 52 h 535"/>
                <a:gd name="T42" fmla="*/ 281 w 551"/>
                <a:gd name="T43" fmla="*/ 29 h 535"/>
                <a:gd name="T44" fmla="*/ 271 w 551"/>
                <a:gd name="T45" fmla="*/ 12 h 535"/>
                <a:gd name="T46" fmla="*/ 260 w 551"/>
                <a:gd name="T47" fmla="*/ 4 h 535"/>
                <a:gd name="T48" fmla="*/ 242 w 551"/>
                <a:gd name="T49" fmla="*/ 0 h 535"/>
                <a:gd name="T50" fmla="*/ 225 w 551"/>
                <a:gd name="T51" fmla="*/ 5 h 535"/>
                <a:gd name="T52" fmla="*/ 210 w 551"/>
                <a:gd name="T53" fmla="*/ 26 h 535"/>
                <a:gd name="T54" fmla="*/ 204 w 551"/>
                <a:gd name="T55" fmla="*/ 43 h 535"/>
                <a:gd name="T56" fmla="*/ 199 w 551"/>
                <a:gd name="T57" fmla="*/ 68 h 535"/>
                <a:gd name="T58" fmla="*/ 141 w 551"/>
                <a:gd name="T59" fmla="*/ 460 h 535"/>
                <a:gd name="T60" fmla="*/ 134 w 551"/>
                <a:gd name="T61" fmla="*/ 492 h 535"/>
                <a:gd name="T62" fmla="*/ 123 w 551"/>
                <a:gd name="T63" fmla="*/ 520 h 535"/>
                <a:gd name="T64" fmla="*/ 111 w 551"/>
                <a:gd name="T65" fmla="*/ 530 h 535"/>
                <a:gd name="T66" fmla="*/ 90 w 551"/>
                <a:gd name="T67" fmla="*/ 535 h 535"/>
                <a:gd name="T68" fmla="*/ 73 w 551"/>
                <a:gd name="T69" fmla="*/ 518 h 535"/>
                <a:gd name="T70" fmla="*/ 63 w 551"/>
                <a:gd name="T71" fmla="*/ 495 h 535"/>
                <a:gd name="T72" fmla="*/ 56 w 551"/>
                <a:gd name="T73" fmla="*/ 461 h 535"/>
                <a:gd name="T74" fmla="*/ 0 w 551"/>
                <a:gd name="T75" fmla="*/ 107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51" h="535">
                  <a:moveTo>
                    <a:pt x="551" y="255"/>
                  </a:moveTo>
                  <a:lnTo>
                    <a:pt x="544" y="209"/>
                  </a:lnTo>
                  <a:lnTo>
                    <a:pt x="534" y="164"/>
                  </a:lnTo>
                  <a:lnTo>
                    <a:pt x="525" y="131"/>
                  </a:lnTo>
                  <a:lnTo>
                    <a:pt x="514" y="115"/>
                  </a:lnTo>
                  <a:lnTo>
                    <a:pt x="499" y="104"/>
                  </a:lnTo>
                  <a:lnTo>
                    <a:pt x="486" y="103"/>
                  </a:lnTo>
                  <a:lnTo>
                    <a:pt x="468" y="107"/>
                  </a:lnTo>
                  <a:lnTo>
                    <a:pt x="455" y="121"/>
                  </a:lnTo>
                  <a:lnTo>
                    <a:pt x="446" y="140"/>
                  </a:lnTo>
                  <a:lnTo>
                    <a:pt x="439" y="165"/>
                  </a:lnTo>
                  <a:lnTo>
                    <a:pt x="411" y="331"/>
                  </a:lnTo>
                  <a:lnTo>
                    <a:pt x="404" y="356"/>
                  </a:lnTo>
                  <a:lnTo>
                    <a:pt x="398" y="373"/>
                  </a:lnTo>
                  <a:lnTo>
                    <a:pt x="381" y="385"/>
                  </a:lnTo>
                  <a:lnTo>
                    <a:pt x="364" y="386"/>
                  </a:lnTo>
                  <a:lnTo>
                    <a:pt x="349" y="378"/>
                  </a:lnTo>
                  <a:lnTo>
                    <a:pt x="341" y="359"/>
                  </a:lnTo>
                  <a:lnTo>
                    <a:pt x="333" y="331"/>
                  </a:lnTo>
                  <a:lnTo>
                    <a:pt x="295" y="88"/>
                  </a:lnTo>
                  <a:lnTo>
                    <a:pt x="288" y="52"/>
                  </a:lnTo>
                  <a:lnTo>
                    <a:pt x="281" y="29"/>
                  </a:lnTo>
                  <a:lnTo>
                    <a:pt x="271" y="12"/>
                  </a:lnTo>
                  <a:lnTo>
                    <a:pt x="260" y="4"/>
                  </a:lnTo>
                  <a:lnTo>
                    <a:pt x="242" y="0"/>
                  </a:lnTo>
                  <a:lnTo>
                    <a:pt x="225" y="5"/>
                  </a:lnTo>
                  <a:lnTo>
                    <a:pt x="210" y="26"/>
                  </a:lnTo>
                  <a:lnTo>
                    <a:pt x="204" y="43"/>
                  </a:lnTo>
                  <a:lnTo>
                    <a:pt x="199" y="68"/>
                  </a:lnTo>
                  <a:lnTo>
                    <a:pt x="141" y="460"/>
                  </a:lnTo>
                  <a:lnTo>
                    <a:pt x="134" y="492"/>
                  </a:lnTo>
                  <a:lnTo>
                    <a:pt x="123" y="520"/>
                  </a:lnTo>
                  <a:lnTo>
                    <a:pt x="111" y="530"/>
                  </a:lnTo>
                  <a:lnTo>
                    <a:pt x="90" y="535"/>
                  </a:lnTo>
                  <a:lnTo>
                    <a:pt x="73" y="518"/>
                  </a:lnTo>
                  <a:lnTo>
                    <a:pt x="63" y="495"/>
                  </a:lnTo>
                  <a:lnTo>
                    <a:pt x="56" y="461"/>
                  </a:lnTo>
                  <a:lnTo>
                    <a:pt x="0" y="107"/>
                  </a:lnTo>
                </a:path>
              </a:pathLst>
            </a:custGeom>
            <a:noFill/>
            <a:ln w="12700" cmpd="sng">
              <a:solidFill>
                <a:srgbClr val="0000FF"/>
              </a:solidFill>
              <a:prstDash val="solid"/>
              <a:round/>
            </a:ln>
            <a:extLst>
              <a:ext uri="{909E8E84-426E-40DD-AFC4-6F175D3DCCD1}">
                <a14:hiddenFill xmlns:a14="http://schemas.microsoft.com/office/drawing/2010/main">
                  <a:solidFill>
                    <a:srgbClr val="FFFFFF"/>
                  </a:solidFill>
                </a14:hiddenFill>
              </a:ext>
            </a:extLst>
          </p:spPr>
          <p:txBody>
            <a:bodyPr/>
            <a:lstStyle/>
            <a:p>
              <a:endParaRPr lang="zh-CN" altLang="en-US" sz="1100" b="1">
                <a:solidFill>
                  <a:srgbClr val="0000CC"/>
                </a:solidFill>
                <a:latin typeface="微软雅黑" panose="020B0503020204020204" pitchFamily="34" charset="-122"/>
                <a:ea typeface="微软雅黑" panose="020B0503020204020204" pitchFamily="34" charset="-122"/>
              </a:endParaRPr>
            </a:p>
          </p:txBody>
        </p:sp>
        <p:sp>
          <p:nvSpPr>
            <p:cNvPr id="53" name="Freeform 64"/>
            <p:cNvSpPr/>
            <p:nvPr/>
          </p:nvSpPr>
          <p:spPr bwMode="auto">
            <a:xfrm>
              <a:off x="2562" y="3965"/>
              <a:ext cx="157" cy="254"/>
            </a:xfrm>
            <a:custGeom>
              <a:avLst/>
              <a:gdLst>
                <a:gd name="T0" fmla="*/ 943 w 943"/>
                <a:gd name="T1" fmla="*/ 626 h 1524"/>
                <a:gd name="T2" fmla="*/ 895 w 943"/>
                <a:gd name="T3" fmla="*/ 336 h 1524"/>
                <a:gd name="T4" fmla="*/ 887 w 943"/>
                <a:gd name="T5" fmla="*/ 313 h 1524"/>
                <a:gd name="T6" fmla="*/ 873 w 943"/>
                <a:gd name="T7" fmla="*/ 301 h 1524"/>
                <a:gd name="T8" fmla="*/ 859 w 943"/>
                <a:gd name="T9" fmla="*/ 297 h 1524"/>
                <a:gd name="T10" fmla="*/ 837 w 943"/>
                <a:gd name="T11" fmla="*/ 301 h 1524"/>
                <a:gd name="T12" fmla="*/ 828 w 943"/>
                <a:gd name="T13" fmla="*/ 314 h 1524"/>
                <a:gd name="T14" fmla="*/ 819 w 943"/>
                <a:gd name="T15" fmla="*/ 336 h 1524"/>
                <a:gd name="T16" fmla="*/ 706 w 943"/>
                <a:gd name="T17" fmla="*/ 1164 h 1524"/>
                <a:gd name="T18" fmla="*/ 695 w 943"/>
                <a:gd name="T19" fmla="*/ 1207 h 1524"/>
                <a:gd name="T20" fmla="*/ 686 w 943"/>
                <a:gd name="T21" fmla="*/ 1222 h 1524"/>
                <a:gd name="T22" fmla="*/ 667 w 943"/>
                <a:gd name="T23" fmla="*/ 1230 h 1524"/>
                <a:gd name="T24" fmla="*/ 652 w 943"/>
                <a:gd name="T25" fmla="*/ 1234 h 1524"/>
                <a:gd name="T26" fmla="*/ 633 w 943"/>
                <a:gd name="T27" fmla="*/ 1227 h 1524"/>
                <a:gd name="T28" fmla="*/ 619 w 943"/>
                <a:gd name="T29" fmla="*/ 1209 h 1524"/>
                <a:gd name="T30" fmla="*/ 608 w 943"/>
                <a:gd name="T31" fmla="*/ 1164 h 1524"/>
                <a:gd name="T32" fmla="*/ 495 w 943"/>
                <a:gd name="T33" fmla="*/ 204 h 1524"/>
                <a:gd name="T34" fmla="*/ 486 w 943"/>
                <a:gd name="T35" fmla="*/ 158 h 1524"/>
                <a:gd name="T36" fmla="*/ 482 w 943"/>
                <a:gd name="T37" fmla="*/ 143 h 1524"/>
                <a:gd name="T38" fmla="*/ 473 w 943"/>
                <a:gd name="T39" fmla="*/ 129 h 1524"/>
                <a:gd name="T40" fmla="*/ 459 w 943"/>
                <a:gd name="T41" fmla="*/ 118 h 1524"/>
                <a:gd name="T42" fmla="*/ 446 w 943"/>
                <a:gd name="T43" fmla="*/ 116 h 1524"/>
                <a:gd name="T44" fmla="*/ 427 w 943"/>
                <a:gd name="T45" fmla="*/ 122 h 1524"/>
                <a:gd name="T46" fmla="*/ 411 w 943"/>
                <a:gd name="T47" fmla="*/ 132 h 1524"/>
                <a:gd name="T48" fmla="*/ 403 w 943"/>
                <a:gd name="T49" fmla="*/ 143 h 1524"/>
                <a:gd name="T50" fmla="*/ 396 w 943"/>
                <a:gd name="T51" fmla="*/ 158 h 1524"/>
                <a:gd name="T52" fmla="*/ 389 w 943"/>
                <a:gd name="T53" fmla="*/ 197 h 1524"/>
                <a:gd name="T54" fmla="*/ 285 w 943"/>
                <a:gd name="T55" fmla="*/ 1428 h 1524"/>
                <a:gd name="T56" fmla="*/ 278 w 943"/>
                <a:gd name="T57" fmla="*/ 1480 h 1524"/>
                <a:gd name="T58" fmla="*/ 268 w 943"/>
                <a:gd name="T59" fmla="*/ 1505 h 1524"/>
                <a:gd name="T60" fmla="*/ 250 w 943"/>
                <a:gd name="T61" fmla="*/ 1517 h 1524"/>
                <a:gd name="T62" fmla="*/ 233 w 943"/>
                <a:gd name="T63" fmla="*/ 1524 h 1524"/>
                <a:gd name="T64" fmla="*/ 217 w 943"/>
                <a:gd name="T65" fmla="*/ 1517 h 1524"/>
                <a:gd name="T66" fmla="*/ 207 w 943"/>
                <a:gd name="T67" fmla="*/ 1505 h 1524"/>
                <a:gd name="T68" fmla="*/ 200 w 943"/>
                <a:gd name="T69" fmla="*/ 1484 h 1524"/>
                <a:gd name="T70" fmla="*/ 194 w 943"/>
                <a:gd name="T71" fmla="*/ 1432 h 1524"/>
                <a:gd name="T72" fmla="*/ 60 w 943"/>
                <a:gd name="T73" fmla="*/ 87 h 1524"/>
                <a:gd name="T74" fmla="*/ 56 w 943"/>
                <a:gd name="T75" fmla="*/ 59 h 1524"/>
                <a:gd name="T76" fmla="*/ 46 w 943"/>
                <a:gd name="T77" fmla="*/ 34 h 1524"/>
                <a:gd name="T78" fmla="*/ 35 w 943"/>
                <a:gd name="T79" fmla="*/ 17 h 1524"/>
                <a:gd name="T80" fmla="*/ 25 w 943"/>
                <a:gd name="T81" fmla="*/ 5 h 1524"/>
                <a:gd name="T82" fmla="*/ 12 w 943"/>
                <a:gd name="T83" fmla="*/ 0 h 1524"/>
                <a:gd name="T84" fmla="*/ 0 w 943"/>
                <a:gd name="T85" fmla="*/ 0 h 1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43" h="1524">
                  <a:moveTo>
                    <a:pt x="943" y="626"/>
                  </a:moveTo>
                  <a:lnTo>
                    <a:pt x="895" y="336"/>
                  </a:lnTo>
                  <a:lnTo>
                    <a:pt x="887" y="313"/>
                  </a:lnTo>
                  <a:lnTo>
                    <a:pt x="873" y="301"/>
                  </a:lnTo>
                  <a:lnTo>
                    <a:pt x="859" y="297"/>
                  </a:lnTo>
                  <a:lnTo>
                    <a:pt x="837" y="301"/>
                  </a:lnTo>
                  <a:lnTo>
                    <a:pt x="828" y="314"/>
                  </a:lnTo>
                  <a:lnTo>
                    <a:pt x="819" y="336"/>
                  </a:lnTo>
                  <a:lnTo>
                    <a:pt x="706" y="1164"/>
                  </a:lnTo>
                  <a:lnTo>
                    <a:pt x="695" y="1207"/>
                  </a:lnTo>
                  <a:lnTo>
                    <a:pt x="686" y="1222"/>
                  </a:lnTo>
                  <a:lnTo>
                    <a:pt x="667" y="1230"/>
                  </a:lnTo>
                  <a:lnTo>
                    <a:pt x="652" y="1234"/>
                  </a:lnTo>
                  <a:lnTo>
                    <a:pt x="633" y="1227"/>
                  </a:lnTo>
                  <a:lnTo>
                    <a:pt x="619" y="1209"/>
                  </a:lnTo>
                  <a:lnTo>
                    <a:pt x="608" y="1164"/>
                  </a:lnTo>
                  <a:lnTo>
                    <a:pt x="495" y="204"/>
                  </a:lnTo>
                  <a:lnTo>
                    <a:pt x="486" y="158"/>
                  </a:lnTo>
                  <a:lnTo>
                    <a:pt x="482" y="143"/>
                  </a:lnTo>
                  <a:lnTo>
                    <a:pt x="473" y="129"/>
                  </a:lnTo>
                  <a:lnTo>
                    <a:pt x="459" y="118"/>
                  </a:lnTo>
                  <a:lnTo>
                    <a:pt x="446" y="116"/>
                  </a:lnTo>
                  <a:lnTo>
                    <a:pt x="427" y="122"/>
                  </a:lnTo>
                  <a:lnTo>
                    <a:pt x="411" y="132"/>
                  </a:lnTo>
                  <a:lnTo>
                    <a:pt x="403" y="143"/>
                  </a:lnTo>
                  <a:lnTo>
                    <a:pt x="396" y="158"/>
                  </a:lnTo>
                  <a:lnTo>
                    <a:pt x="389" y="197"/>
                  </a:lnTo>
                  <a:lnTo>
                    <a:pt x="285" y="1428"/>
                  </a:lnTo>
                  <a:lnTo>
                    <a:pt x="278" y="1480"/>
                  </a:lnTo>
                  <a:lnTo>
                    <a:pt x="268" y="1505"/>
                  </a:lnTo>
                  <a:lnTo>
                    <a:pt x="250" y="1517"/>
                  </a:lnTo>
                  <a:lnTo>
                    <a:pt x="233" y="1524"/>
                  </a:lnTo>
                  <a:lnTo>
                    <a:pt x="217" y="1517"/>
                  </a:lnTo>
                  <a:lnTo>
                    <a:pt x="207" y="1505"/>
                  </a:lnTo>
                  <a:lnTo>
                    <a:pt x="200" y="1484"/>
                  </a:lnTo>
                  <a:lnTo>
                    <a:pt x="194" y="1432"/>
                  </a:lnTo>
                  <a:lnTo>
                    <a:pt x="60" y="87"/>
                  </a:lnTo>
                  <a:lnTo>
                    <a:pt x="56" y="59"/>
                  </a:lnTo>
                  <a:lnTo>
                    <a:pt x="46" y="34"/>
                  </a:lnTo>
                  <a:lnTo>
                    <a:pt x="35" y="17"/>
                  </a:lnTo>
                  <a:lnTo>
                    <a:pt x="25" y="5"/>
                  </a:lnTo>
                  <a:lnTo>
                    <a:pt x="12" y="0"/>
                  </a:lnTo>
                  <a:lnTo>
                    <a:pt x="0" y="0"/>
                  </a:lnTo>
                </a:path>
              </a:pathLst>
            </a:custGeom>
            <a:noFill/>
            <a:ln w="12700" cmpd="sng">
              <a:solidFill>
                <a:srgbClr val="0000FF"/>
              </a:solidFill>
              <a:prstDash val="solid"/>
              <a:round/>
            </a:ln>
            <a:extLst>
              <a:ext uri="{909E8E84-426E-40DD-AFC4-6F175D3DCCD1}">
                <a14:hiddenFill xmlns:a14="http://schemas.microsoft.com/office/drawing/2010/main">
                  <a:solidFill>
                    <a:srgbClr val="FFFFFF"/>
                  </a:solidFill>
                </a14:hiddenFill>
              </a:ext>
            </a:extLst>
          </p:spPr>
          <p:txBody>
            <a:bodyPr/>
            <a:lstStyle/>
            <a:p>
              <a:endParaRPr lang="zh-CN" altLang="en-US" sz="1100" b="1">
                <a:solidFill>
                  <a:srgbClr val="0000CC"/>
                </a:solidFill>
                <a:latin typeface="微软雅黑" panose="020B0503020204020204" pitchFamily="34" charset="-122"/>
                <a:ea typeface="微软雅黑" panose="020B0503020204020204" pitchFamily="34" charset="-122"/>
              </a:endParaRPr>
            </a:p>
          </p:txBody>
        </p:sp>
      </p:grpSp>
      <p:grpSp>
        <p:nvGrpSpPr>
          <p:cNvPr id="54" name="Group 101"/>
          <p:cNvGrpSpPr/>
          <p:nvPr/>
        </p:nvGrpSpPr>
        <p:grpSpPr bwMode="auto">
          <a:xfrm>
            <a:off x="5304442" y="2797866"/>
            <a:ext cx="2543004" cy="258974"/>
            <a:chOff x="3491" y="2533"/>
            <a:chExt cx="2402" cy="265"/>
          </a:xfrm>
        </p:grpSpPr>
        <p:sp>
          <p:nvSpPr>
            <p:cNvPr id="55" name="Line 70"/>
            <p:cNvSpPr>
              <a:spLocks noChangeShapeType="1"/>
            </p:cNvSpPr>
            <p:nvPr/>
          </p:nvSpPr>
          <p:spPr bwMode="auto">
            <a:xfrm>
              <a:off x="3491" y="2660"/>
              <a:ext cx="2402" cy="0"/>
            </a:xfrm>
            <a:prstGeom prst="line">
              <a:avLst/>
            </a:prstGeom>
            <a:noFill/>
            <a:ln w="28575">
              <a:solidFill>
                <a:srgbClr val="000066"/>
              </a:solidFill>
              <a:prstDash val="sysDot"/>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100" b="1">
                <a:solidFill>
                  <a:srgbClr val="0000CC"/>
                </a:solidFill>
                <a:latin typeface="微软雅黑" panose="020B0503020204020204" pitchFamily="34" charset="-122"/>
                <a:ea typeface="微软雅黑" panose="020B0503020204020204" pitchFamily="34" charset="-122"/>
              </a:endParaRPr>
            </a:p>
          </p:txBody>
        </p:sp>
        <p:sp>
          <p:nvSpPr>
            <p:cNvPr id="56" name="Rectangle 73"/>
            <p:cNvSpPr>
              <a:spLocks noChangeArrowheads="1"/>
            </p:cNvSpPr>
            <p:nvPr/>
          </p:nvSpPr>
          <p:spPr bwMode="auto">
            <a:xfrm>
              <a:off x="4448" y="2533"/>
              <a:ext cx="712" cy="265"/>
            </a:xfrm>
            <a:prstGeom prst="rect">
              <a:avLst/>
            </a:prstGeom>
            <a:solidFill>
              <a:srgbClr val="008000"/>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l" defTabSz="762000" eaLnBrk="0" hangingPunct="0"/>
              <a:r>
                <a:rPr kumimoji="1" lang="zh-CN" altLang="en-US" sz="1100" b="1" dirty="0">
                  <a:solidFill>
                    <a:schemeClr val="bg1"/>
                  </a:solidFill>
                  <a:latin typeface="微软雅黑" panose="020B0503020204020204" pitchFamily="34" charset="-122"/>
                  <a:ea typeface="微软雅黑" panose="020B0503020204020204" pitchFamily="34" charset="-122"/>
                </a:rPr>
                <a:t>目的系统</a:t>
              </a:r>
            </a:p>
          </p:txBody>
        </p:sp>
      </p:grpSp>
      <p:grpSp>
        <p:nvGrpSpPr>
          <p:cNvPr id="57" name="Group 100"/>
          <p:cNvGrpSpPr/>
          <p:nvPr/>
        </p:nvGrpSpPr>
        <p:grpSpPr bwMode="auto">
          <a:xfrm>
            <a:off x="3790497" y="2330736"/>
            <a:ext cx="1513945" cy="1191285"/>
            <a:chOff x="2061" y="2055"/>
            <a:chExt cx="1430" cy="1219"/>
          </a:xfrm>
        </p:grpSpPr>
        <p:sp>
          <p:nvSpPr>
            <p:cNvPr id="58" name="Line 69"/>
            <p:cNvSpPr>
              <a:spLocks noChangeShapeType="1"/>
            </p:cNvSpPr>
            <p:nvPr/>
          </p:nvSpPr>
          <p:spPr bwMode="auto">
            <a:xfrm>
              <a:off x="2061" y="2660"/>
              <a:ext cx="1430" cy="0"/>
            </a:xfrm>
            <a:prstGeom prst="line">
              <a:avLst/>
            </a:prstGeom>
            <a:noFill/>
            <a:ln w="28575">
              <a:solidFill>
                <a:srgbClr val="000066"/>
              </a:solidFill>
              <a:prstDash val="sysDot"/>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100" b="1">
                <a:solidFill>
                  <a:srgbClr val="0000CC"/>
                </a:solidFill>
                <a:latin typeface="微软雅黑" panose="020B0503020204020204" pitchFamily="34" charset="-122"/>
                <a:ea typeface="微软雅黑" panose="020B0503020204020204" pitchFamily="34" charset="-122"/>
              </a:endParaRPr>
            </a:p>
          </p:txBody>
        </p:sp>
        <p:sp>
          <p:nvSpPr>
            <p:cNvPr id="59" name="Rectangle 72"/>
            <p:cNvSpPr>
              <a:spLocks noChangeArrowheads="1"/>
            </p:cNvSpPr>
            <p:nvPr/>
          </p:nvSpPr>
          <p:spPr bwMode="auto">
            <a:xfrm>
              <a:off x="2402" y="2533"/>
              <a:ext cx="734" cy="265"/>
            </a:xfrm>
            <a:prstGeom prst="rect">
              <a:avLst/>
            </a:prstGeom>
            <a:solidFill>
              <a:srgbClr val="0000FF"/>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l" defTabSz="762000" eaLnBrk="0" hangingPunct="0"/>
              <a:r>
                <a:rPr kumimoji="1" lang="zh-CN" altLang="en-US" sz="1100" b="1" dirty="0">
                  <a:solidFill>
                    <a:schemeClr val="bg1"/>
                  </a:solidFill>
                  <a:latin typeface="微软雅黑" panose="020B0503020204020204" pitchFamily="34" charset="-122"/>
                  <a:ea typeface="微软雅黑" panose="020B0503020204020204" pitchFamily="34" charset="-122"/>
                </a:rPr>
                <a:t>传输系统</a:t>
              </a:r>
            </a:p>
          </p:txBody>
        </p:sp>
        <p:sp>
          <p:nvSpPr>
            <p:cNvPr id="60" name="Line 74"/>
            <p:cNvSpPr>
              <a:spLocks noChangeShapeType="1"/>
            </p:cNvSpPr>
            <p:nvPr/>
          </p:nvSpPr>
          <p:spPr bwMode="auto">
            <a:xfrm flipH="1">
              <a:off x="3489" y="2055"/>
              <a:ext cx="2" cy="1219"/>
            </a:xfrm>
            <a:prstGeom prst="line">
              <a:avLst/>
            </a:prstGeom>
            <a:noFill/>
            <a:ln w="28575">
              <a:solidFill>
                <a:srgbClr val="FF0000"/>
              </a:solidFill>
              <a:prstDash val="dash"/>
              <a:round/>
              <a:headEnd type="none" w="sm" len="me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100" b="1">
                <a:solidFill>
                  <a:srgbClr val="0000CC"/>
                </a:solidFill>
                <a:latin typeface="微软雅黑" panose="020B0503020204020204" pitchFamily="34" charset="-122"/>
                <a:ea typeface="微软雅黑" panose="020B0503020204020204" pitchFamily="34" charset="-122"/>
              </a:endParaRPr>
            </a:p>
          </p:txBody>
        </p:sp>
      </p:grpSp>
      <p:pic>
        <p:nvPicPr>
          <p:cNvPr id="61" name="Picture 75"/>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83161" y="2201737"/>
            <a:ext cx="568523" cy="3264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62" name="Group 112"/>
          <p:cNvGrpSpPr/>
          <p:nvPr/>
        </p:nvGrpSpPr>
        <p:grpSpPr bwMode="auto">
          <a:xfrm>
            <a:off x="7542331" y="3540007"/>
            <a:ext cx="641576" cy="751518"/>
            <a:chOff x="5154" y="3160"/>
            <a:chExt cx="606" cy="769"/>
          </a:xfrm>
        </p:grpSpPr>
        <p:sp>
          <p:nvSpPr>
            <p:cNvPr id="63" name="Rectangle 6"/>
            <p:cNvSpPr>
              <a:spLocks noChangeArrowheads="1"/>
            </p:cNvSpPr>
            <p:nvPr/>
          </p:nvSpPr>
          <p:spPr bwMode="auto">
            <a:xfrm>
              <a:off x="5175" y="3207"/>
              <a:ext cx="357" cy="7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ctr" defTabSz="762000" eaLnBrk="0" hangingPunct="0"/>
              <a:r>
                <a:rPr kumimoji="1" lang="zh-CN" altLang="en-US" sz="1000" b="1" dirty="0">
                  <a:latin typeface="微软雅黑" panose="020B0503020204020204" pitchFamily="34" charset="-122"/>
                  <a:ea typeface="微软雅黑" panose="020B0503020204020204" pitchFamily="34" charset="-122"/>
                </a:rPr>
                <a:t>输出信息</a:t>
              </a:r>
            </a:p>
          </p:txBody>
        </p:sp>
        <p:sp>
          <p:nvSpPr>
            <p:cNvPr id="64" name="Line 77"/>
            <p:cNvSpPr>
              <a:spLocks noChangeShapeType="1"/>
            </p:cNvSpPr>
            <p:nvPr/>
          </p:nvSpPr>
          <p:spPr bwMode="auto">
            <a:xfrm>
              <a:off x="5154" y="3160"/>
              <a:ext cx="606" cy="0"/>
            </a:xfrm>
            <a:prstGeom prst="line">
              <a:avLst/>
            </a:prstGeom>
            <a:noFill/>
            <a:ln w="38100">
              <a:solidFill>
                <a:srgbClr val="0070C0"/>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sz="1000" b="1">
                <a:latin typeface="微软雅黑" panose="020B0503020204020204" pitchFamily="34" charset="-122"/>
                <a:ea typeface="微软雅黑" panose="020B0503020204020204" pitchFamily="34" charset="-122"/>
              </a:endParaRPr>
            </a:p>
          </p:txBody>
        </p:sp>
      </p:grpSp>
      <p:sp>
        <p:nvSpPr>
          <p:cNvPr id="65" name="Rectangle 79"/>
          <p:cNvSpPr>
            <a:spLocks noChangeArrowheads="1"/>
          </p:cNvSpPr>
          <p:nvPr/>
        </p:nvSpPr>
        <p:spPr bwMode="auto">
          <a:xfrm>
            <a:off x="7154820" y="2493938"/>
            <a:ext cx="683016" cy="243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488" tIns="44450" rIns="90488" bIns="44450">
            <a:spAutoFit/>
          </a:bodyPr>
          <a:lstStyle/>
          <a:p>
            <a:pPr algn="ctr" defTabSz="762000" eaLnBrk="0" hangingPunct="0"/>
            <a:r>
              <a:rPr kumimoji="1" lang="zh-CN" altLang="en-US" sz="1000" b="1" dirty="0">
                <a:solidFill>
                  <a:srgbClr val="0000CC"/>
                </a:solidFill>
                <a:latin typeface="微软雅黑" panose="020B0503020204020204" pitchFamily="34" charset="-122"/>
                <a:ea typeface="微软雅黑" panose="020B0503020204020204" pitchFamily="34" charset="-122"/>
              </a:rPr>
              <a:t>计算机</a:t>
            </a:r>
            <a:endParaRPr kumimoji="1" lang="en-US" altLang="zh-CN" sz="1000" b="1" dirty="0">
              <a:solidFill>
                <a:srgbClr val="0000CC"/>
              </a:solidFill>
              <a:latin typeface="微软雅黑" panose="020B0503020204020204" pitchFamily="34" charset="-122"/>
              <a:ea typeface="微软雅黑" panose="020B0503020204020204" pitchFamily="34" charset="-122"/>
            </a:endParaRPr>
          </a:p>
        </p:txBody>
      </p:sp>
      <p:pic>
        <p:nvPicPr>
          <p:cNvPr id="67" name="Picture 200"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47234" y="2035140"/>
            <a:ext cx="503237" cy="503238"/>
          </a:xfrm>
          <a:prstGeom prst="rect">
            <a:avLst/>
          </a:prstGeom>
          <a:noFill/>
          <a:extLst>
            <a:ext uri="{909E8E84-426E-40DD-AFC4-6F175D3DCCD1}">
              <a14:hiddenFill xmlns:a14="http://schemas.microsoft.com/office/drawing/2010/main">
                <a:solidFill>
                  <a:srgbClr val="FFFFFF"/>
                </a:solidFill>
              </a14:hiddenFill>
            </a:ext>
          </a:extLst>
        </p:spPr>
      </p:pic>
      <p:pic>
        <p:nvPicPr>
          <p:cNvPr id="68" name="Picture 200"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35024" y="2035140"/>
            <a:ext cx="503237" cy="503238"/>
          </a:xfrm>
          <a:prstGeom prst="rect">
            <a:avLst/>
          </a:prstGeom>
          <a:noFill/>
          <a:extLst>
            <a:ext uri="{909E8E84-426E-40DD-AFC4-6F175D3DCCD1}">
              <a14:hiddenFill xmlns:a14="http://schemas.microsoft.com/office/drawing/2010/main">
                <a:solidFill>
                  <a:srgbClr val="FFFFFF"/>
                </a:solidFill>
              </a14:hiddenFill>
            </a:ext>
          </a:extLst>
        </p:spPr>
      </p:pic>
      <p:grpSp>
        <p:nvGrpSpPr>
          <p:cNvPr id="69" name="Group 1356"/>
          <p:cNvGrpSpPr/>
          <p:nvPr/>
        </p:nvGrpSpPr>
        <p:grpSpPr bwMode="auto">
          <a:xfrm>
            <a:off x="4064990" y="1933636"/>
            <a:ext cx="998523" cy="687000"/>
            <a:chOff x="2949" y="196"/>
            <a:chExt cx="941" cy="598"/>
          </a:xfrm>
          <a:solidFill>
            <a:schemeClr val="accent5"/>
          </a:solidFill>
        </p:grpSpPr>
        <p:sp>
          <p:nvSpPr>
            <p:cNvPr id="70" name="Oval 1357"/>
            <p:cNvSpPr>
              <a:spLocks noChangeArrowheads="1"/>
            </p:cNvSpPr>
            <p:nvPr/>
          </p:nvSpPr>
          <p:spPr bwMode="auto">
            <a:xfrm>
              <a:off x="3168" y="196"/>
              <a:ext cx="407" cy="162"/>
            </a:xfrm>
            <a:prstGeom prst="ellipse">
              <a:avLst/>
            </a:prstGeom>
            <a:grp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71" name="Oval 1358"/>
            <p:cNvSpPr>
              <a:spLocks noChangeArrowheads="1"/>
            </p:cNvSpPr>
            <p:nvPr/>
          </p:nvSpPr>
          <p:spPr bwMode="auto">
            <a:xfrm rot="900000">
              <a:off x="3512" y="252"/>
              <a:ext cx="275" cy="131"/>
            </a:xfrm>
            <a:prstGeom prst="ellipse">
              <a:avLst/>
            </a:prstGeom>
            <a:grp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72" name="Oval 1359"/>
            <p:cNvSpPr>
              <a:spLocks noChangeArrowheads="1"/>
            </p:cNvSpPr>
            <p:nvPr/>
          </p:nvSpPr>
          <p:spPr bwMode="auto">
            <a:xfrm rot="1500000">
              <a:off x="3650" y="385"/>
              <a:ext cx="240" cy="153"/>
            </a:xfrm>
            <a:prstGeom prst="ellipse">
              <a:avLst/>
            </a:prstGeom>
            <a:grp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73" name="Oval 1360"/>
            <p:cNvSpPr>
              <a:spLocks noChangeArrowheads="1"/>
            </p:cNvSpPr>
            <p:nvPr/>
          </p:nvSpPr>
          <p:spPr bwMode="auto">
            <a:xfrm rot="-1560000">
              <a:off x="3573" y="537"/>
              <a:ext cx="291" cy="189"/>
            </a:xfrm>
            <a:prstGeom prst="ellipse">
              <a:avLst/>
            </a:prstGeom>
            <a:grp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74" name="Oval 1361"/>
            <p:cNvSpPr>
              <a:spLocks noChangeArrowheads="1"/>
            </p:cNvSpPr>
            <p:nvPr/>
          </p:nvSpPr>
          <p:spPr bwMode="auto">
            <a:xfrm>
              <a:off x="3216" y="555"/>
              <a:ext cx="471" cy="239"/>
            </a:xfrm>
            <a:prstGeom prst="ellipse">
              <a:avLst/>
            </a:prstGeom>
            <a:grp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75" name="Oval 1362"/>
            <p:cNvSpPr>
              <a:spLocks noChangeArrowheads="1"/>
            </p:cNvSpPr>
            <p:nvPr/>
          </p:nvSpPr>
          <p:spPr bwMode="auto">
            <a:xfrm rot="1080000">
              <a:off x="3023" y="555"/>
              <a:ext cx="265" cy="156"/>
            </a:xfrm>
            <a:prstGeom prst="ellipse">
              <a:avLst/>
            </a:prstGeom>
            <a:grp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76" name="Oval 1363"/>
            <p:cNvSpPr>
              <a:spLocks noChangeArrowheads="1"/>
            </p:cNvSpPr>
            <p:nvPr/>
          </p:nvSpPr>
          <p:spPr bwMode="auto">
            <a:xfrm>
              <a:off x="2949" y="432"/>
              <a:ext cx="217" cy="156"/>
            </a:xfrm>
            <a:prstGeom prst="ellipse">
              <a:avLst/>
            </a:prstGeom>
            <a:grp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77" name="Oval 1364"/>
            <p:cNvSpPr>
              <a:spLocks noChangeArrowheads="1"/>
            </p:cNvSpPr>
            <p:nvPr/>
          </p:nvSpPr>
          <p:spPr bwMode="auto">
            <a:xfrm rot="-1860000">
              <a:off x="2984" y="310"/>
              <a:ext cx="295" cy="156"/>
            </a:xfrm>
            <a:prstGeom prst="ellipse">
              <a:avLst/>
            </a:prstGeom>
            <a:grpFill/>
            <a:ln>
              <a:noFill/>
            </a:ln>
            <a:extLst>
              <a:ext uri="{91240B29-F687-4F45-9708-019B960494DF}">
                <a14:hiddenLine xmlns:a14="http://schemas.microsoft.com/office/drawing/2010/main" w="12700">
                  <a:solidFill>
                    <a:srgbClr val="000000"/>
                  </a:solidFill>
                  <a:round/>
                </a14:hiddenLine>
              </a:ext>
            </a:extLst>
          </p:spPr>
          <p:txBody>
            <a:bodyPr vert="eaVert" wrap="none" anchor="ctr"/>
            <a:lstStyle/>
            <a:p>
              <a:endParaRPr lang="zh-CN" altLang="en-US" sz="2000" b="1">
                <a:solidFill>
                  <a:srgbClr val="000000"/>
                </a:solidFill>
              </a:endParaRPr>
            </a:p>
          </p:txBody>
        </p:sp>
        <p:sp>
          <p:nvSpPr>
            <p:cNvPr id="78" name="Freeform 1365"/>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9" name="Freeform 1366"/>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80" name="Freeform 1367"/>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
        <p:nvSpPr>
          <p:cNvPr id="81" name="Rectangle 43"/>
          <p:cNvSpPr>
            <a:spLocks noChangeArrowheads="1"/>
          </p:cNvSpPr>
          <p:nvPr/>
        </p:nvSpPr>
        <p:spPr bwMode="auto">
          <a:xfrm>
            <a:off x="4105398" y="2170206"/>
            <a:ext cx="888065" cy="2590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l" defTabSz="762000" eaLnBrk="0" hangingPunct="0"/>
            <a:r>
              <a:rPr kumimoji="1" lang="zh-CN" altLang="en-US" sz="1100" b="1" dirty="0">
                <a:latin typeface="微软雅黑" panose="020B0503020204020204" pitchFamily="34" charset="-122"/>
                <a:ea typeface="微软雅黑" panose="020B0503020204020204" pitchFamily="34" charset="-122"/>
              </a:rPr>
              <a:t>公用电话网</a:t>
            </a:r>
          </a:p>
        </p:txBody>
      </p:sp>
      <p:grpSp>
        <p:nvGrpSpPr>
          <p:cNvPr id="82" name="Group 113"/>
          <p:cNvGrpSpPr/>
          <p:nvPr/>
        </p:nvGrpSpPr>
        <p:grpSpPr bwMode="auto">
          <a:xfrm>
            <a:off x="986463" y="1584543"/>
            <a:ext cx="7209379" cy="273724"/>
            <a:chOff x="409" y="1268"/>
            <a:chExt cx="3939" cy="149"/>
          </a:xfrm>
        </p:grpSpPr>
        <p:sp>
          <p:nvSpPr>
            <p:cNvPr id="83" name="Line 65"/>
            <p:cNvSpPr>
              <a:spLocks noChangeShapeType="1"/>
            </p:cNvSpPr>
            <p:nvPr/>
          </p:nvSpPr>
          <p:spPr bwMode="auto">
            <a:xfrm>
              <a:off x="409" y="1351"/>
              <a:ext cx="3939" cy="0"/>
            </a:xfrm>
            <a:prstGeom prst="line">
              <a:avLst/>
            </a:prstGeom>
            <a:noFill/>
            <a:ln w="28575">
              <a:solidFill>
                <a:srgbClr val="CC00CC"/>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84" name="Rectangle 66"/>
            <p:cNvSpPr>
              <a:spLocks noChangeArrowheads="1"/>
            </p:cNvSpPr>
            <p:nvPr/>
          </p:nvSpPr>
          <p:spPr bwMode="auto">
            <a:xfrm>
              <a:off x="2053" y="1268"/>
              <a:ext cx="615" cy="149"/>
            </a:xfrm>
            <a:prstGeom prst="rect">
              <a:avLst/>
            </a:prstGeom>
            <a:solidFill>
              <a:srgbClr val="C3E3F9"/>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488" tIns="44450" rIns="90488" bIns="44450">
              <a:spAutoFit/>
            </a:bodyPr>
            <a:lstStyle/>
            <a:p>
              <a:pPr algn="ctr" defTabSz="762000" eaLnBrk="0" hangingPunct="0"/>
              <a:r>
                <a:rPr kumimoji="1" lang="zh-CN" altLang="en-US" sz="1200" b="1" dirty="0">
                  <a:solidFill>
                    <a:srgbClr val="CC00CC"/>
                  </a:solidFill>
                  <a:latin typeface="微软雅黑" panose="020B0503020204020204" pitchFamily="34" charset="-122"/>
                  <a:ea typeface="微软雅黑" panose="020B0503020204020204" pitchFamily="34" charset="-122"/>
                </a:rPr>
                <a:t>数据通信系统</a:t>
              </a:r>
            </a:p>
          </p:txBody>
        </p:sp>
      </p:grpSp>
      <p:grpSp>
        <p:nvGrpSpPr>
          <p:cNvPr id="85" name="Group 107"/>
          <p:cNvGrpSpPr/>
          <p:nvPr/>
        </p:nvGrpSpPr>
        <p:grpSpPr bwMode="auto">
          <a:xfrm>
            <a:off x="4216093" y="3316209"/>
            <a:ext cx="683922" cy="467132"/>
            <a:chOff x="2463" y="2931"/>
            <a:chExt cx="646" cy="478"/>
          </a:xfrm>
        </p:grpSpPr>
        <p:sp>
          <p:nvSpPr>
            <p:cNvPr id="86" name="AutoShape 13"/>
            <p:cNvSpPr>
              <a:spLocks noChangeArrowheads="1"/>
            </p:cNvSpPr>
            <p:nvPr/>
          </p:nvSpPr>
          <p:spPr bwMode="auto">
            <a:xfrm>
              <a:off x="2463" y="2931"/>
              <a:ext cx="646" cy="458"/>
            </a:xfrm>
            <a:prstGeom prst="cube">
              <a:avLst>
                <a:gd name="adj" fmla="val 13069"/>
              </a:avLst>
            </a:prstGeom>
            <a:solidFill>
              <a:srgbClr val="0000FF"/>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CC"/>
                </a:solidFill>
                <a:latin typeface="微软雅黑" panose="020B0503020204020204" pitchFamily="34" charset="-122"/>
                <a:ea typeface="微软雅黑" panose="020B0503020204020204" pitchFamily="34" charset="-122"/>
              </a:endParaRPr>
            </a:p>
          </p:txBody>
        </p:sp>
        <p:sp>
          <p:nvSpPr>
            <p:cNvPr id="87" name="Rectangle 16"/>
            <p:cNvSpPr>
              <a:spLocks noChangeArrowheads="1"/>
            </p:cNvSpPr>
            <p:nvPr/>
          </p:nvSpPr>
          <p:spPr bwMode="auto">
            <a:xfrm>
              <a:off x="2546" y="2971"/>
              <a:ext cx="508" cy="438"/>
            </a:xfrm>
            <a:prstGeom prst="rect">
              <a:avLst/>
            </a:prstGeom>
            <a:noFill/>
            <a:ln w="12700">
              <a:noFill/>
              <a:miter lim="800000"/>
            </a:ln>
            <a:effectLst/>
            <a:extLst>
              <a:ext uri="{909E8E84-426E-40DD-AFC4-6F175D3DCCD1}">
                <a14:hiddenFill xmlns:a14="http://schemas.microsoft.com/office/drawing/2010/main">
                  <a:solidFill>
                    <a:srgbClr val="CC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l" defTabSz="762000" eaLnBrk="0" hangingPunct="0"/>
              <a:r>
                <a:rPr kumimoji="1" lang="zh-CN" altLang="en-US" sz="1100" b="1" dirty="0">
                  <a:solidFill>
                    <a:schemeClr val="bg1"/>
                  </a:solidFill>
                  <a:latin typeface="微软雅黑" panose="020B0503020204020204" pitchFamily="34" charset="-122"/>
                  <a:ea typeface="微软雅黑" panose="020B0503020204020204" pitchFamily="34" charset="-122"/>
                </a:rPr>
                <a:t>传输</a:t>
              </a:r>
            </a:p>
            <a:p>
              <a:pPr algn="l" defTabSz="762000" eaLnBrk="0" hangingPunct="0"/>
              <a:r>
                <a:rPr kumimoji="1" lang="zh-CN" altLang="en-US" sz="1100" b="1" dirty="0">
                  <a:solidFill>
                    <a:schemeClr val="bg1"/>
                  </a:solidFill>
                  <a:latin typeface="微软雅黑" panose="020B0503020204020204" pitchFamily="34" charset="-122"/>
                  <a:ea typeface="微软雅黑" panose="020B0503020204020204" pitchFamily="34" charset="-122"/>
                </a:rPr>
                <a:t>系统</a:t>
              </a:r>
            </a:p>
          </p:txBody>
        </p:sp>
      </p:grpSp>
      <p:grpSp>
        <p:nvGrpSpPr>
          <p:cNvPr id="88" name="Group 99"/>
          <p:cNvGrpSpPr/>
          <p:nvPr/>
        </p:nvGrpSpPr>
        <p:grpSpPr bwMode="auto">
          <a:xfrm>
            <a:off x="1356538" y="2339533"/>
            <a:ext cx="2433958" cy="1173695"/>
            <a:chOff x="-238" y="2064"/>
            <a:chExt cx="2299" cy="1201"/>
          </a:xfrm>
        </p:grpSpPr>
        <p:sp>
          <p:nvSpPr>
            <p:cNvPr id="89" name="Line 68"/>
            <p:cNvSpPr>
              <a:spLocks noChangeShapeType="1"/>
            </p:cNvSpPr>
            <p:nvPr/>
          </p:nvSpPr>
          <p:spPr bwMode="auto">
            <a:xfrm>
              <a:off x="2061" y="2064"/>
              <a:ext cx="0" cy="1201"/>
            </a:xfrm>
            <a:prstGeom prst="line">
              <a:avLst/>
            </a:prstGeom>
            <a:noFill/>
            <a:ln w="28575">
              <a:solidFill>
                <a:srgbClr val="FF0000"/>
              </a:solidFill>
              <a:prstDash val="dash"/>
              <a:round/>
              <a:headEnd type="none" w="sm" len="me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100" b="1">
                <a:solidFill>
                  <a:srgbClr val="0000CC"/>
                </a:solidFill>
                <a:latin typeface="微软雅黑" panose="020B0503020204020204" pitchFamily="34" charset="-122"/>
                <a:ea typeface="微软雅黑" panose="020B0503020204020204" pitchFamily="34" charset="-122"/>
              </a:endParaRPr>
            </a:p>
          </p:txBody>
        </p:sp>
        <p:grpSp>
          <p:nvGrpSpPr>
            <p:cNvPr id="90" name="Group 98"/>
            <p:cNvGrpSpPr/>
            <p:nvPr/>
          </p:nvGrpSpPr>
          <p:grpSpPr bwMode="auto">
            <a:xfrm>
              <a:off x="-238" y="2523"/>
              <a:ext cx="2299" cy="265"/>
              <a:chOff x="-238" y="2523"/>
              <a:chExt cx="2299" cy="265"/>
            </a:xfrm>
          </p:grpSpPr>
          <p:sp>
            <p:nvSpPr>
              <p:cNvPr id="91" name="Line 67"/>
              <p:cNvSpPr>
                <a:spLocks noChangeShapeType="1"/>
              </p:cNvSpPr>
              <p:nvPr/>
            </p:nvSpPr>
            <p:spPr bwMode="auto">
              <a:xfrm>
                <a:off x="-238" y="2660"/>
                <a:ext cx="2299" cy="0"/>
              </a:xfrm>
              <a:prstGeom prst="line">
                <a:avLst/>
              </a:prstGeom>
              <a:noFill/>
              <a:ln w="28575">
                <a:solidFill>
                  <a:srgbClr val="000066"/>
                </a:solidFill>
                <a:prstDash val="sysDot"/>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100" b="1">
                  <a:solidFill>
                    <a:srgbClr val="0000CC"/>
                  </a:solidFill>
                  <a:latin typeface="微软雅黑" panose="020B0503020204020204" pitchFamily="34" charset="-122"/>
                  <a:ea typeface="微软雅黑" panose="020B0503020204020204" pitchFamily="34" charset="-122"/>
                </a:endParaRPr>
              </a:p>
            </p:txBody>
          </p:sp>
          <p:sp>
            <p:nvSpPr>
              <p:cNvPr id="92" name="Rectangle 71"/>
              <p:cNvSpPr>
                <a:spLocks noChangeArrowheads="1"/>
              </p:cNvSpPr>
              <p:nvPr/>
            </p:nvSpPr>
            <p:spPr bwMode="auto">
              <a:xfrm>
                <a:off x="530" y="2523"/>
                <a:ext cx="620" cy="265"/>
              </a:xfrm>
              <a:prstGeom prst="rect">
                <a:avLst/>
              </a:prstGeom>
              <a:solidFill>
                <a:srgbClr val="0070C0"/>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ctr" defTabSz="762000" eaLnBrk="0" hangingPunct="0"/>
                <a:r>
                  <a:rPr kumimoji="1" lang="zh-CN" altLang="en-US" sz="1100" b="1" dirty="0">
                    <a:solidFill>
                      <a:schemeClr val="bg1"/>
                    </a:solidFill>
                    <a:latin typeface="微软雅黑" panose="020B0503020204020204" pitchFamily="34" charset="-122"/>
                    <a:ea typeface="微软雅黑" panose="020B0503020204020204" pitchFamily="34" charset="-122"/>
                  </a:rPr>
                  <a:t>源系统</a:t>
                </a:r>
              </a:p>
            </p:txBody>
          </p:sp>
        </p:grpSp>
      </p:grpSp>
      <p:sp>
        <p:nvSpPr>
          <p:cNvPr id="94" name="Rectangle 7"/>
          <p:cNvSpPr>
            <a:spLocks noChangeArrowheads="1"/>
          </p:cNvSpPr>
          <p:nvPr/>
        </p:nvSpPr>
        <p:spPr bwMode="auto">
          <a:xfrm>
            <a:off x="1162050" y="3540760"/>
            <a:ext cx="377825" cy="7054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ctr" defTabSz="762000" eaLnBrk="0" hangingPunct="0"/>
            <a:r>
              <a:rPr kumimoji="1" lang="zh-CN" altLang="en-US" sz="1000" b="1" dirty="0">
                <a:latin typeface="微软雅黑" panose="020B0503020204020204" pitchFamily="34" charset="-122"/>
                <a:ea typeface="微软雅黑" panose="020B0503020204020204" pitchFamily="34" charset="-122"/>
              </a:rPr>
              <a:t>输入信息</a:t>
            </a:r>
          </a:p>
        </p:txBody>
      </p:sp>
      <p:sp>
        <p:nvSpPr>
          <p:cNvPr id="95" name="Line 18"/>
          <p:cNvSpPr>
            <a:spLocks noChangeShapeType="1"/>
          </p:cNvSpPr>
          <p:nvPr/>
        </p:nvSpPr>
        <p:spPr bwMode="auto">
          <a:xfrm>
            <a:off x="1052195" y="3540125"/>
            <a:ext cx="617220" cy="0"/>
          </a:xfrm>
          <a:prstGeom prst="line">
            <a:avLst/>
          </a:prstGeom>
          <a:noFill/>
          <a:ln w="38100">
            <a:solidFill>
              <a:srgbClr val="0070C0"/>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sz="1000" b="1">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500"/>
                                  </p:stCondLst>
                                  <p:childTnLst>
                                    <p:set>
                                      <p:cBhvr>
                                        <p:cTn id="6" dur="1" fill="hold">
                                          <p:stCondLst>
                                            <p:cond delay="0"/>
                                          </p:stCondLst>
                                        </p:cTn>
                                        <p:tgtEl>
                                          <p:spTgt spid="82"/>
                                        </p:tgtEl>
                                        <p:attrNameLst>
                                          <p:attrName>style.visibility</p:attrName>
                                        </p:attrNameLst>
                                      </p:cBhvr>
                                      <p:to>
                                        <p:strVal val="visible"/>
                                      </p:to>
                                    </p:set>
                                  </p:childTnLst>
                                </p:cTn>
                              </p:par>
                            </p:childTnLst>
                          </p:cTn>
                        </p:par>
                        <p:par>
                          <p:cTn id="7" fill="hold">
                            <p:stCondLst>
                              <p:cond delay="500"/>
                            </p:stCondLst>
                            <p:childTnLst>
                              <p:par>
                                <p:cTn id="8" presetID="35" presetClass="emph" presetSubtype="0" repeatCount="4000" fill="hold" nodeType="afterEffect">
                                  <p:stCondLst>
                                    <p:cond delay="0"/>
                                  </p:stCondLst>
                                  <p:childTnLst>
                                    <p:anim calcmode="discrete" valueType="str">
                                      <p:cBhvr>
                                        <p:cTn id="9" dur="500" fill="hold"/>
                                        <p:tgtEl>
                                          <p:spTgt spid="82"/>
                                        </p:tgtEl>
                                        <p:attrNameLst>
                                          <p:attrName>style.visibility</p:attrName>
                                        </p:attrNameLst>
                                      </p:cBhvr>
                                      <p:tavLst>
                                        <p:tav tm="0">
                                          <p:val>
                                            <p:strVal val="hidden"/>
                                          </p:val>
                                        </p:tav>
                                        <p:tav tm="50000">
                                          <p:val>
                                            <p:strVal val="visible"/>
                                          </p:val>
                                        </p:tav>
                                      </p:tavLst>
                                    </p:anim>
                                  </p:childTnLst>
                                </p:cTn>
                              </p:par>
                            </p:childTnLst>
                          </p:cTn>
                        </p:par>
                        <p:par>
                          <p:cTn id="10" fill="hold">
                            <p:stCondLst>
                              <p:cond delay="1000"/>
                            </p:stCondLst>
                            <p:childTnLst>
                              <p:par>
                                <p:cTn id="11" presetID="1" presetClass="entr" presetSubtype="0" fill="hold" nodeType="afterEffect">
                                  <p:stCondLst>
                                    <p:cond delay="1000"/>
                                  </p:stCondLst>
                                  <p:childTnLst>
                                    <p:set>
                                      <p:cBhvr>
                                        <p:cTn id="12" dur="1" fill="hold">
                                          <p:stCondLst>
                                            <p:cond delay="0"/>
                                          </p:stCondLst>
                                        </p:cTn>
                                        <p:tgtEl>
                                          <p:spTgt spid="88"/>
                                        </p:tgtEl>
                                        <p:attrNameLst>
                                          <p:attrName>style.visibility</p:attrName>
                                        </p:attrNameLst>
                                      </p:cBhvr>
                                      <p:to>
                                        <p:strVal val="visible"/>
                                      </p:to>
                                    </p:set>
                                  </p:childTnLst>
                                </p:cTn>
                              </p:par>
                            </p:childTnLst>
                          </p:cTn>
                        </p:par>
                        <p:par>
                          <p:cTn id="13" fill="hold">
                            <p:stCondLst>
                              <p:cond delay="2000"/>
                            </p:stCondLst>
                            <p:childTnLst>
                              <p:par>
                                <p:cTn id="14" presetID="35" presetClass="emph" presetSubtype="0" repeatCount="4000" fill="hold" nodeType="afterEffect">
                                  <p:stCondLst>
                                    <p:cond delay="0"/>
                                  </p:stCondLst>
                                  <p:childTnLst>
                                    <p:anim calcmode="discrete" valueType="str">
                                      <p:cBhvr>
                                        <p:cTn id="15" dur="500" fill="hold"/>
                                        <p:tgtEl>
                                          <p:spTgt spid="88"/>
                                        </p:tgtEl>
                                        <p:attrNameLst>
                                          <p:attrName>style.visibility</p:attrName>
                                        </p:attrNameLst>
                                      </p:cBhvr>
                                      <p:tavLst>
                                        <p:tav tm="0">
                                          <p:val>
                                            <p:strVal val="hidden"/>
                                          </p:val>
                                        </p:tav>
                                        <p:tav tm="50000">
                                          <p:val>
                                            <p:strVal val="visible"/>
                                          </p:val>
                                        </p:tav>
                                      </p:tavLst>
                                    </p:anim>
                                  </p:childTnLst>
                                </p:cTn>
                              </p:par>
                            </p:childTnLst>
                          </p:cTn>
                        </p:par>
                        <p:par>
                          <p:cTn id="16" fill="hold">
                            <p:stCondLst>
                              <p:cond delay="2500"/>
                            </p:stCondLst>
                            <p:childTnLst>
                              <p:par>
                                <p:cTn id="17" presetID="1" presetClass="entr" presetSubtype="0" fill="hold" nodeType="afterEffect">
                                  <p:stCondLst>
                                    <p:cond delay="1000"/>
                                  </p:stCondLst>
                                  <p:childTnLst>
                                    <p:set>
                                      <p:cBhvr>
                                        <p:cTn id="18" dur="1" fill="hold">
                                          <p:stCondLst>
                                            <p:cond delay="0"/>
                                          </p:stCondLst>
                                        </p:cTn>
                                        <p:tgtEl>
                                          <p:spTgt spid="57"/>
                                        </p:tgtEl>
                                        <p:attrNameLst>
                                          <p:attrName>style.visibility</p:attrName>
                                        </p:attrNameLst>
                                      </p:cBhvr>
                                      <p:to>
                                        <p:strVal val="visible"/>
                                      </p:to>
                                    </p:set>
                                  </p:childTnLst>
                                </p:cTn>
                              </p:par>
                            </p:childTnLst>
                          </p:cTn>
                        </p:par>
                        <p:par>
                          <p:cTn id="19" fill="hold">
                            <p:stCondLst>
                              <p:cond delay="3500"/>
                            </p:stCondLst>
                            <p:childTnLst>
                              <p:par>
                                <p:cTn id="20" presetID="35" presetClass="emph" presetSubtype="0" repeatCount="4000" fill="hold" nodeType="afterEffect">
                                  <p:stCondLst>
                                    <p:cond delay="0"/>
                                  </p:stCondLst>
                                  <p:childTnLst>
                                    <p:anim calcmode="discrete" valueType="str">
                                      <p:cBhvr>
                                        <p:cTn id="21" dur="500" fill="hold"/>
                                        <p:tgtEl>
                                          <p:spTgt spid="57"/>
                                        </p:tgtEl>
                                        <p:attrNameLst>
                                          <p:attrName>style.visibility</p:attrName>
                                        </p:attrNameLst>
                                      </p:cBhvr>
                                      <p:tavLst>
                                        <p:tav tm="0">
                                          <p:val>
                                            <p:strVal val="hidden"/>
                                          </p:val>
                                        </p:tav>
                                        <p:tav tm="50000">
                                          <p:val>
                                            <p:strVal val="visible"/>
                                          </p:val>
                                        </p:tav>
                                      </p:tavLst>
                                    </p:anim>
                                  </p:childTnLst>
                                </p:cTn>
                              </p:par>
                            </p:childTnLst>
                          </p:cTn>
                        </p:par>
                        <p:par>
                          <p:cTn id="22" fill="hold">
                            <p:stCondLst>
                              <p:cond delay="4000"/>
                            </p:stCondLst>
                            <p:childTnLst>
                              <p:par>
                                <p:cTn id="23" presetID="1" presetClass="entr" presetSubtype="0" fill="hold" nodeType="afterEffect">
                                  <p:stCondLst>
                                    <p:cond delay="1000"/>
                                  </p:stCondLst>
                                  <p:childTnLst>
                                    <p:set>
                                      <p:cBhvr>
                                        <p:cTn id="24" dur="1" fill="hold">
                                          <p:stCondLst>
                                            <p:cond delay="0"/>
                                          </p:stCondLst>
                                        </p:cTn>
                                        <p:tgtEl>
                                          <p:spTgt spid="54"/>
                                        </p:tgtEl>
                                        <p:attrNameLst>
                                          <p:attrName>style.visibility</p:attrName>
                                        </p:attrNameLst>
                                      </p:cBhvr>
                                      <p:to>
                                        <p:strVal val="visible"/>
                                      </p:to>
                                    </p:set>
                                  </p:childTnLst>
                                </p:cTn>
                              </p:par>
                            </p:childTnLst>
                          </p:cTn>
                        </p:par>
                        <p:par>
                          <p:cTn id="25" fill="hold">
                            <p:stCondLst>
                              <p:cond delay="5000"/>
                            </p:stCondLst>
                            <p:childTnLst>
                              <p:par>
                                <p:cTn id="26" presetID="35" presetClass="emph" presetSubtype="0" repeatCount="4000" fill="hold" nodeType="afterEffect">
                                  <p:stCondLst>
                                    <p:cond delay="0"/>
                                  </p:stCondLst>
                                  <p:childTnLst>
                                    <p:anim calcmode="discrete" valueType="str">
                                      <p:cBhvr>
                                        <p:cTn id="27" dur="500" fill="hold"/>
                                        <p:tgtEl>
                                          <p:spTgt spid="54"/>
                                        </p:tgtEl>
                                        <p:attrNameLst>
                                          <p:attrName>style.visibility</p:attrName>
                                        </p:attrNameLst>
                                      </p:cBhvr>
                                      <p:tavLst>
                                        <p:tav tm="0">
                                          <p:val>
                                            <p:strVal val="hidden"/>
                                          </p:val>
                                        </p:tav>
                                        <p:tav tm="50000">
                                          <p:val>
                                            <p:strVal val="visible"/>
                                          </p:val>
                                        </p:tav>
                                      </p:tavLst>
                                    </p:anim>
                                  </p:childTnLst>
                                </p:cTn>
                              </p:par>
                            </p:childTnLst>
                          </p:cTn>
                        </p:par>
                        <p:par>
                          <p:cTn id="28" fill="hold">
                            <p:stCondLst>
                              <p:cond delay="5500"/>
                            </p:stCondLst>
                            <p:childTnLst>
                              <p:par>
                                <p:cTn id="29" presetID="22" presetClass="entr" presetSubtype="8" fill="hold" nodeType="afterEffect">
                                  <p:stCondLst>
                                    <p:cond delay="1000"/>
                                  </p:stCondLst>
                                  <p:childTnLst>
                                    <p:set>
                                      <p:cBhvr>
                                        <p:cTn id="30" dur="1" fill="hold">
                                          <p:stCondLst>
                                            <p:cond delay="0"/>
                                          </p:stCondLst>
                                        </p:cTn>
                                        <p:tgtEl>
                                          <p:spTgt spid="17"/>
                                        </p:tgtEl>
                                        <p:attrNameLst>
                                          <p:attrName>style.visibility</p:attrName>
                                        </p:attrNameLst>
                                      </p:cBhvr>
                                      <p:to>
                                        <p:strVal val="visible"/>
                                      </p:to>
                                    </p:set>
                                    <p:animEffect transition="in" filter="wipe(left)">
                                      <p:cBhvr>
                                        <p:cTn id="31" dur="750"/>
                                        <p:tgtEl>
                                          <p:spTgt spid="17"/>
                                        </p:tgtEl>
                                      </p:cBhvr>
                                    </p:animEffect>
                                  </p:childTnLst>
                                </p:cTn>
                              </p:par>
                            </p:childTnLst>
                          </p:cTn>
                        </p:par>
                        <p:par>
                          <p:cTn id="32" fill="hold">
                            <p:stCondLst>
                              <p:cond delay="7500"/>
                            </p:stCondLst>
                            <p:childTnLst>
                              <p:par>
                                <p:cTn id="33" presetID="22" presetClass="entr" presetSubtype="8" fill="hold" nodeType="afterEffect">
                                  <p:stCondLst>
                                    <p:cond delay="250"/>
                                  </p:stCondLst>
                                  <p:childTnLst>
                                    <p:set>
                                      <p:cBhvr>
                                        <p:cTn id="34" dur="1" fill="hold">
                                          <p:stCondLst>
                                            <p:cond delay="0"/>
                                          </p:stCondLst>
                                        </p:cTn>
                                        <p:tgtEl>
                                          <p:spTgt spid="5"/>
                                        </p:tgtEl>
                                        <p:attrNameLst>
                                          <p:attrName>style.visibility</p:attrName>
                                        </p:attrNameLst>
                                      </p:cBhvr>
                                      <p:to>
                                        <p:strVal val="visible"/>
                                      </p:to>
                                    </p:set>
                                    <p:animEffect transition="in" filter="wipe(left)">
                                      <p:cBhvr>
                                        <p:cTn id="35" dur="750"/>
                                        <p:tgtEl>
                                          <p:spTgt spid="5"/>
                                        </p:tgtEl>
                                      </p:cBhvr>
                                    </p:animEffect>
                                  </p:childTnLst>
                                </p:cTn>
                              </p:par>
                            </p:childTnLst>
                          </p:cTn>
                        </p:par>
                        <p:par>
                          <p:cTn id="36" fill="hold">
                            <p:stCondLst>
                              <p:cond delay="8750"/>
                            </p:stCondLst>
                            <p:childTnLst>
                              <p:par>
                                <p:cTn id="37" presetID="22" presetClass="entr" presetSubtype="8" fill="hold" nodeType="afterEffect">
                                  <p:stCondLst>
                                    <p:cond delay="250"/>
                                  </p:stCondLst>
                                  <p:childTnLst>
                                    <p:set>
                                      <p:cBhvr>
                                        <p:cTn id="38" dur="1" fill="hold">
                                          <p:stCondLst>
                                            <p:cond delay="0"/>
                                          </p:stCondLst>
                                        </p:cTn>
                                        <p:tgtEl>
                                          <p:spTgt spid="23"/>
                                        </p:tgtEl>
                                        <p:attrNameLst>
                                          <p:attrName>style.visibility</p:attrName>
                                        </p:attrNameLst>
                                      </p:cBhvr>
                                      <p:to>
                                        <p:strVal val="visible"/>
                                      </p:to>
                                    </p:set>
                                    <p:animEffect transition="in" filter="wipe(left)">
                                      <p:cBhvr>
                                        <p:cTn id="39" dur="750"/>
                                        <p:tgtEl>
                                          <p:spTgt spid="23"/>
                                        </p:tgtEl>
                                      </p:cBhvr>
                                    </p:animEffect>
                                  </p:childTnLst>
                                </p:cTn>
                              </p:par>
                            </p:childTnLst>
                          </p:cTn>
                        </p:par>
                        <p:par>
                          <p:cTn id="40" fill="hold">
                            <p:stCondLst>
                              <p:cond delay="10000"/>
                            </p:stCondLst>
                            <p:childTnLst>
                              <p:par>
                                <p:cTn id="41" presetID="22" presetClass="entr" presetSubtype="8" fill="hold" nodeType="afterEffect">
                                  <p:stCondLst>
                                    <p:cond delay="250"/>
                                  </p:stCondLst>
                                  <p:childTnLst>
                                    <p:set>
                                      <p:cBhvr>
                                        <p:cTn id="42" dur="1" fill="hold">
                                          <p:stCondLst>
                                            <p:cond delay="0"/>
                                          </p:stCondLst>
                                        </p:cTn>
                                        <p:tgtEl>
                                          <p:spTgt spid="8"/>
                                        </p:tgtEl>
                                        <p:attrNameLst>
                                          <p:attrName>style.visibility</p:attrName>
                                        </p:attrNameLst>
                                      </p:cBhvr>
                                      <p:to>
                                        <p:strVal val="visible"/>
                                      </p:to>
                                    </p:set>
                                    <p:animEffect transition="in" filter="wipe(left)">
                                      <p:cBhvr>
                                        <p:cTn id="43" dur="750"/>
                                        <p:tgtEl>
                                          <p:spTgt spid="8"/>
                                        </p:tgtEl>
                                      </p:cBhvr>
                                    </p:animEffect>
                                  </p:childTnLst>
                                </p:cTn>
                              </p:par>
                            </p:childTnLst>
                          </p:cTn>
                        </p:par>
                        <p:par>
                          <p:cTn id="44" fill="hold">
                            <p:stCondLst>
                              <p:cond delay="11250"/>
                            </p:stCondLst>
                            <p:childTnLst>
                              <p:par>
                                <p:cTn id="45" presetID="22" presetClass="entr" presetSubtype="8" fill="hold" nodeType="afterEffect">
                                  <p:stCondLst>
                                    <p:cond delay="0"/>
                                  </p:stCondLst>
                                  <p:childTnLst>
                                    <p:set>
                                      <p:cBhvr>
                                        <p:cTn id="46" dur="1" fill="hold">
                                          <p:stCondLst>
                                            <p:cond delay="0"/>
                                          </p:stCondLst>
                                        </p:cTn>
                                        <p:tgtEl>
                                          <p:spTgt spid="85"/>
                                        </p:tgtEl>
                                        <p:attrNameLst>
                                          <p:attrName>style.visibility</p:attrName>
                                        </p:attrNameLst>
                                      </p:cBhvr>
                                      <p:to>
                                        <p:strVal val="visible"/>
                                      </p:to>
                                    </p:set>
                                    <p:animEffect transition="in" filter="wipe(left)">
                                      <p:cBhvr>
                                        <p:cTn id="47" dur="500"/>
                                        <p:tgtEl>
                                          <p:spTgt spid="85"/>
                                        </p:tgtEl>
                                      </p:cBhvr>
                                    </p:animEffect>
                                  </p:childTnLst>
                                </p:cTn>
                              </p:par>
                            </p:childTnLst>
                          </p:cTn>
                        </p:par>
                        <p:par>
                          <p:cTn id="48" fill="hold">
                            <p:stCondLst>
                              <p:cond delay="11750"/>
                            </p:stCondLst>
                            <p:childTnLst>
                              <p:par>
                                <p:cTn id="49" presetID="22" presetClass="entr" presetSubtype="8" fill="hold" nodeType="afterEffect">
                                  <p:stCondLst>
                                    <p:cond delay="250"/>
                                  </p:stCondLst>
                                  <p:childTnLst>
                                    <p:set>
                                      <p:cBhvr>
                                        <p:cTn id="50" dur="1" fill="hold">
                                          <p:stCondLst>
                                            <p:cond delay="0"/>
                                          </p:stCondLst>
                                        </p:cTn>
                                        <p:tgtEl>
                                          <p:spTgt spid="11"/>
                                        </p:tgtEl>
                                        <p:attrNameLst>
                                          <p:attrName>style.visibility</p:attrName>
                                        </p:attrNameLst>
                                      </p:cBhvr>
                                      <p:to>
                                        <p:strVal val="visible"/>
                                      </p:to>
                                    </p:set>
                                    <p:animEffect transition="in" filter="wipe(left)">
                                      <p:cBhvr>
                                        <p:cTn id="51" dur="750"/>
                                        <p:tgtEl>
                                          <p:spTgt spid="11"/>
                                        </p:tgtEl>
                                      </p:cBhvr>
                                    </p:animEffect>
                                  </p:childTnLst>
                                </p:cTn>
                              </p:par>
                            </p:childTnLst>
                          </p:cTn>
                        </p:par>
                        <p:par>
                          <p:cTn id="52" fill="hold">
                            <p:stCondLst>
                              <p:cond delay="13000"/>
                            </p:stCondLst>
                            <p:childTnLst>
                              <p:par>
                                <p:cTn id="53" presetID="22" presetClass="entr" presetSubtype="8" fill="hold" nodeType="afterEffect">
                                  <p:stCondLst>
                                    <p:cond delay="250"/>
                                  </p:stCondLst>
                                  <p:childTnLst>
                                    <p:set>
                                      <p:cBhvr>
                                        <p:cTn id="54" dur="1" fill="hold">
                                          <p:stCondLst>
                                            <p:cond delay="0"/>
                                          </p:stCondLst>
                                        </p:cTn>
                                        <p:tgtEl>
                                          <p:spTgt spid="26"/>
                                        </p:tgtEl>
                                        <p:attrNameLst>
                                          <p:attrName>style.visibility</p:attrName>
                                        </p:attrNameLst>
                                      </p:cBhvr>
                                      <p:to>
                                        <p:strVal val="visible"/>
                                      </p:to>
                                    </p:set>
                                    <p:animEffect transition="in" filter="wipe(left)">
                                      <p:cBhvr>
                                        <p:cTn id="55" dur="750"/>
                                        <p:tgtEl>
                                          <p:spTgt spid="26"/>
                                        </p:tgtEl>
                                      </p:cBhvr>
                                    </p:animEffect>
                                  </p:childTnLst>
                                </p:cTn>
                              </p:par>
                            </p:childTnLst>
                          </p:cTn>
                        </p:par>
                        <p:par>
                          <p:cTn id="56" fill="hold">
                            <p:stCondLst>
                              <p:cond delay="14250"/>
                            </p:stCondLst>
                            <p:childTnLst>
                              <p:par>
                                <p:cTn id="57" presetID="22" presetClass="entr" presetSubtype="8" fill="hold" nodeType="afterEffect">
                                  <p:stCondLst>
                                    <p:cond delay="250"/>
                                  </p:stCondLst>
                                  <p:childTnLst>
                                    <p:set>
                                      <p:cBhvr>
                                        <p:cTn id="58" dur="1" fill="hold">
                                          <p:stCondLst>
                                            <p:cond delay="0"/>
                                          </p:stCondLst>
                                        </p:cTn>
                                        <p:tgtEl>
                                          <p:spTgt spid="14"/>
                                        </p:tgtEl>
                                        <p:attrNameLst>
                                          <p:attrName>style.visibility</p:attrName>
                                        </p:attrNameLst>
                                      </p:cBhvr>
                                      <p:to>
                                        <p:strVal val="visible"/>
                                      </p:to>
                                    </p:set>
                                    <p:animEffect transition="in" filter="wipe(left)">
                                      <p:cBhvr>
                                        <p:cTn id="59" dur="750"/>
                                        <p:tgtEl>
                                          <p:spTgt spid="14"/>
                                        </p:tgtEl>
                                      </p:cBhvr>
                                    </p:animEffect>
                                  </p:childTnLst>
                                </p:cTn>
                              </p:par>
                            </p:childTnLst>
                          </p:cTn>
                        </p:par>
                        <p:par>
                          <p:cTn id="60" fill="hold">
                            <p:stCondLst>
                              <p:cond delay="15500"/>
                            </p:stCondLst>
                            <p:childTnLst>
                              <p:par>
                                <p:cTn id="61" presetID="22" presetClass="entr" presetSubtype="8" fill="hold" nodeType="afterEffect">
                                  <p:stCondLst>
                                    <p:cond delay="250"/>
                                  </p:stCondLst>
                                  <p:childTnLst>
                                    <p:set>
                                      <p:cBhvr>
                                        <p:cTn id="62" dur="1" fill="hold">
                                          <p:stCondLst>
                                            <p:cond delay="0"/>
                                          </p:stCondLst>
                                        </p:cTn>
                                        <p:tgtEl>
                                          <p:spTgt spid="20"/>
                                        </p:tgtEl>
                                        <p:attrNameLst>
                                          <p:attrName>style.visibility</p:attrName>
                                        </p:attrNameLst>
                                      </p:cBhvr>
                                      <p:to>
                                        <p:strVal val="visible"/>
                                      </p:to>
                                    </p:set>
                                    <p:animEffect transition="in" filter="wipe(left)">
                                      <p:cBhvr>
                                        <p:cTn id="63" dur="750"/>
                                        <p:tgtEl>
                                          <p:spTgt spid="20"/>
                                        </p:tgtEl>
                                      </p:cBhvr>
                                    </p:animEffect>
                                  </p:childTnLst>
                                </p:cTn>
                              </p:par>
                            </p:childTnLst>
                          </p:cTn>
                        </p:par>
                        <p:par>
                          <p:cTn id="64" fill="hold">
                            <p:stCondLst>
                              <p:cond delay="16750"/>
                            </p:stCondLst>
                            <p:childTnLst>
                              <p:par>
                                <p:cTn id="65" presetID="22" presetClass="entr" presetSubtype="8" fill="hold" nodeType="afterEffect">
                                  <p:stCondLst>
                                    <p:cond delay="250"/>
                                  </p:stCondLst>
                                  <p:childTnLst>
                                    <p:set>
                                      <p:cBhvr>
                                        <p:cTn id="66" dur="1" fill="hold">
                                          <p:stCondLst>
                                            <p:cond delay="0"/>
                                          </p:stCondLst>
                                        </p:cTn>
                                        <p:tgtEl>
                                          <p:spTgt spid="62"/>
                                        </p:tgtEl>
                                        <p:attrNameLst>
                                          <p:attrName>style.visibility</p:attrName>
                                        </p:attrNameLst>
                                      </p:cBhvr>
                                      <p:to>
                                        <p:strVal val="visible"/>
                                      </p:to>
                                    </p:set>
                                    <p:animEffect transition="in" filter="wipe(left)">
                                      <p:cBhvr>
                                        <p:cTn id="67" dur="75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sz="quarter" idx="10"/>
          </p:nvPr>
        </p:nvSpPr>
        <p:spPr/>
        <p:txBody>
          <a:bodyPr/>
          <a:lstStyle/>
          <a:p>
            <a:r>
              <a:rPr lang="zh-CN" altLang="en-US" dirty="0"/>
              <a:t>将每一个比特时间划分为 </a:t>
            </a:r>
            <a:r>
              <a:rPr lang="en-US" altLang="zh-CN" dirty="0"/>
              <a:t>m </a:t>
            </a:r>
            <a:r>
              <a:rPr lang="zh-CN" altLang="en-US" dirty="0"/>
              <a:t>个短的间隔，称为</a:t>
            </a:r>
            <a:r>
              <a:rPr lang="zh-CN" altLang="en-US" dirty="0">
                <a:solidFill>
                  <a:srgbClr val="C00000"/>
                </a:solidFill>
              </a:rPr>
              <a:t>码片</a:t>
            </a:r>
            <a:r>
              <a:rPr lang="zh-CN" altLang="en-US" dirty="0"/>
              <a:t> </a:t>
            </a:r>
            <a:r>
              <a:rPr lang="en-US" altLang="zh-CN" dirty="0"/>
              <a:t>(chip)</a:t>
            </a:r>
            <a:r>
              <a:rPr lang="zh-CN" altLang="en-US" dirty="0"/>
              <a:t>。</a:t>
            </a:r>
          </a:p>
          <a:p>
            <a:r>
              <a:rPr lang="zh-CN" altLang="en-US" dirty="0"/>
              <a:t>为每个站指派一个</a:t>
            </a:r>
            <a:r>
              <a:rPr lang="zh-CN" altLang="en-US" dirty="0">
                <a:solidFill>
                  <a:srgbClr val="C00000"/>
                </a:solidFill>
              </a:rPr>
              <a:t>唯一的</a:t>
            </a:r>
            <a:r>
              <a:rPr lang="zh-CN" altLang="en-US" dirty="0"/>
              <a:t> </a:t>
            </a:r>
            <a:r>
              <a:rPr lang="en-US" altLang="zh-CN" dirty="0"/>
              <a:t>m bit </a:t>
            </a:r>
            <a:r>
              <a:rPr lang="zh-CN" altLang="en-US" dirty="0"/>
              <a:t>码片序列。</a:t>
            </a:r>
          </a:p>
          <a:p>
            <a:pPr lvl="1"/>
            <a:r>
              <a:rPr lang="zh-CN" altLang="en-US" dirty="0">
                <a:solidFill>
                  <a:srgbClr val="0000FF"/>
                </a:solidFill>
              </a:rPr>
              <a:t>发送比特 </a:t>
            </a:r>
            <a:r>
              <a:rPr lang="en-US" altLang="zh-CN" dirty="0">
                <a:solidFill>
                  <a:srgbClr val="C00000"/>
                </a:solidFill>
              </a:rPr>
              <a:t>1</a:t>
            </a:r>
            <a:r>
              <a:rPr lang="zh-CN" altLang="en-US" dirty="0">
                <a:solidFill>
                  <a:srgbClr val="0000FF"/>
                </a:solidFill>
              </a:rPr>
              <a:t>：</a:t>
            </a:r>
            <a:r>
              <a:rPr lang="zh-CN" altLang="en-US" dirty="0"/>
              <a:t>发送自己的 </a:t>
            </a:r>
            <a:r>
              <a:rPr lang="en-US" altLang="zh-CN" dirty="0"/>
              <a:t>m bit </a:t>
            </a:r>
            <a:r>
              <a:rPr lang="zh-CN" altLang="en-US" dirty="0"/>
              <a:t>码片序列。</a:t>
            </a:r>
          </a:p>
          <a:p>
            <a:pPr lvl="1"/>
            <a:r>
              <a:rPr lang="zh-CN" altLang="en-US" dirty="0">
                <a:solidFill>
                  <a:srgbClr val="0000FF"/>
                </a:solidFill>
              </a:rPr>
              <a:t>发送比特 </a:t>
            </a:r>
            <a:r>
              <a:rPr lang="en-US" altLang="zh-CN" dirty="0">
                <a:solidFill>
                  <a:srgbClr val="C00000"/>
                </a:solidFill>
              </a:rPr>
              <a:t>0</a:t>
            </a:r>
            <a:r>
              <a:rPr lang="zh-CN" altLang="en-US" dirty="0">
                <a:solidFill>
                  <a:srgbClr val="0000FF"/>
                </a:solidFill>
              </a:rPr>
              <a:t>：</a:t>
            </a:r>
            <a:r>
              <a:rPr lang="zh-CN" altLang="en-US" dirty="0"/>
              <a:t>发送该码片序列的二进制</a:t>
            </a:r>
            <a:r>
              <a:rPr lang="zh-CN" altLang="en-US" dirty="0">
                <a:solidFill>
                  <a:srgbClr val="C00000"/>
                </a:solidFill>
              </a:rPr>
              <a:t>反码。</a:t>
            </a:r>
            <a:endParaRPr lang="en-US" altLang="zh-CN" dirty="0">
              <a:solidFill>
                <a:srgbClr val="C00000"/>
              </a:solidFill>
            </a:endParaRPr>
          </a:p>
          <a:p>
            <a:endParaRPr lang="zh-CN" altLang="en-US" dirty="0"/>
          </a:p>
        </p:txBody>
      </p:sp>
      <p:sp>
        <p:nvSpPr>
          <p:cNvPr id="5" name="文本占位符 4"/>
          <p:cNvSpPr>
            <a:spLocks noGrp="1"/>
          </p:cNvSpPr>
          <p:nvPr>
            <p:ph type="body" sz="quarter" idx="11"/>
          </p:nvPr>
        </p:nvSpPr>
        <p:spPr/>
        <p:txBody>
          <a:bodyPr/>
          <a:lstStyle/>
          <a:p>
            <a:r>
              <a:rPr lang="en-US" altLang="zh-CN" dirty="0"/>
              <a:t>CDMA </a:t>
            </a:r>
            <a:r>
              <a:rPr lang="zh-CN" altLang="en-US" dirty="0"/>
              <a:t>工作原理</a:t>
            </a:r>
          </a:p>
        </p:txBody>
      </p:sp>
      <p:sp>
        <p:nvSpPr>
          <p:cNvPr id="6" name="矩形 5"/>
          <p:cNvSpPr/>
          <p:nvPr/>
        </p:nvSpPr>
        <p:spPr>
          <a:xfrm>
            <a:off x="1249591" y="2616014"/>
            <a:ext cx="6002165" cy="1426031"/>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pPr>
              <a:lnSpc>
                <a:spcPts val="2600"/>
              </a:lnSpc>
            </a:pPr>
            <a:r>
              <a:rPr lang="zh-CN" altLang="en-US" b="1" dirty="0">
                <a:latin typeface="微软雅黑" panose="020B0503020204020204" pitchFamily="34" charset="-122"/>
                <a:ea typeface="微软雅黑" panose="020B0503020204020204" pitchFamily="34" charset="-122"/>
              </a:rPr>
              <a:t>例如：</a:t>
            </a:r>
            <a:r>
              <a:rPr lang="en-US" altLang="zh-CN" b="1" dirty="0">
                <a:latin typeface="微软雅黑" panose="020B0503020204020204" pitchFamily="34" charset="-122"/>
                <a:ea typeface="微软雅黑" panose="020B0503020204020204" pitchFamily="34" charset="-122"/>
              </a:rPr>
              <a:t>S </a:t>
            </a:r>
            <a:r>
              <a:rPr lang="zh-CN" altLang="en-US" b="1" dirty="0">
                <a:latin typeface="微软雅黑" panose="020B0503020204020204" pitchFamily="34" charset="-122"/>
                <a:ea typeface="微软雅黑" panose="020B0503020204020204" pitchFamily="34" charset="-122"/>
              </a:rPr>
              <a:t>站的 </a:t>
            </a:r>
            <a:r>
              <a:rPr lang="en-US" altLang="zh-CN" b="1" dirty="0">
                <a:latin typeface="微软雅黑" panose="020B0503020204020204" pitchFamily="34" charset="-122"/>
                <a:ea typeface="微软雅黑" panose="020B0503020204020204" pitchFamily="34" charset="-122"/>
              </a:rPr>
              <a:t>8 bit </a:t>
            </a:r>
            <a:r>
              <a:rPr lang="zh-CN" altLang="en-US" b="1" dirty="0">
                <a:latin typeface="微软雅黑" panose="020B0503020204020204" pitchFamily="34" charset="-122"/>
                <a:ea typeface="微软雅黑" panose="020B0503020204020204" pitchFamily="34" charset="-122"/>
              </a:rPr>
              <a:t>码片序列是 </a:t>
            </a:r>
            <a:r>
              <a:rPr lang="en-US" altLang="zh-CN" b="1" dirty="0">
                <a:latin typeface="微软雅黑" panose="020B0503020204020204" pitchFamily="34" charset="-122"/>
                <a:ea typeface="微软雅黑" panose="020B0503020204020204" pitchFamily="34" charset="-122"/>
              </a:rPr>
              <a:t>00011011</a:t>
            </a:r>
            <a:r>
              <a:rPr lang="zh-CN" altLang="en-US" b="1" dirty="0">
                <a:latin typeface="微软雅黑" panose="020B0503020204020204" pitchFamily="34" charset="-122"/>
                <a:ea typeface="微软雅黑" panose="020B0503020204020204" pitchFamily="34" charset="-122"/>
              </a:rPr>
              <a:t>。</a:t>
            </a:r>
          </a:p>
          <a:p>
            <a:pPr>
              <a:lnSpc>
                <a:spcPts val="2600"/>
              </a:lnSpc>
            </a:pPr>
            <a:r>
              <a:rPr lang="en-US" altLang="zh-CN" b="1" dirty="0">
                <a:latin typeface="微软雅黑" panose="020B0503020204020204" pitchFamily="34" charset="-122"/>
                <a:ea typeface="微软雅黑" panose="020B0503020204020204" pitchFamily="34" charset="-122"/>
              </a:rPr>
              <a:t>1  </a:t>
            </a:r>
            <a:r>
              <a:rPr lang="en-US" altLang="zh-CN" b="1" dirty="0">
                <a:latin typeface="微软雅黑" panose="020B0503020204020204" pitchFamily="34" charset="-122"/>
                <a:ea typeface="微软雅黑" panose="020B0503020204020204" pitchFamily="34" charset="-122"/>
                <a:sym typeface="Wingdings" panose="05000000000000000000" pitchFamily="2" charset="2"/>
              </a:rPr>
              <a:t> </a:t>
            </a:r>
            <a:r>
              <a:rPr lang="zh-CN" altLang="en-US" b="1" dirty="0">
                <a:latin typeface="微软雅黑" panose="020B0503020204020204" pitchFamily="34" charset="-122"/>
                <a:ea typeface="微软雅黑" panose="020B0503020204020204" pitchFamily="34" charset="-122"/>
              </a:rPr>
              <a:t> </a:t>
            </a:r>
            <a:r>
              <a:rPr lang="en-US" altLang="zh-CN" b="1" dirty="0">
                <a:latin typeface="微软雅黑" panose="020B0503020204020204" pitchFamily="34" charset="-122"/>
                <a:ea typeface="微软雅黑" panose="020B0503020204020204" pitchFamily="34" charset="-122"/>
              </a:rPr>
              <a:t>00011011</a:t>
            </a:r>
            <a:endParaRPr lang="zh-CN" altLang="en-US" b="1" dirty="0">
              <a:latin typeface="微软雅黑" panose="020B0503020204020204" pitchFamily="34" charset="-122"/>
              <a:ea typeface="微软雅黑" panose="020B0503020204020204" pitchFamily="34" charset="-122"/>
            </a:endParaRPr>
          </a:p>
          <a:p>
            <a:pPr>
              <a:lnSpc>
                <a:spcPts val="2600"/>
              </a:lnSpc>
            </a:pPr>
            <a:r>
              <a:rPr lang="en-US" altLang="zh-CN" b="1" dirty="0">
                <a:latin typeface="微软雅黑" panose="020B0503020204020204" pitchFamily="34" charset="-122"/>
                <a:ea typeface="微软雅黑" panose="020B0503020204020204" pitchFamily="34" charset="-122"/>
              </a:rPr>
              <a:t>0  </a:t>
            </a:r>
            <a:r>
              <a:rPr lang="en-US" altLang="zh-CN" b="1" dirty="0">
                <a:latin typeface="微软雅黑" panose="020B0503020204020204" pitchFamily="34" charset="-122"/>
                <a:ea typeface="微软雅黑" panose="020B0503020204020204" pitchFamily="34" charset="-122"/>
                <a:sym typeface="Wingdings" panose="05000000000000000000" pitchFamily="2" charset="2"/>
              </a:rPr>
              <a:t></a:t>
            </a:r>
            <a:r>
              <a:rPr lang="en-US" altLang="zh-CN" b="1" dirty="0">
                <a:latin typeface="微软雅黑" panose="020B0503020204020204" pitchFamily="34" charset="-122"/>
                <a:ea typeface="微软雅黑" panose="020B0503020204020204" pitchFamily="34" charset="-122"/>
              </a:rPr>
              <a:t>  11100100</a:t>
            </a:r>
            <a:endParaRPr lang="zh-CN" altLang="en-US" b="1" dirty="0">
              <a:latin typeface="微软雅黑" panose="020B0503020204020204" pitchFamily="34" charset="-122"/>
              <a:ea typeface="微软雅黑" panose="020B0503020204020204" pitchFamily="34" charset="-122"/>
            </a:endParaRPr>
          </a:p>
          <a:p>
            <a:pPr>
              <a:lnSpc>
                <a:spcPts val="2600"/>
              </a:lnSpc>
            </a:pPr>
            <a:r>
              <a:rPr lang="zh-CN" altLang="en-US" b="1" dirty="0">
                <a:latin typeface="微软雅黑" panose="020B0503020204020204" pitchFamily="34" charset="-122"/>
                <a:ea typeface="微软雅黑" panose="020B0503020204020204" pitchFamily="34" charset="-122"/>
              </a:rPr>
              <a:t>码片序列：</a:t>
            </a:r>
            <a:r>
              <a:rPr lang="en-US" altLang="zh-CN" b="1" dirty="0">
                <a:latin typeface="微软雅黑" panose="020B0503020204020204" pitchFamily="34" charset="-122"/>
                <a:ea typeface="微软雅黑" panose="020B0503020204020204" pitchFamily="34" charset="-122"/>
              </a:rPr>
              <a:t>(–1 –1 –1 +1 +1 –1 +1 +1) </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pPr algn="just"/>
            <a:r>
              <a:rPr lang="zh-CN" altLang="en-US" dirty="0"/>
              <a:t>要发送信息的数据率 </a:t>
            </a:r>
            <a:r>
              <a:rPr lang="en-US" altLang="zh-CN" dirty="0"/>
              <a:t>= b bit/s</a:t>
            </a:r>
            <a:r>
              <a:rPr lang="zh-CN" altLang="en-US" dirty="0"/>
              <a:t>，实际发送的数据率 </a:t>
            </a:r>
            <a:r>
              <a:rPr lang="en-US" altLang="zh-CN" dirty="0"/>
              <a:t>= </a:t>
            </a:r>
            <a:r>
              <a:rPr lang="en-US" altLang="zh-CN" dirty="0" err="1"/>
              <a:t>mb</a:t>
            </a:r>
            <a:r>
              <a:rPr lang="en-US" altLang="zh-CN" dirty="0"/>
              <a:t> bit/s</a:t>
            </a:r>
            <a:r>
              <a:rPr lang="zh-CN" altLang="en-US" dirty="0"/>
              <a:t>，同时，所占用频带宽度也提高到原来的 </a:t>
            </a:r>
            <a:r>
              <a:rPr lang="en-US" altLang="zh-CN" dirty="0"/>
              <a:t>m </a:t>
            </a:r>
            <a:r>
              <a:rPr lang="zh-CN" altLang="en-US" dirty="0"/>
              <a:t>倍。</a:t>
            </a:r>
            <a:endParaRPr lang="en-US" altLang="zh-CN" dirty="0"/>
          </a:p>
          <a:p>
            <a:r>
              <a:rPr lang="zh-CN" altLang="en-US" dirty="0"/>
              <a:t>扩频通常有 </a:t>
            </a:r>
            <a:r>
              <a:rPr lang="en-US" altLang="zh-CN" dirty="0"/>
              <a:t>2 </a:t>
            </a:r>
            <a:r>
              <a:rPr lang="zh-CN" altLang="en-US" dirty="0"/>
              <a:t>大类：</a:t>
            </a:r>
          </a:p>
          <a:p>
            <a:pPr lvl="1" algn="just"/>
            <a:r>
              <a:rPr lang="zh-CN" altLang="en-US" sz="1600" dirty="0">
                <a:solidFill>
                  <a:srgbClr val="0000FF"/>
                </a:solidFill>
              </a:rPr>
              <a:t>直接序列扩频 </a:t>
            </a:r>
            <a:r>
              <a:rPr lang="en-US" altLang="zh-CN" sz="1600" dirty="0">
                <a:solidFill>
                  <a:srgbClr val="0000FF"/>
                </a:solidFill>
              </a:rPr>
              <a:t>DSSS </a:t>
            </a:r>
            <a:r>
              <a:rPr lang="en-US" altLang="zh-CN" sz="1600" dirty="0"/>
              <a:t>(Direct Sequence Spread Spectrum)</a:t>
            </a:r>
            <a:r>
              <a:rPr lang="zh-CN" altLang="en-US" sz="1600" dirty="0"/>
              <a:t> ：利用高速率的扩频序列在发射端扩展信号的频谱，而在接收端用相同的扩频码序列进行解扩，把展开的扩频信号还原成原来的信号。使用码片序列就是这一类。</a:t>
            </a:r>
          </a:p>
          <a:p>
            <a:pPr lvl="1" algn="just"/>
            <a:r>
              <a:rPr lang="zh-CN" altLang="en-US" sz="1600" dirty="0">
                <a:solidFill>
                  <a:srgbClr val="0000FF"/>
                </a:solidFill>
              </a:rPr>
              <a:t>跳频扩频 </a:t>
            </a:r>
            <a:r>
              <a:rPr lang="en-US" altLang="zh-CN" sz="1600" dirty="0">
                <a:solidFill>
                  <a:srgbClr val="0000FF"/>
                </a:solidFill>
              </a:rPr>
              <a:t>FHSS </a:t>
            </a:r>
            <a:r>
              <a:rPr lang="en-US" altLang="zh-CN" sz="1600" dirty="0"/>
              <a:t>(Frequency Hopping Spread Spectrum)</a:t>
            </a:r>
            <a:r>
              <a:rPr lang="zh-CN" altLang="en-US" sz="1600" dirty="0"/>
              <a:t>：</a:t>
            </a:r>
            <a:r>
              <a:rPr lang="en-US" altLang="zh-CN" sz="1600" dirty="0"/>
              <a:t>利用整个带宽（频谱）并将其分割为更小的子通道。发送方和接收方在每个通道上工作一段时间，然后转移到另一个通道</a:t>
            </a:r>
            <a:r>
              <a:rPr lang="zh-CN" altLang="en-US" sz="1600" dirty="0"/>
              <a:t>。</a:t>
            </a:r>
          </a:p>
          <a:p>
            <a:endParaRPr lang="zh-CN" altLang="en-US" sz="1600" dirty="0"/>
          </a:p>
        </p:txBody>
      </p:sp>
      <p:sp>
        <p:nvSpPr>
          <p:cNvPr id="3" name="文本占位符 2"/>
          <p:cNvSpPr>
            <a:spLocks noGrp="1"/>
          </p:cNvSpPr>
          <p:nvPr>
            <p:ph type="body" sz="quarter" idx="11"/>
          </p:nvPr>
        </p:nvSpPr>
        <p:spPr/>
        <p:txBody>
          <a:bodyPr/>
          <a:lstStyle/>
          <a:p>
            <a:r>
              <a:rPr lang="zh-CN" altLang="en-US" dirty="0"/>
              <a:t>码片序列实现了扩频</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lang="zh-CN" altLang="en-US" dirty="0"/>
              <a:t>每个站分配的码片序列：各不相同，且必须互相正交 </a:t>
            </a:r>
            <a:r>
              <a:rPr lang="en-US" altLang="zh-CN" dirty="0"/>
              <a:t>(orthogonal)</a:t>
            </a:r>
            <a:r>
              <a:rPr lang="zh-CN" altLang="en-US" dirty="0"/>
              <a:t>。</a:t>
            </a:r>
          </a:p>
          <a:p>
            <a:r>
              <a:rPr lang="zh-CN" altLang="en-US" dirty="0">
                <a:solidFill>
                  <a:srgbClr val="C00000"/>
                </a:solidFill>
              </a:rPr>
              <a:t>正交：</a:t>
            </a:r>
            <a:r>
              <a:rPr lang="zh-CN" altLang="en-US" dirty="0"/>
              <a:t>向量 </a:t>
            </a:r>
            <a:r>
              <a:rPr lang="en-US" altLang="zh-CN" dirty="0"/>
              <a:t>S </a:t>
            </a:r>
            <a:r>
              <a:rPr lang="zh-CN" altLang="en-US" dirty="0"/>
              <a:t>和 </a:t>
            </a:r>
            <a:r>
              <a:rPr lang="en-US" altLang="zh-CN" dirty="0"/>
              <a:t>T </a:t>
            </a:r>
            <a:r>
              <a:rPr lang="zh-CN" altLang="en-US" dirty="0"/>
              <a:t>的</a:t>
            </a:r>
            <a:r>
              <a:rPr lang="zh-CN" altLang="en-US" dirty="0">
                <a:solidFill>
                  <a:srgbClr val="C00000"/>
                </a:solidFill>
              </a:rPr>
              <a:t>规格化内积</a:t>
            </a:r>
            <a:r>
              <a:rPr lang="zh-CN" altLang="en-US" dirty="0"/>
              <a:t> </a:t>
            </a:r>
            <a:r>
              <a:rPr lang="en-US" altLang="zh-CN" dirty="0"/>
              <a:t>(inner product) </a:t>
            </a:r>
            <a:r>
              <a:rPr lang="zh-CN" altLang="en-US" dirty="0"/>
              <a:t>等于 </a:t>
            </a:r>
            <a:r>
              <a:rPr lang="en-US" altLang="zh-CN" dirty="0"/>
              <a:t>0</a:t>
            </a:r>
            <a:r>
              <a:rPr lang="zh-CN" altLang="en-US" dirty="0"/>
              <a:t>： </a:t>
            </a:r>
            <a:endParaRPr lang="en-US" altLang="zh-CN" dirty="0"/>
          </a:p>
          <a:p>
            <a:endParaRPr lang="en-US" altLang="zh-CN" dirty="0"/>
          </a:p>
          <a:p>
            <a:endParaRPr lang="en-US" altLang="zh-CN" dirty="0"/>
          </a:p>
          <a:p>
            <a:r>
              <a:rPr lang="zh-CN" altLang="en-US" dirty="0"/>
              <a:t>任何一个码片向量和该码片向量自己的规格化内积都是 </a:t>
            </a:r>
            <a:r>
              <a:rPr lang="en-US" altLang="zh-CN" dirty="0"/>
              <a:t>1 </a:t>
            </a:r>
            <a:r>
              <a:rPr lang="zh-CN" altLang="en-US" dirty="0"/>
              <a:t>。</a:t>
            </a:r>
          </a:p>
          <a:p>
            <a:endParaRPr lang="zh-CN" altLang="en-US" dirty="0"/>
          </a:p>
          <a:p>
            <a:endParaRPr lang="en-US" altLang="zh-CN" dirty="0"/>
          </a:p>
          <a:p>
            <a:r>
              <a:rPr lang="zh-CN" altLang="en-US" dirty="0"/>
              <a:t>一个码片向量和该码片反码的向量的规格化内积值是 </a:t>
            </a:r>
            <a:r>
              <a:rPr lang="en-US" altLang="zh-CN" dirty="0"/>
              <a:t>–1</a:t>
            </a:r>
            <a:r>
              <a:rPr lang="zh-CN" altLang="en-US" dirty="0"/>
              <a:t>。 </a:t>
            </a:r>
          </a:p>
        </p:txBody>
      </p:sp>
      <p:sp>
        <p:nvSpPr>
          <p:cNvPr id="3" name="文本占位符 2"/>
          <p:cNvSpPr>
            <a:spLocks noGrp="1"/>
          </p:cNvSpPr>
          <p:nvPr>
            <p:ph type="body" sz="quarter" idx="11"/>
          </p:nvPr>
        </p:nvSpPr>
        <p:spPr/>
        <p:txBody>
          <a:bodyPr/>
          <a:lstStyle/>
          <a:p>
            <a:r>
              <a:rPr lang="en-US" altLang="zh-CN" dirty="0"/>
              <a:t>CDMA </a:t>
            </a:r>
            <a:r>
              <a:rPr lang="zh-CN" altLang="en-US" dirty="0"/>
              <a:t>的重要特点</a:t>
            </a:r>
          </a:p>
        </p:txBody>
      </p:sp>
      <p:graphicFrame>
        <p:nvGraphicFramePr>
          <p:cNvPr id="4" name="对象 3"/>
          <p:cNvGraphicFramePr>
            <a:graphicFrameLocks noChangeAspect="1"/>
          </p:cNvGraphicFramePr>
          <p:nvPr/>
        </p:nvGraphicFramePr>
        <p:xfrm>
          <a:off x="1426269" y="1818261"/>
          <a:ext cx="2145665" cy="658495"/>
        </p:xfrm>
        <a:graphic>
          <a:graphicData uri="http://schemas.openxmlformats.org/presentationml/2006/ole">
            <mc:AlternateContent xmlns:mc="http://schemas.openxmlformats.org/markup-compatibility/2006">
              <mc:Choice xmlns:v="urn:schemas-microsoft-com:vml" Requires="v">
                <p:oleObj name="公式" r:id="rId2" imgW="1295400" imgH="431800" progId="Equation.3">
                  <p:embed/>
                </p:oleObj>
              </mc:Choice>
              <mc:Fallback>
                <p:oleObj name="公式" r:id="rId2" imgW="1295400" imgH="431800" progId="Equation.3">
                  <p:embed/>
                  <p:pic>
                    <p:nvPicPr>
                      <p:cNvPr id="0" name="对象 7"/>
                      <p:cNvPicPr>
                        <a:picLocks noChangeAspect="1" noChangeArrowheads="1"/>
                      </p:cNvPicPr>
                      <p:nvPr/>
                    </p:nvPicPr>
                    <p:blipFill>
                      <a:blip r:embed="rId3"/>
                      <a:srcRect/>
                      <a:stretch>
                        <a:fillRect/>
                      </a:stretch>
                    </p:blipFill>
                    <p:spPr bwMode="auto">
                      <a:xfrm>
                        <a:off x="1426269" y="1818261"/>
                        <a:ext cx="2145665" cy="658495"/>
                      </a:xfrm>
                      <a:prstGeom prst="rect">
                        <a:avLst/>
                      </a:prstGeom>
                      <a:solidFill>
                        <a:srgbClr val="FFFF99"/>
                      </a:solidFill>
                      <a:ln w="9525">
                        <a:solidFill>
                          <a:schemeClr val="tx1"/>
                        </a:solidFill>
                        <a:miter lim="800000"/>
                        <a:headEnd/>
                        <a:tailEnd/>
                      </a:ln>
                    </p:spPr>
                  </p:pic>
                </p:oleObj>
              </mc:Fallback>
            </mc:AlternateContent>
          </a:graphicData>
        </a:graphic>
      </p:graphicFrame>
      <p:graphicFrame>
        <p:nvGraphicFramePr>
          <p:cNvPr id="5" name="对象 4"/>
          <p:cNvGraphicFramePr>
            <a:graphicFrameLocks noChangeAspect="1"/>
          </p:cNvGraphicFramePr>
          <p:nvPr/>
        </p:nvGraphicFramePr>
        <p:xfrm>
          <a:off x="1436914" y="2925054"/>
          <a:ext cx="5163410" cy="703746"/>
        </p:xfrm>
        <a:graphic>
          <a:graphicData uri="http://schemas.openxmlformats.org/presentationml/2006/ole">
            <mc:AlternateContent xmlns:mc="http://schemas.openxmlformats.org/markup-compatibility/2006">
              <mc:Choice xmlns:v="urn:schemas-microsoft-com:vml" Requires="v">
                <p:oleObj name="公式" r:id="rId4" imgW="2781300" imgH="431800" progId="Equation.3">
                  <p:embed/>
                </p:oleObj>
              </mc:Choice>
              <mc:Fallback>
                <p:oleObj name="公式" r:id="rId4" imgW="2781300" imgH="431800" progId="Equation.3">
                  <p:embed/>
                  <p:pic>
                    <p:nvPicPr>
                      <p:cNvPr id="0" name="对象 1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36914" y="2925054"/>
                        <a:ext cx="5163410" cy="703746"/>
                      </a:xfrm>
                      <a:prstGeom prst="rect">
                        <a:avLst/>
                      </a:prstGeom>
                      <a:solidFill>
                        <a:srgbClr val="FFFF99"/>
                      </a:solidFill>
                      <a:ln w="9525">
                        <a:solidFill>
                          <a:schemeClr val="tx1"/>
                        </a:solidFill>
                        <a:miter lim="800000"/>
                        <a:headEnd/>
                        <a:tailEnd/>
                      </a:ln>
                    </p:spPr>
                  </p:pic>
                </p:oleObj>
              </mc:Fallback>
            </mc:AlternateContent>
          </a:graphicData>
        </a:graphic>
      </p:graphicFrame>
      <p:graphicFrame>
        <p:nvGraphicFramePr>
          <p:cNvPr id="6" name="对象 5"/>
          <p:cNvGraphicFramePr>
            <a:graphicFrameLocks noChangeAspect="1"/>
          </p:cNvGraphicFramePr>
          <p:nvPr/>
        </p:nvGraphicFramePr>
        <p:xfrm>
          <a:off x="1436914" y="4080339"/>
          <a:ext cx="1398180" cy="426368"/>
        </p:xfrm>
        <a:graphic>
          <a:graphicData uri="http://schemas.openxmlformats.org/presentationml/2006/ole">
            <mc:AlternateContent xmlns:mc="http://schemas.openxmlformats.org/markup-compatibility/2006">
              <mc:Choice xmlns:v="urn:schemas-microsoft-com:vml" Requires="v">
                <p:oleObj name="公式" r:id="rId6" imgW="14935200" imgH="5181600" progId="Equation.3">
                  <p:embed/>
                </p:oleObj>
              </mc:Choice>
              <mc:Fallback>
                <p:oleObj name="公式" r:id="rId6" imgW="14935200" imgH="5181600" progId="Equation.3">
                  <p:embed/>
                  <p:pic>
                    <p:nvPicPr>
                      <p:cNvPr id="0" name="对象 4"/>
                      <p:cNvPicPr>
                        <a:picLocks noChangeAspect="1" noChangeArrowheads="1"/>
                      </p:cNvPicPr>
                      <p:nvPr/>
                    </p:nvPicPr>
                    <p:blipFill>
                      <a:blip r:embed="rId7"/>
                      <a:srcRect/>
                      <a:stretch>
                        <a:fillRect/>
                      </a:stretch>
                    </p:blipFill>
                    <p:spPr bwMode="auto">
                      <a:xfrm>
                        <a:off x="1436914" y="4080339"/>
                        <a:ext cx="1398180" cy="426368"/>
                      </a:xfrm>
                      <a:prstGeom prst="rect">
                        <a:avLst/>
                      </a:prstGeom>
                      <a:solidFill>
                        <a:srgbClr val="FFFF99"/>
                      </a:solidFill>
                      <a:ln w="9525">
                        <a:solidFill>
                          <a:schemeClr val="tx1"/>
                        </a:solidFill>
                        <a:miter lim="800000"/>
                        <a:headEnd/>
                        <a:tailEnd/>
                      </a:ln>
                    </p:spPr>
                  </p:pic>
                </p:oleObj>
              </mc:Fallback>
            </mc:AlternateContent>
          </a:graphicData>
        </a:graphic>
      </p:graphicFrame>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1"/>
          </p:nvPr>
        </p:nvSpPr>
        <p:spPr/>
        <p:txBody>
          <a:bodyPr/>
          <a:lstStyle/>
          <a:p>
            <a:r>
              <a:rPr lang="en-US" altLang="zh-CN" dirty="0"/>
              <a:t>CDMA </a:t>
            </a:r>
            <a:r>
              <a:rPr lang="zh-CN" altLang="en-US" dirty="0"/>
              <a:t>工作原理</a:t>
            </a:r>
          </a:p>
        </p:txBody>
      </p:sp>
      <p:sp>
        <p:nvSpPr>
          <p:cNvPr id="5" name="圆角矩形 4"/>
          <p:cNvSpPr/>
          <p:nvPr/>
        </p:nvSpPr>
        <p:spPr>
          <a:xfrm>
            <a:off x="556963" y="1041663"/>
            <a:ext cx="8048776" cy="3256443"/>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Rectangle 6"/>
          <p:cNvSpPr>
            <a:spLocks noChangeArrowheads="1"/>
          </p:cNvSpPr>
          <p:nvPr/>
        </p:nvSpPr>
        <p:spPr bwMode="auto">
          <a:xfrm>
            <a:off x="1061829" y="1931689"/>
            <a:ext cx="18473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7" name="Line 10"/>
          <p:cNvSpPr>
            <a:spLocks noChangeShapeType="1"/>
          </p:cNvSpPr>
          <p:nvPr/>
        </p:nvSpPr>
        <p:spPr bwMode="auto">
          <a:xfrm>
            <a:off x="3546976" y="1728776"/>
            <a:ext cx="1166352" cy="0"/>
          </a:xfrm>
          <a:prstGeom prst="line">
            <a:avLst/>
          </a:prstGeom>
          <a:noFill/>
          <a:ln w="9525">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8" name="Text Box 11"/>
          <p:cNvSpPr txBox="1">
            <a:spLocks noChangeArrowheads="1"/>
          </p:cNvSpPr>
          <p:nvPr/>
        </p:nvSpPr>
        <p:spPr bwMode="auto">
          <a:xfrm>
            <a:off x="1785039" y="1805238"/>
            <a:ext cx="1582484" cy="2754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lnSpc>
                <a:spcPct val="85000"/>
              </a:lnSpc>
            </a:pPr>
            <a:r>
              <a:rPr kumimoji="1" lang="en-US" altLang="zh-CN" sz="1400" b="1" dirty="0">
                <a:latin typeface="微软雅黑" panose="020B0503020204020204" pitchFamily="34" charset="-122"/>
                <a:ea typeface="微软雅黑" panose="020B0503020204020204" pitchFamily="34" charset="-122"/>
              </a:rPr>
              <a:t>S </a:t>
            </a:r>
            <a:r>
              <a:rPr kumimoji="1" lang="zh-CN" altLang="en-US" sz="1400" b="1" dirty="0">
                <a:latin typeface="微软雅黑" panose="020B0503020204020204" pitchFamily="34" charset="-122"/>
                <a:ea typeface="微软雅黑" panose="020B0503020204020204" pitchFamily="34" charset="-122"/>
              </a:rPr>
              <a:t>站的码片序列 </a:t>
            </a:r>
            <a:r>
              <a:rPr kumimoji="1" lang="en-US" altLang="zh-CN" sz="1400" b="1" i="1" dirty="0">
                <a:latin typeface="微软雅黑" panose="020B0503020204020204" pitchFamily="34" charset="-122"/>
                <a:ea typeface="微软雅黑" panose="020B0503020204020204" pitchFamily="34" charset="-122"/>
              </a:rPr>
              <a:t>S</a:t>
            </a:r>
          </a:p>
        </p:txBody>
      </p:sp>
      <p:sp>
        <p:nvSpPr>
          <p:cNvPr id="9" name="Line 12"/>
          <p:cNvSpPr>
            <a:spLocks noChangeShapeType="1"/>
          </p:cNvSpPr>
          <p:nvPr/>
        </p:nvSpPr>
        <p:spPr bwMode="auto">
          <a:xfrm>
            <a:off x="3548157" y="1195473"/>
            <a:ext cx="0" cy="2978466"/>
          </a:xfrm>
          <a:prstGeom prst="line">
            <a:avLst/>
          </a:prstGeom>
          <a:noFill/>
          <a:ln w="19050">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0" name="Line 13"/>
          <p:cNvSpPr>
            <a:spLocks noChangeShapeType="1"/>
          </p:cNvSpPr>
          <p:nvPr/>
        </p:nvSpPr>
        <p:spPr bwMode="auto">
          <a:xfrm>
            <a:off x="4722782" y="1195473"/>
            <a:ext cx="0" cy="2978466"/>
          </a:xfrm>
          <a:prstGeom prst="line">
            <a:avLst/>
          </a:prstGeom>
          <a:noFill/>
          <a:ln w="19050">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1" name="Line 14"/>
          <p:cNvSpPr>
            <a:spLocks noChangeShapeType="1"/>
          </p:cNvSpPr>
          <p:nvPr/>
        </p:nvSpPr>
        <p:spPr bwMode="auto">
          <a:xfrm>
            <a:off x="5897407" y="1195472"/>
            <a:ext cx="0" cy="2978467"/>
          </a:xfrm>
          <a:prstGeom prst="line">
            <a:avLst/>
          </a:prstGeom>
          <a:noFill/>
          <a:ln w="19050">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2" name="Line 15"/>
          <p:cNvSpPr>
            <a:spLocks noChangeShapeType="1"/>
          </p:cNvSpPr>
          <p:nvPr/>
        </p:nvSpPr>
        <p:spPr bwMode="auto">
          <a:xfrm>
            <a:off x="7072031" y="1195472"/>
            <a:ext cx="0" cy="2978467"/>
          </a:xfrm>
          <a:prstGeom prst="line">
            <a:avLst/>
          </a:prstGeom>
          <a:noFill/>
          <a:ln w="19050">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3" name="Freeform 16"/>
          <p:cNvSpPr/>
          <p:nvPr/>
        </p:nvSpPr>
        <p:spPr bwMode="auto">
          <a:xfrm>
            <a:off x="3548157" y="1835781"/>
            <a:ext cx="1174625" cy="219253"/>
          </a:xfrm>
          <a:custGeom>
            <a:avLst/>
            <a:gdLst>
              <a:gd name="T0" fmla="*/ 0 w 768"/>
              <a:gd name="T1" fmla="*/ 96 h 196"/>
              <a:gd name="T2" fmla="*/ 0 w 768"/>
              <a:gd name="T3" fmla="*/ 196 h 196"/>
              <a:gd name="T4" fmla="*/ 288 w 768"/>
              <a:gd name="T5" fmla="*/ 192 h 196"/>
              <a:gd name="T6" fmla="*/ 288 w 768"/>
              <a:gd name="T7" fmla="*/ 0 h 196"/>
              <a:gd name="T8" fmla="*/ 480 w 768"/>
              <a:gd name="T9" fmla="*/ 0 h 196"/>
              <a:gd name="T10" fmla="*/ 480 w 768"/>
              <a:gd name="T11" fmla="*/ 192 h 196"/>
              <a:gd name="T12" fmla="*/ 576 w 768"/>
              <a:gd name="T13" fmla="*/ 192 h 196"/>
              <a:gd name="T14" fmla="*/ 576 w 768"/>
              <a:gd name="T15" fmla="*/ 0 h 196"/>
              <a:gd name="T16" fmla="*/ 768 w 768"/>
              <a:gd name="T17" fmla="*/ 0 h 196"/>
              <a:gd name="T18" fmla="*/ 768 w 768"/>
              <a:gd name="T19" fmla="*/ 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68" h="196">
                <a:moveTo>
                  <a:pt x="0" y="96"/>
                </a:moveTo>
                <a:lnTo>
                  <a:pt x="0" y="196"/>
                </a:lnTo>
                <a:lnTo>
                  <a:pt x="288" y="192"/>
                </a:lnTo>
                <a:lnTo>
                  <a:pt x="288" y="0"/>
                </a:lnTo>
                <a:lnTo>
                  <a:pt x="480" y="0"/>
                </a:lnTo>
                <a:lnTo>
                  <a:pt x="480" y="192"/>
                </a:lnTo>
                <a:lnTo>
                  <a:pt x="576" y="192"/>
                </a:lnTo>
                <a:lnTo>
                  <a:pt x="576" y="0"/>
                </a:lnTo>
                <a:lnTo>
                  <a:pt x="768" y="0"/>
                </a:lnTo>
                <a:lnTo>
                  <a:pt x="768" y="96"/>
                </a:lnTo>
              </a:path>
            </a:pathLst>
          </a:custGeom>
          <a:solidFill>
            <a:schemeClr val="hlink"/>
          </a:solidFill>
          <a:ln w="19050" cmpd="sng">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4" name="Freeform 17"/>
          <p:cNvSpPr/>
          <p:nvPr/>
        </p:nvSpPr>
        <p:spPr bwMode="auto">
          <a:xfrm>
            <a:off x="4722782" y="1835781"/>
            <a:ext cx="1174625" cy="219253"/>
          </a:xfrm>
          <a:custGeom>
            <a:avLst/>
            <a:gdLst>
              <a:gd name="T0" fmla="*/ 0 w 768"/>
              <a:gd name="T1" fmla="*/ 96 h 196"/>
              <a:gd name="T2" fmla="*/ 0 w 768"/>
              <a:gd name="T3" fmla="*/ 196 h 196"/>
              <a:gd name="T4" fmla="*/ 288 w 768"/>
              <a:gd name="T5" fmla="*/ 192 h 196"/>
              <a:gd name="T6" fmla="*/ 288 w 768"/>
              <a:gd name="T7" fmla="*/ 0 h 196"/>
              <a:gd name="T8" fmla="*/ 480 w 768"/>
              <a:gd name="T9" fmla="*/ 0 h 196"/>
              <a:gd name="T10" fmla="*/ 480 w 768"/>
              <a:gd name="T11" fmla="*/ 192 h 196"/>
              <a:gd name="T12" fmla="*/ 576 w 768"/>
              <a:gd name="T13" fmla="*/ 192 h 196"/>
              <a:gd name="T14" fmla="*/ 576 w 768"/>
              <a:gd name="T15" fmla="*/ 0 h 196"/>
              <a:gd name="T16" fmla="*/ 768 w 768"/>
              <a:gd name="T17" fmla="*/ 0 h 196"/>
              <a:gd name="T18" fmla="*/ 768 w 768"/>
              <a:gd name="T19" fmla="*/ 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68" h="196">
                <a:moveTo>
                  <a:pt x="0" y="96"/>
                </a:moveTo>
                <a:lnTo>
                  <a:pt x="0" y="196"/>
                </a:lnTo>
                <a:lnTo>
                  <a:pt x="288" y="192"/>
                </a:lnTo>
                <a:lnTo>
                  <a:pt x="288" y="0"/>
                </a:lnTo>
                <a:lnTo>
                  <a:pt x="480" y="0"/>
                </a:lnTo>
                <a:lnTo>
                  <a:pt x="480" y="192"/>
                </a:lnTo>
                <a:lnTo>
                  <a:pt x="576" y="192"/>
                </a:lnTo>
                <a:lnTo>
                  <a:pt x="576" y="0"/>
                </a:lnTo>
                <a:lnTo>
                  <a:pt x="768" y="0"/>
                </a:lnTo>
                <a:lnTo>
                  <a:pt x="768" y="96"/>
                </a:lnTo>
              </a:path>
            </a:pathLst>
          </a:custGeom>
          <a:solidFill>
            <a:schemeClr val="hlink"/>
          </a:solidFill>
          <a:ln w="19050" cmpd="sng">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5" name="Freeform 18"/>
          <p:cNvSpPr/>
          <p:nvPr/>
        </p:nvSpPr>
        <p:spPr bwMode="auto">
          <a:xfrm>
            <a:off x="3548157" y="2585169"/>
            <a:ext cx="1174625" cy="213800"/>
          </a:xfrm>
          <a:custGeom>
            <a:avLst/>
            <a:gdLst>
              <a:gd name="T0" fmla="*/ 0 w 768"/>
              <a:gd name="T1" fmla="*/ 96 h 192"/>
              <a:gd name="T2" fmla="*/ 0 w 768"/>
              <a:gd name="T3" fmla="*/ 192 h 192"/>
              <a:gd name="T4" fmla="*/ 192 w 768"/>
              <a:gd name="T5" fmla="*/ 192 h 192"/>
              <a:gd name="T6" fmla="*/ 192 w 768"/>
              <a:gd name="T7" fmla="*/ 0 h 192"/>
              <a:gd name="T8" fmla="*/ 288 w 768"/>
              <a:gd name="T9" fmla="*/ 0 h 192"/>
              <a:gd name="T10" fmla="*/ 288 w 768"/>
              <a:gd name="T11" fmla="*/ 192 h 192"/>
              <a:gd name="T12" fmla="*/ 384 w 768"/>
              <a:gd name="T13" fmla="*/ 192 h 192"/>
              <a:gd name="T14" fmla="*/ 384 w 768"/>
              <a:gd name="T15" fmla="*/ 0 h 192"/>
              <a:gd name="T16" fmla="*/ 672 w 768"/>
              <a:gd name="T17" fmla="*/ 0 h 192"/>
              <a:gd name="T18" fmla="*/ 672 w 768"/>
              <a:gd name="T19" fmla="*/ 192 h 192"/>
              <a:gd name="T20" fmla="*/ 768 w 768"/>
              <a:gd name="T21" fmla="*/ 192 h 192"/>
              <a:gd name="T22" fmla="*/ 768 w 768"/>
              <a:gd name="T23" fmla="*/ 9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8" h="192">
                <a:moveTo>
                  <a:pt x="0" y="96"/>
                </a:moveTo>
                <a:lnTo>
                  <a:pt x="0" y="192"/>
                </a:lnTo>
                <a:lnTo>
                  <a:pt x="192" y="192"/>
                </a:lnTo>
                <a:lnTo>
                  <a:pt x="192" y="0"/>
                </a:lnTo>
                <a:lnTo>
                  <a:pt x="288" y="0"/>
                </a:lnTo>
                <a:lnTo>
                  <a:pt x="288" y="192"/>
                </a:lnTo>
                <a:lnTo>
                  <a:pt x="384" y="192"/>
                </a:lnTo>
                <a:lnTo>
                  <a:pt x="384" y="0"/>
                </a:lnTo>
                <a:lnTo>
                  <a:pt x="672" y="0"/>
                </a:lnTo>
                <a:lnTo>
                  <a:pt x="672" y="192"/>
                </a:lnTo>
                <a:lnTo>
                  <a:pt x="768" y="192"/>
                </a:lnTo>
                <a:lnTo>
                  <a:pt x="768" y="96"/>
                </a:lnTo>
              </a:path>
            </a:pathLst>
          </a:custGeom>
          <a:solidFill>
            <a:srgbClr val="00FF00"/>
          </a:solidFill>
          <a:ln w="19050" cmpd="sng">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6" name="Freeform 19"/>
          <p:cNvSpPr/>
          <p:nvPr/>
        </p:nvSpPr>
        <p:spPr bwMode="auto">
          <a:xfrm>
            <a:off x="4722782" y="2585169"/>
            <a:ext cx="1174625" cy="213800"/>
          </a:xfrm>
          <a:custGeom>
            <a:avLst/>
            <a:gdLst>
              <a:gd name="T0" fmla="*/ 0 w 768"/>
              <a:gd name="T1" fmla="*/ 96 h 192"/>
              <a:gd name="T2" fmla="*/ 0 w 768"/>
              <a:gd name="T3" fmla="*/ 192 h 192"/>
              <a:gd name="T4" fmla="*/ 192 w 768"/>
              <a:gd name="T5" fmla="*/ 192 h 192"/>
              <a:gd name="T6" fmla="*/ 192 w 768"/>
              <a:gd name="T7" fmla="*/ 0 h 192"/>
              <a:gd name="T8" fmla="*/ 288 w 768"/>
              <a:gd name="T9" fmla="*/ 0 h 192"/>
              <a:gd name="T10" fmla="*/ 288 w 768"/>
              <a:gd name="T11" fmla="*/ 192 h 192"/>
              <a:gd name="T12" fmla="*/ 384 w 768"/>
              <a:gd name="T13" fmla="*/ 192 h 192"/>
              <a:gd name="T14" fmla="*/ 384 w 768"/>
              <a:gd name="T15" fmla="*/ 0 h 192"/>
              <a:gd name="T16" fmla="*/ 672 w 768"/>
              <a:gd name="T17" fmla="*/ 0 h 192"/>
              <a:gd name="T18" fmla="*/ 672 w 768"/>
              <a:gd name="T19" fmla="*/ 192 h 192"/>
              <a:gd name="T20" fmla="*/ 768 w 768"/>
              <a:gd name="T21" fmla="*/ 192 h 192"/>
              <a:gd name="T22" fmla="*/ 768 w 768"/>
              <a:gd name="T23" fmla="*/ 9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8" h="192">
                <a:moveTo>
                  <a:pt x="0" y="96"/>
                </a:moveTo>
                <a:lnTo>
                  <a:pt x="0" y="192"/>
                </a:lnTo>
                <a:lnTo>
                  <a:pt x="192" y="192"/>
                </a:lnTo>
                <a:lnTo>
                  <a:pt x="192" y="0"/>
                </a:lnTo>
                <a:lnTo>
                  <a:pt x="288" y="0"/>
                </a:lnTo>
                <a:lnTo>
                  <a:pt x="288" y="192"/>
                </a:lnTo>
                <a:lnTo>
                  <a:pt x="384" y="192"/>
                </a:lnTo>
                <a:lnTo>
                  <a:pt x="384" y="0"/>
                </a:lnTo>
                <a:lnTo>
                  <a:pt x="672" y="0"/>
                </a:lnTo>
                <a:lnTo>
                  <a:pt x="672" y="192"/>
                </a:lnTo>
                <a:lnTo>
                  <a:pt x="768" y="192"/>
                </a:lnTo>
                <a:lnTo>
                  <a:pt x="768" y="96"/>
                </a:lnTo>
              </a:path>
            </a:pathLst>
          </a:custGeom>
          <a:solidFill>
            <a:srgbClr val="00FF00"/>
          </a:solidFill>
          <a:ln w="19050" cmpd="sng">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7" name="Freeform 20"/>
          <p:cNvSpPr/>
          <p:nvPr/>
        </p:nvSpPr>
        <p:spPr bwMode="auto">
          <a:xfrm flipV="1">
            <a:off x="5897407" y="2585169"/>
            <a:ext cx="1174625" cy="213800"/>
          </a:xfrm>
          <a:custGeom>
            <a:avLst/>
            <a:gdLst>
              <a:gd name="T0" fmla="*/ 0 w 768"/>
              <a:gd name="T1" fmla="*/ 96 h 192"/>
              <a:gd name="T2" fmla="*/ 0 w 768"/>
              <a:gd name="T3" fmla="*/ 192 h 192"/>
              <a:gd name="T4" fmla="*/ 192 w 768"/>
              <a:gd name="T5" fmla="*/ 192 h 192"/>
              <a:gd name="T6" fmla="*/ 192 w 768"/>
              <a:gd name="T7" fmla="*/ 0 h 192"/>
              <a:gd name="T8" fmla="*/ 288 w 768"/>
              <a:gd name="T9" fmla="*/ 0 h 192"/>
              <a:gd name="T10" fmla="*/ 288 w 768"/>
              <a:gd name="T11" fmla="*/ 192 h 192"/>
              <a:gd name="T12" fmla="*/ 384 w 768"/>
              <a:gd name="T13" fmla="*/ 192 h 192"/>
              <a:gd name="T14" fmla="*/ 384 w 768"/>
              <a:gd name="T15" fmla="*/ 0 h 192"/>
              <a:gd name="T16" fmla="*/ 672 w 768"/>
              <a:gd name="T17" fmla="*/ 0 h 192"/>
              <a:gd name="T18" fmla="*/ 672 w 768"/>
              <a:gd name="T19" fmla="*/ 192 h 192"/>
              <a:gd name="T20" fmla="*/ 768 w 768"/>
              <a:gd name="T21" fmla="*/ 192 h 192"/>
              <a:gd name="T22" fmla="*/ 768 w 768"/>
              <a:gd name="T23" fmla="*/ 9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8" h="192">
                <a:moveTo>
                  <a:pt x="0" y="96"/>
                </a:moveTo>
                <a:lnTo>
                  <a:pt x="0" y="192"/>
                </a:lnTo>
                <a:lnTo>
                  <a:pt x="192" y="192"/>
                </a:lnTo>
                <a:lnTo>
                  <a:pt x="192" y="0"/>
                </a:lnTo>
                <a:lnTo>
                  <a:pt x="288" y="0"/>
                </a:lnTo>
                <a:lnTo>
                  <a:pt x="288" y="192"/>
                </a:lnTo>
                <a:lnTo>
                  <a:pt x="384" y="192"/>
                </a:lnTo>
                <a:lnTo>
                  <a:pt x="384" y="0"/>
                </a:lnTo>
                <a:lnTo>
                  <a:pt x="672" y="0"/>
                </a:lnTo>
                <a:lnTo>
                  <a:pt x="672" y="192"/>
                </a:lnTo>
                <a:lnTo>
                  <a:pt x="768" y="192"/>
                </a:lnTo>
                <a:lnTo>
                  <a:pt x="768" y="96"/>
                </a:lnTo>
              </a:path>
            </a:pathLst>
          </a:custGeom>
          <a:solidFill>
            <a:srgbClr val="66FFFF"/>
          </a:solidFill>
          <a:ln w="19050" cmpd="sng">
            <a:solidFill>
              <a:schemeClr val="tx1"/>
            </a:solidFill>
            <a:round/>
          </a:ln>
          <a:effec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8" name="Freeform 21"/>
          <p:cNvSpPr/>
          <p:nvPr/>
        </p:nvSpPr>
        <p:spPr bwMode="auto">
          <a:xfrm>
            <a:off x="3548157" y="3803609"/>
            <a:ext cx="1174625" cy="214890"/>
          </a:xfrm>
          <a:custGeom>
            <a:avLst/>
            <a:gdLst>
              <a:gd name="T0" fmla="*/ 0 w 768"/>
              <a:gd name="T1" fmla="*/ 96 h 192"/>
              <a:gd name="T2" fmla="*/ 0 w 768"/>
              <a:gd name="T3" fmla="*/ 0 h 192"/>
              <a:gd name="T4" fmla="*/ 192 w 768"/>
              <a:gd name="T5" fmla="*/ 0 h 192"/>
              <a:gd name="T6" fmla="*/ 192 w 768"/>
              <a:gd name="T7" fmla="*/ 192 h 192"/>
              <a:gd name="T8" fmla="*/ 384 w 768"/>
              <a:gd name="T9" fmla="*/ 192 h 192"/>
              <a:gd name="T10" fmla="*/ 384 w 768"/>
              <a:gd name="T11" fmla="*/ 0 h 192"/>
              <a:gd name="T12" fmla="*/ 480 w 768"/>
              <a:gd name="T13" fmla="*/ 0 h 192"/>
              <a:gd name="T14" fmla="*/ 480 w 768"/>
              <a:gd name="T15" fmla="*/ 192 h 192"/>
              <a:gd name="T16" fmla="*/ 576 w 768"/>
              <a:gd name="T17" fmla="*/ 192 h 192"/>
              <a:gd name="T18" fmla="*/ 576 w 768"/>
              <a:gd name="T19" fmla="*/ 0 h 192"/>
              <a:gd name="T20" fmla="*/ 672 w 768"/>
              <a:gd name="T21" fmla="*/ 0 h 192"/>
              <a:gd name="T22" fmla="*/ 672 w 768"/>
              <a:gd name="T23" fmla="*/ 192 h 192"/>
              <a:gd name="T24" fmla="*/ 768 w 768"/>
              <a:gd name="T25" fmla="*/ 192 h 192"/>
              <a:gd name="T26" fmla="*/ 768 w 768"/>
              <a:gd name="T27" fmla="*/ 93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8" h="192">
                <a:moveTo>
                  <a:pt x="0" y="96"/>
                </a:moveTo>
                <a:lnTo>
                  <a:pt x="0" y="0"/>
                </a:lnTo>
                <a:lnTo>
                  <a:pt x="192" y="0"/>
                </a:lnTo>
                <a:lnTo>
                  <a:pt x="192" y="192"/>
                </a:lnTo>
                <a:lnTo>
                  <a:pt x="384" y="192"/>
                </a:lnTo>
                <a:lnTo>
                  <a:pt x="384" y="0"/>
                </a:lnTo>
                <a:lnTo>
                  <a:pt x="480" y="0"/>
                </a:lnTo>
                <a:lnTo>
                  <a:pt x="480" y="192"/>
                </a:lnTo>
                <a:lnTo>
                  <a:pt x="576" y="192"/>
                </a:lnTo>
                <a:lnTo>
                  <a:pt x="576" y="0"/>
                </a:lnTo>
                <a:lnTo>
                  <a:pt x="672" y="0"/>
                </a:lnTo>
                <a:lnTo>
                  <a:pt x="672" y="192"/>
                </a:lnTo>
                <a:lnTo>
                  <a:pt x="768" y="192"/>
                </a:lnTo>
                <a:lnTo>
                  <a:pt x="768" y="93"/>
                </a:lnTo>
              </a:path>
            </a:pathLst>
          </a:custGeom>
          <a:solidFill>
            <a:srgbClr val="008000"/>
          </a:solidFill>
          <a:ln w="19050" cmpd="sng">
            <a:solidFill>
              <a:schemeClr val="tx1"/>
            </a:solidFill>
            <a:round/>
          </a:ln>
          <a:effec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9" name="Freeform 22"/>
          <p:cNvSpPr/>
          <p:nvPr/>
        </p:nvSpPr>
        <p:spPr bwMode="auto">
          <a:xfrm>
            <a:off x="4722782" y="3803609"/>
            <a:ext cx="1174625" cy="214890"/>
          </a:xfrm>
          <a:custGeom>
            <a:avLst/>
            <a:gdLst>
              <a:gd name="T0" fmla="*/ 0 w 768"/>
              <a:gd name="T1" fmla="*/ 96 h 192"/>
              <a:gd name="T2" fmla="*/ 0 w 768"/>
              <a:gd name="T3" fmla="*/ 0 h 192"/>
              <a:gd name="T4" fmla="*/ 192 w 768"/>
              <a:gd name="T5" fmla="*/ 0 h 192"/>
              <a:gd name="T6" fmla="*/ 192 w 768"/>
              <a:gd name="T7" fmla="*/ 192 h 192"/>
              <a:gd name="T8" fmla="*/ 384 w 768"/>
              <a:gd name="T9" fmla="*/ 192 h 192"/>
              <a:gd name="T10" fmla="*/ 384 w 768"/>
              <a:gd name="T11" fmla="*/ 0 h 192"/>
              <a:gd name="T12" fmla="*/ 480 w 768"/>
              <a:gd name="T13" fmla="*/ 0 h 192"/>
              <a:gd name="T14" fmla="*/ 480 w 768"/>
              <a:gd name="T15" fmla="*/ 192 h 192"/>
              <a:gd name="T16" fmla="*/ 576 w 768"/>
              <a:gd name="T17" fmla="*/ 192 h 192"/>
              <a:gd name="T18" fmla="*/ 576 w 768"/>
              <a:gd name="T19" fmla="*/ 0 h 192"/>
              <a:gd name="T20" fmla="*/ 672 w 768"/>
              <a:gd name="T21" fmla="*/ 0 h 192"/>
              <a:gd name="T22" fmla="*/ 672 w 768"/>
              <a:gd name="T23" fmla="*/ 192 h 192"/>
              <a:gd name="T24" fmla="*/ 768 w 768"/>
              <a:gd name="T25" fmla="*/ 192 h 192"/>
              <a:gd name="T26" fmla="*/ 768 w 768"/>
              <a:gd name="T27" fmla="*/ 93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8" h="192">
                <a:moveTo>
                  <a:pt x="0" y="96"/>
                </a:moveTo>
                <a:lnTo>
                  <a:pt x="0" y="0"/>
                </a:lnTo>
                <a:lnTo>
                  <a:pt x="192" y="0"/>
                </a:lnTo>
                <a:lnTo>
                  <a:pt x="192" y="192"/>
                </a:lnTo>
                <a:lnTo>
                  <a:pt x="384" y="192"/>
                </a:lnTo>
                <a:lnTo>
                  <a:pt x="384" y="0"/>
                </a:lnTo>
                <a:lnTo>
                  <a:pt x="480" y="0"/>
                </a:lnTo>
                <a:lnTo>
                  <a:pt x="480" y="192"/>
                </a:lnTo>
                <a:lnTo>
                  <a:pt x="576" y="192"/>
                </a:lnTo>
                <a:lnTo>
                  <a:pt x="576" y="0"/>
                </a:lnTo>
                <a:lnTo>
                  <a:pt x="672" y="0"/>
                </a:lnTo>
                <a:lnTo>
                  <a:pt x="672" y="192"/>
                </a:lnTo>
                <a:lnTo>
                  <a:pt x="768" y="192"/>
                </a:lnTo>
                <a:lnTo>
                  <a:pt x="768" y="93"/>
                </a:lnTo>
              </a:path>
            </a:pathLst>
          </a:custGeom>
          <a:solidFill>
            <a:srgbClr val="008000"/>
          </a:solidFill>
          <a:ln w="19050" cmpd="sng">
            <a:solidFill>
              <a:schemeClr val="tx1"/>
            </a:solidFill>
            <a:round/>
          </a:ln>
          <a:effec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20" name="Freeform 23"/>
          <p:cNvSpPr/>
          <p:nvPr/>
        </p:nvSpPr>
        <p:spPr bwMode="auto">
          <a:xfrm flipV="1">
            <a:off x="5897407" y="3803609"/>
            <a:ext cx="1174625" cy="214890"/>
          </a:xfrm>
          <a:custGeom>
            <a:avLst/>
            <a:gdLst>
              <a:gd name="T0" fmla="*/ 0 w 768"/>
              <a:gd name="T1" fmla="*/ 96 h 192"/>
              <a:gd name="T2" fmla="*/ 0 w 768"/>
              <a:gd name="T3" fmla="*/ 0 h 192"/>
              <a:gd name="T4" fmla="*/ 192 w 768"/>
              <a:gd name="T5" fmla="*/ 0 h 192"/>
              <a:gd name="T6" fmla="*/ 192 w 768"/>
              <a:gd name="T7" fmla="*/ 192 h 192"/>
              <a:gd name="T8" fmla="*/ 384 w 768"/>
              <a:gd name="T9" fmla="*/ 192 h 192"/>
              <a:gd name="T10" fmla="*/ 384 w 768"/>
              <a:gd name="T11" fmla="*/ 0 h 192"/>
              <a:gd name="T12" fmla="*/ 480 w 768"/>
              <a:gd name="T13" fmla="*/ 0 h 192"/>
              <a:gd name="T14" fmla="*/ 480 w 768"/>
              <a:gd name="T15" fmla="*/ 192 h 192"/>
              <a:gd name="T16" fmla="*/ 576 w 768"/>
              <a:gd name="T17" fmla="*/ 192 h 192"/>
              <a:gd name="T18" fmla="*/ 576 w 768"/>
              <a:gd name="T19" fmla="*/ 0 h 192"/>
              <a:gd name="T20" fmla="*/ 672 w 768"/>
              <a:gd name="T21" fmla="*/ 0 h 192"/>
              <a:gd name="T22" fmla="*/ 672 w 768"/>
              <a:gd name="T23" fmla="*/ 192 h 192"/>
              <a:gd name="T24" fmla="*/ 768 w 768"/>
              <a:gd name="T25" fmla="*/ 192 h 192"/>
              <a:gd name="T26" fmla="*/ 768 w 768"/>
              <a:gd name="T27" fmla="*/ 93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8" h="192">
                <a:moveTo>
                  <a:pt x="0" y="96"/>
                </a:moveTo>
                <a:lnTo>
                  <a:pt x="0" y="0"/>
                </a:lnTo>
                <a:lnTo>
                  <a:pt x="192" y="0"/>
                </a:lnTo>
                <a:lnTo>
                  <a:pt x="192" y="192"/>
                </a:lnTo>
                <a:lnTo>
                  <a:pt x="384" y="192"/>
                </a:lnTo>
                <a:lnTo>
                  <a:pt x="384" y="0"/>
                </a:lnTo>
                <a:lnTo>
                  <a:pt x="480" y="0"/>
                </a:lnTo>
                <a:lnTo>
                  <a:pt x="480" y="192"/>
                </a:lnTo>
                <a:lnTo>
                  <a:pt x="576" y="192"/>
                </a:lnTo>
                <a:lnTo>
                  <a:pt x="576" y="0"/>
                </a:lnTo>
                <a:lnTo>
                  <a:pt x="672" y="0"/>
                </a:lnTo>
                <a:lnTo>
                  <a:pt x="672" y="192"/>
                </a:lnTo>
                <a:lnTo>
                  <a:pt x="768" y="192"/>
                </a:lnTo>
                <a:lnTo>
                  <a:pt x="768" y="93"/>
                </a:lnTo>
              </a:path>
            </a:pathLst>
          </a:custGeom>
          <a:solidFill>
            <a:srgbClr val="FF9900"/>
          </a:solidFill>
          <a:ln w="19050" cmpd="sng">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21" name="Freeform 24"/>
          <p:cNvSpPr/>
          <p:nvPr/>
        </p:nvSpPr>
        <p:spPr bwMode="auto">
          <a:xfrm>
            <a:off x="3548157" y="3440368"/>
            <a:ext cx="3523874" cy="215981"/>
          </a:xfrm>
          <a:custGeom>
            <a:avLst/>
            <a:gdLst>
              <a:gd name="T0" fmla="*/ 0 w 2827"/>
              <a:gd name="T1" fmla="*/ 96 h 194"/>
              <a:gd name="T2" fmla="*/ 0 w 2827"/>
              <a:gd name="T3" fmla="*/ 0 h 194"/>
              <a:gd name="T4" fmla="*/ 1886 w 2827"/>
              <a:gd name="T5" fmla="*/ 2 h 194"/>
              <a:gd name="T6" fmla="*/ 1886 w 2827"/>
              <a:gd name="T7" fmla="*/ 194 h 194"/>
              <a:gd name="T8" fmla="*/ 2826 w 2827"/>
              <a:gd name="T9" fmla="*/ 192 h 194"/>
              <a:gd name="T10" fmla="*/ 2827 w 2827"/>
              <a:gd name="T11" fmla="*/ 96 h 194"/>
            </a:gdLst>
            <a:ahLst/>
            <a:cxnLst>
              <a:cxn ang="0">
                <a:pos x="T0" y="T1"/>
              </a:cxn>
              <a:cxn ang="0">
                <a:pos x="T2" y="T3"/>
              </a:cxn>
              <a:cxn ang="0">
                <a:pos x="T4" y="T5"/>
              </a:cxn>
              <a:cxn ang="0">
                <a:pos x="T6" y="T7"/>
              </a:cxn>
              <a:cxn ang="0">
                <a:pos x="T8" y="T9"/>
              </a:cxn>
              <a:cxn ang="0">
                <a:pos x="T10" y="T11"/>
              </a:cxn>
            </a:cxnLst>
            <a:rect l="0" t="0" r="r" b="b"/>
            <a:pathLst>
              <a:path w="2827" h="194">
                <a:moveTo>
                  <a:pt x="0" y="96"/>
                </a:moveTo>
                <a:lnTo>
                  <a:pt x="0" y="0"/>
                </a:lnTo>
                <a:lnTo>
                  <a:pt x="1886" y="2"/>
                </a:lnTo>
                <a:lnTo>
                  <a:pt x="1886" y="194"/>
                </a:lnTo>
                <a:lnTo>
                  <a:pt x="2826" y="192"/>
                </a:lnTo>
                <a:lnTo>
                  <a:pt x="2827" y="96"/>
                </a:lnTo>
              </a:path>
            </a:pathLst>
          </a:custGeom>
          <a:solidFill>
            <a:srgbClr val="00FFCC"/>
          </a:solidFill>
          <a:ln w="19050" cmpd="sng">
            <a:solidFill>
              <a:schemeClr val="tx1"/>
            </a:solidFill>
            <a:round/>
          </a:ln>
          <a:effec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22" name="Freeform 25"/>
          <p:cNvSpPr/>
          <p:nvPr/>
        </p:nvSpPr>
        <p:spPr bwMode="auto">
          <a:xfrm>
            <a:off x="3548157" y="1354731"/>
            <a:ext cx="3523874" cy="214891"/>
          </a:xfrm>
          <a:custGeom>
            <a:avLst/>
            <a:gdLst>
              <a:gd name="T0" fmla="*/ 0 w 2304"/>
              <a:gd name="T1" fmla="*/ 96 h 192"/>
              <a:gd name="T2" fmla="*/ 0 w 2304"/>
              <a:gd name="T3" fmla="*/ 0 h 192"/>
              <a:gd name="T4" fmla="*/ 1536 w 2304"/>
              <a:gd name="T5" fmla="*/ 0 h 192"/>
              <a:gd name="T6" fmla="*/ 1536 w 2304"/>
              <a:gd name="T7" fmla="*/ 192 h 192"/>
              <a:gd name="T8" fmla="*/ 2304 w 2304"/>
              <a:gd name="T9" fmla="*/ 192 h 192"/>
              <a:gd name="T10" fmla="*/ 2304 w 2304"/>
              <a:gd name="T11" fmla="*/ 96 h 192"/>
            </a:gdLst>
            <a:ahLst/>
            <a:cxnLst>
              <a:cxn ang="0">
                <a:pos x="T0" y="T1"/>
              </a:cxn>
              <a:cxn ang="0">
                <a:pos x="T2" y="T3"/>
              </a:cxn>
              <a:cxn ang="0">
                <a:pos x="T4" y="T5"/>
              </a:cxn>
              <a:cxn ang="0">
                <a:pos x="T6" y="T7"/>
              </a:cxn>
              <a:cxn ang="0">
                <a:pos x="T8" y="T9"/>
              </a:cxn>
              <a:cxn ang="0">
                <a:pos x="T10" y="T11"/>
              </a:cxn>
            </a:cxnLst>
            <a:rect l="0" t="0" r="r" b="b"/>
            <a:pathLst>
              <a:path w="2304" h="192">
                <a:moveTo>
                  <a:pt x="0" y="96"/>
                </a:moveTo>
                <a:lnTo>
                  <a:pt x="0" y="0"/>
                </a:lnTo>
                <a:lnTo>
                  <a:pt x="1536" y="0"/>
                </a:lnTo>
                <a:lnTo>
                  <a:pt x="1536" y="192"/>
                </a:lnTo>
                <a:lnTo>
                  <a:pt x="2304" y="192"/>
                </a:lnTo>
                <a:lnTo>
                  <a:pt x="2304" y="96"/>
                </a:lnTo>
              </a:path>
            </a:pathLst>
          </a:custGeom>
          <a:solidFill>
            <a:srgbClr val="FFFF00"/>
          </a:solidFill>
          <a:ln w="19050" cmpd="sng">
            <a:solidFill>
              <a:schemeClr val="tx1"/>
            </a:solidFill>
            <a:round/>
          </a:ln>
          <a:effec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23" name="Line 26"/>
          <p:cNvSpPr>
            <a:spLocks noChangeShapeType="1"/>
          </p:cNvSpPr>
          <p:nvPr/>
        </p:nvSpPr>
        <p:spPr bwMode="auto">
          <a:xfrm>
            <a:off x="4722782" y="1275103"/>
            <a:ext cx="0" cy="10690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24" name="Text Box 27"/>
          <p:cNvSpPr txBox="1">
            <a:spLocks noChangeArrowheads="1"/>
          </p:cNvSpPr>
          <p:nvPr/>
        </p:nvSpPr>
        <p:spPr bwMode="auto">
          <a:xfrm>
            <a:off x="3990119" y="1127842"/>
            <a:ext cx="27924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200" b="1" dirty="0">
                <a:latin typeface="微软雅黑" panose="020B0503020204020204" pitchFamily="34" charset="-122"/>
                <a:ea typeface="微软雅黑" panose="020B0503020204020204" pitchFamily="34" charset="-122"/>
              </a:rPr>
              <a:t>1</a:t>
            </a:r>
          </a:p>
        </p:txBody>
      </p:sp>
      <p:sp>
        <p:nvSpPr>
          <p:cNvPr id="25" name="Line 28"/>
          <p:cNvSpPr>
            <a:spLocks noChangeShapeType="1"/>
          </p:cNvSpPr>
          <p:nvPr/>
        </p:nvSpPr>
        <p:spPr bwMode="auto">
          <a:xfrm>
            <a:off x="3432349" y="2690979"/>
            <a:ext cx="3933929" cy="0"/>
          </a:xfrm>
          <a:prstGeom prst="line">
            <a:avLst/>
          </a:prstGeom>
          <a:noFill/>
          <a:ln w="28575">
            <a:solidFill>
              <a:srgbClr val="0000FF"/>
            </a:solidFill>
            <a:round/>
            <a:tailEnd type="triangle" w="sm"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26" name="Line 29"/>
          <p:cNvSpPr>
            <a:spLocks noChangeShapeType="1"/>
          </p:cNvSpPr>
          <p:nvPr/>
        </p:nvSpPr>
        <p:spPr bwMode="auto">
          <a:xfrm>
            <a:off x="3432349" y="3547267"/>
            <a:ext cx="3933929" cy="0"/>
          </a:xfrm>
          <a:prstGeom prst="line">
            <a:avLst/>
          </a:prstGeom>
          <a:noFill/>
          <a:ln w="9525">
            <a:solidFill>
              <a:schemeClr val="tx1"/>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27" name="Line 30"/>
          <p:cNvSpPr>
            <a:spLocks noChangeShapeType="1"/>
          </p:cNvSpPr>
          <p:nvPr/>
        </p:nvSpPr>
        <p:spPr bwMode="auto">
          <a:xfrm flipV="1">
            <a:off x="3432349" y="3911599"/>
            <a:ext cx="3933929" cy="9818"/>
          </a:xfrm>
          <a:prstGeom prst="line">
            <a:avLst/>
          </a:prstGeom>
          <a:noFill/>
          <a:ln w="28575">
            <a:solidFill>
              <a:srgbClr val="0000FF"/>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28" name="Freeform 31"/>
          <p:cNvSpPr/>
          <p:nvPr/>
        </p:nvSpPr>
        <p:spPr bwMode="auto">
          <a:xfrm>
            <a:off x="3548157" y="2905868"/>
            <a:ext cx="1174625" cy="427599"/>
          </a:xfrm>
          <a:custGeom>
            <a:avLst/>
            <a:gdLst>
              <a:gd name="T0" fmla="*/ 0 w 768"/>
              <a:gd name="T1" fmla="*/ 192 h 384"/>
              <a:gd name="T2" fmla="*/ 0 w 768"/>
              <a:gd name="T3" fmla="*/ 384 h 384"/>
              <a:gd name="T4" fmla="*/ 192 w 768"/>
              <a:gd name="T5" fmla="*/ 384 h 384"/>
              <a:gd name="T6" fmla="*/ 192 w 768"/>
              <a:gd name="T7" fmla="*/ 192 h 384"/>
              <a:gd name="T8" fmla="*/ 384 w 768"/>
              <a:gd name="T9" fmla="*/ 192 h 384"/>
              <a:gd name="T10" fmla="*/ 384 w 768"/>
              <a:gd name="T11" fmla="*/ 0 h 384"/>
              <a:gd name="T12" fmla="*/ 480 w 768"/>
              <a:gd name="T13" fmla="*/ 0 h 384"/>
              <a:gd name="T14" fmla="*/ 480 w 768"/>
              <a:gd name="T15" fmla="*/ 192 h 384"/>
              <a:gd name="T16" fmla="*/ 576 w 768"/>
              <a:gd name="T17" fmla="*/ 192 h 384"/>
              <a:gd name="T18" fmla="*/ 576 w 768"/>
              <a:gd name="T19" fmla="*/ 0 h 384"/>
              <a:gd name="T20" fmla="*/ 672 w 768"/>
              <a:gd name="T21" fmla="*/ 0 h 384"/>
              <a:gd name="T22" fmla="*/ 672 w 768"/>
              <a:gd name="T23" fmla="*/ 192 h 384"/>
              <a:gd name="T24" fmla="*/ 768 w 768"/>
              <a:gd name="T25" fmla="*/ 192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8" h="384">
                <a:moveTo>
                  <a:pt x="0" y="192"/>
                </a:moveTo>
                <a:lnTo>
                  <a:pt x="0" y="384"/>
                </a:lnTo>
                <a:lnTo>
                  <a:pt x="192" y="384"/>
                </a:lnTo>
                <a:lnTo>
                  <a:pt x="192" y="192"/>
                </a:lnTo>
                <a:lnTo>
                  <a:pt x="384" y="192"/>
                </a:lnTo>
                <a:lnTo>
                  <a:pt x="384" y="0"/>
                </a:lnTo>
                <a:lnTo>
                  <a:pt x="480" y="0"/>
                </a:lnTo>
                <a:lnTo>
                  <a:pt x="480" y="192"/>
                </a:lnTo>
                <a:lnTo>
                  <a:pt x="576" y="192"/>
                </a:lnTo>
                <a:lnTo>
                  <a:pt x="576" y="0"/>
                </a:lnTo>
                <a:lnTo>
                  <a:pt x="672" y="0"/>
                </a:lnTo>
                <a:lnTo>
                  <a:pt x="672" y="192"/>
                </a:lnTo>
                <a:lnTo>
                  <a:pt x="768" y="192"/>
                </a:lnTo>
              </a:path>
            </a:pathLst>
          </a:custGeom>
          <a:solidFill>
            <a:srgbClr val="660033"/>
          </a:solidFill>
          <a:ln w="19050" cmpd="sng">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29" name="Freeform 32"/>
          <p:cNvSpPr/>
          <p:nvPr/>
        </p:nvSpPr>
        <p:spPr bwMode="auto">
          <a:xfrm>
            <a:off x="4722782" y="2905868"/>
            <a:ext cx="1174625" cy="427599"/>
          </a:xfrm>
          <a:custGeom>
            <a:avLst/>
            <a:gdLst>
              <a:gd name="T0" fmla="*/ 0 w 768"/>
              <a:gd name="T1" fmla="*/ 192 h 384"/>
              <a:gd name="T2" fmla="*/ 0 w 768"/>
              <a:gd name="T3" fmla="*/ 384 h 384"/>
              <a:gd name="T4" fmla="*/ 192 w 768"/>
              <a:gd name="T5" fmla="*/ 384 h 384"/>
              <a:gd name="T6" fmla="*/ 192 w 768"/>
              <a:gd name="T7" fmla="*/ 192 h 384"/>
              <a:gd name="T8" fmla="*/ 384 w 768"/>
              <a:gd name="T9" fmla="*/ 192 h 384"/>
              <a:gd name="T10" fmla="*/ 384 w 768"/>
              <a:gd name="T11" fmla="*/ 0 h 384"/>
              <a:gd name="T12" fmla="*/ 480 w 768"/>
              <a:gd name="T13" fmla="*/ 0 h 384"/>
              <a:gd name="T14" fmla="*/ 480 w 768"/>
              <a:gd name="T15" fmla="*/ 192 h 384"/>
              <a:gd name="T16" fmla="*/ 576 w 768"/>
              <a:gd name="T17" fmla="*/ 192 h 384"/>
              <a:gd name="T18" fmla="*/ 576 w 768"/>
              <a:gd name="T19" fmla="*/ 0 h 384"/>
              <a:gd name="T20" fmla="*/ 672 w 768"/>
              <a:gd name="T21" fmla="*/ 0 h 384"/>
              <a:gd name="T22" fmla="*/ 672 w 768"/>
              <a:gd name="T23" fmla="*/ 192 h 384"/>
              <a:gd name="T24" fmla="*/ 768 w 768"/>
              <a:gd name="T25" fmla="*/ 192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8" h="384">
                <a:moveTo>
                  <a:pt x="0" y="192"/>
                </a:moveTo>
                <a:lnTo>
                  <a:pt x="0" y="384"/>
                </a:lnTo>
                <a:lnTo>
                  <a:pt x="192" y="384"/>
                </a:lnTo>
                <a:lnTo>
                  <a:pt x="192" y="192"/>
                </a:lnTo>
                <a:lnTo>
                  <a:pt x="384" y="192"/>
                </a:lnTo>
                <a:lnTo>
                  <a:pt x="384" y="0"/>
                </a:lnTo>
                <a:lnTo>
                  <a:pt x="480" y="0"/>
                </a:lnTo>
                <a:lnTo>
                  <a:pt x="480" y="192"/>
                </a:lnTo>
                <a:lnTo>
                  <a:pt x="576" y="192"/>
                </a:lnTo>
                <a:lnTo>
                  <a:pt x="576" y="0"/>
                </a:lnTo>
                <a:lnTo>
                  <a:pt x="672" y="0"/>
                </a:lnTo>
                <a:lnTo>
                  <a:pt x="672" y="192"/>
                </a:lnTo>
                <a:lnTo>
                  <a:pt x="768" y="192"/>
                </a:lnTo>
              </a:path>
            </a:pathLst>
          </a:custGeom>
          <a:solidFill>
            <a:srgbClr val="660033"/>
          </a:solidFill>
          <a:ln w="19050" cmpd="sng">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30" name="Freeform 33"/>
          <p:cNvSpPr/>
          <p:nvPr/>
        </p:nvSpPr>
        <p:spPr bwMode="auto">
          <a:xfrm flipV="1">
            <a:off x="5897407" y="2905868"/>
            <a:ext cx="1174625" cy="427599"/>
          </a:xfrm>
          <a:custGeom>
            <a:avLst/>
            <a:gdLst>
              <a:gd name="T0" fmla="*/ 0 w 768"/>
              <a:gd name="T1" fmla="*/ 192 h 384"/>
              <a:gd name="T2" fmla="*/ 0 w 768"/>
              <a:gd name="T3" fmla="*/ 384 h 384"/>
              <a:gd name="T4" fmla="*/ 192 w 768"/>
              <a:gd name="T5" fmla="*/ 384 h 384"/>
              <a:gd name="T6" fmla="*/ 192 w 768"/>
              <a:gd name="T7" fmla="*/ 192 h 384"/>
              <a:gd name="T8" fmla="*/ 384 w 768"/>
              <a:gd name="T9" fmla="*/ 192 h 384"/>
              <a:gd name="T10" fmla="*/ 384 w 768"/>
              <a:gd name="T11" fmla="*/ 0 h 384"/>
              <a:gd name="T12" fmla="*/ 480 w 768"/>
              <a:gd name="T13" fmla="*/ 0 h 384"/>
              <a:gd name="T14" fmla="*/ 480 w 768"/>
              <a:gd name="T15" fmla="*/ 192 h 384"/>
              <a:gd name="T16" fmla="*/ 576 w 768"/>
              <a:gd name="T17" fmla="*/ 192 h 384"/>
              <a:gd name="T18" fmla="*/ 576 w 768"/>
              <a:gd name="T19" fmla="*/ 0 h 384"/>
              <a:gd name="T20" fmla="*/ 672 w 768"/>
              <a:gd name="T21" fmla="*/ 0 h 384"/>
              <a:gd name="T22" fmla="*/ 672 w 768"/>
              <a:gd name="T23" fmla="*/ 192 h 384"/>
              <a:gd name="T24" fmla="*/ 768 w 768"/>
              <a:gd name="T25" fmla="*/ 192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8" h="384">
                <a:moveTo>
                  <a:pt x="0" y="192"/>
                </a:moveTo>
                <a:lnTo>
                  <a:pt x="0" y="384"/>
                </a:lnTo>
                <a:lnTo>
                  <a:pt x="192" y="384"/>
                </a:lnTo>
                <a:lnTo>
                  <a:pt x="192" y="192"/>
                </a:lnTo>
                <a:lnTo>
                  <a:pt x="384" y="192"/>
                </a:lnTo>
                <a:lnTo>
                  <a:pt x="384" y="0"/>
                </a:lnTo>
                <a:lnTo>
                  <a:pt x="480" y="0"/>
                </a:lnTo>
                <a:lnTo>
                  <a:pt x="480" y="192"/>
                </a:lnTo>
                <a:lnTo>
                  <a:pt x="576" y="192"/>
                </a:lnTo>
                <a:lnTo>
                  <a:pt x="576" y="0"/>
                </a:lnTo>
                <a:lnTo>
                  <a:pt x="672" y="0"/>
                </a:lnTo>
                <a:lnTo>
                  <a:pt x="672" y="192"/>
                </a:lnTo>
                <a:lnTo>
                  <a:pt x="768" y="192"/>
                </a:lnTo>
              </a:path>
            </a:pathLst>
          </a:custGeom>
          <a:solidFill>
            <a:srgbClr val="CC00FF"/>
          </a:solidFill>
          <a:ln w="19050" cmpd="sng">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31" name="Line 34"/>
          <p:cNvSpPr>
            <a:spLocks noChangeShapeType="1"/>
          </p:cNvSpPr>
          <p:nvPr/>
        </p:nvSpPr>
        <p:spPr bwMode="auto">
          <a:xfrm>
            <a:off x="3432349" y="3118578"/>
            <a:ext cx="3933929" cy="0"/>
          </a:xfrm>
          <a:prstGeom prst="line">
            <a:avLst/>
          </a:prstGeom>
          <a:noFill/>
          <a:ln w="28575">
            <a:solidFill>
              <a:srgbClr val="0000FF"/>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32" name="Line 35"/>
          <p:cNvSpPr>
            <a:spLocks noChangeShapeType="1"/>
          </p:cNvSpPr>
          <p:nvPr/>
        </p:nvSpPr>
        <p:spPr bwMode="auto">
          <a:xfrm>
            <a:off x="3447712" y="1462722"/>
            <a:ext cx="3918567" cy="0"/>
          </a:xfrm>
          <a:prstGeom prst="line">
            <a:avLst/>
          </a:prstGeom>
          <a:noFill/>
          <a:ln w="28575">
            <a:solidFill>
              <a:srgbClr val="0000FF"/>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33" name="Text Box 36"/>
          <p:cNvSpPr txBox="1">
            <a:spLocks noChangeArrowheads="1"/>
          </p:cNvSpPr>
          <p:nvPr/>
        </p:nvSpPr>
        <p:spPr bwMode="auto">
          <a:xfrm>
            <a:off x="5171833" y="1127842"/>
            <a:ext cx="27924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200" b="1">
                <a:latin typeface="微软雅黑" panose="020B0503020204020204" pitchFamily="34" charset="-122"/>
                <a:ea typeface="微软雅黑" panose="020B0503020204020204" pitchFamily="34" charset="-122"/>
              </a:rPr>
              <a:t>1</a:t>
            </a:r>
          </a:p>
        </p:txBody>
      </p:sp>
      <p:sp>
        <p:nvSpPr>
          <p:cNvPr id="34" name="Text Box 37"/>
          <p:cNvSpPr txBox="1">
            <a:spLocks noChangeArrowheads="1"/>
          </p:cNvSpPr>
          <p:nvPr/>
        </p:nvSpPr>
        <p:spPr bwMode="auto">
          <a:xfrm>
            <a:off x="6350004" y="1127842"/>
            <a:ext cx="27924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200" b="1">
                <a:latin typeface="微软雅黑" panose="020B0503020204020204" pitchFamily="34" charset="-122"/>
                <a:ea typeface="微软雅黑" panose="020B0503020204020204" pitchFamily="34" charset="-122"/>
              </a:rPr>
              <a:t>0</a:t>
            </a:r>
          </a:p>
        </p:txBody>
      </p:sp>
      <p:sp>
        <p:nvSpPr>
          <p:cNvPr id="35" name="Text Box 38"/>
          <p:cNvSpPr txBox="1">
            <a:spLocks noChangeArrowheads="1"/>
          </p:cNvSpPr>
          <p:nvPr/>
        </p:nvSpPr>
        <p:spPr bwMode="auto">
          <a:xfrm>
            <a:off x="7367460" y="1284920"/>
            <a:ext cx="25840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400" b="1" i="1" dirty="0">
                <a:latin typeface="微软雅黑" panose="020B0503020204020204" pitchFamily="34" charset="-122"/>
                <a:ea typeface="微软雅黑" panose="020B0503020204020204" pitchFamily="34" charset="-122"/>
              </a:rPr>
              <a:t>t</a:t>
            </a:r>
          </a:p>
        </p:txBody>
      </p:sp>
      <p:sp>
        <p:nvSpPr>
          <p:cNvPr id="36" name="Text Box 39"/>
          <p:cNvSpPr txBox="1">
            <a:spLocks noChangeArrowheads="1"/>
          </p:cNvSpPr>
          <p:nvPr/>
        </p:nvSpPr>
        <p:spPr bwMode="auto">
          <a:xfrm>
            <a:off x="7367460" y="1774696"/>
            <a:ext cx="25840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400" b="1" i="1" dirty="0">
                <a:latin typeface="微软雅黑" panose="020B0503020204020204" pitchFamily="34" charset="-122"/>
                <a:ea typeface="微软雅黑" panose="020B0503020204020204" pitchFamily="34" charset="-122"/>
              </a:rPr>
              <a:t>t</a:t>
            </a:r>
          </a:p>
        </p:txBody>
      </p:sp>
      <p:sp>
        <p:nvSpPr>
          <p:cNvPr id="37" name="Text Box 40"/>
          <p:cNvSpPr txBox="1">
            <a:spLocks noChangeArrowheads="1"/>
          </p:cNvSpPr>
          <p:nvPr/>
        </p:nvSpPr>
        <p:spPr bwMode="auto">
          <a:xfrm>
            <a:off x="7367460" y="2533902"/>
            <a:ext cx="25840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400" b="1">
                <a:latin typeface="微软雅黑" panose="020B0503020204020204" pitchFamily="34" charset="-122"/>
                <a:ea typeface="微软雅黑" panose="020B0503020204020204" pitchFamily="34" charset="-122"/>
              </a:rPr>
              <a:t>t</a:t>
            </a:r>
          </a:p>
        </p:txBody>
      </p:sp>
      <p:sp>
        <p:nvSpPr>
          <p:cNvPr id="38" name="Text Box 41"/>
          <p:cNvSpPr txBox="1">
            <a:spLocks noChangeArrowheads="1"/>
          </p:cNvSpPr>
          <p:nvPr/>
        </p:nvSpPr>
        <p:spPr bwMode="auto">
          <a:xfrm>
            <a:off x="7367460" y="2951683"/>
            <a:ext cx="25840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400" b="1">
                <a:latin typeface="微软雅黑" panose="020B0503020204020204" pitchFamily="34" charset="-122"/>
                <a:ea typeface="微软雅黑" panose="020B0503020204020204" pitchFamily="34" charset="-122"/>
              </a:rPr>
              <a:t>t</a:t>
            </a:r>
          </a:p>
        </p:txBody>
      </p:sp>
      <p:sp>
        <p:nvSpPr>
          <p:cNvPr id="39" name="Text Box 42"/>
          <p:cNvSpPr txBox="1">
            <a:spLocks noChangeArrowheads="1"/>
          </p:cNvSpPr>
          <p:nvPr/>
        </p:nvSpPr>
        <p:spPr bwMode="auto">
          <a:xfrm>
            <a:off x="7367460" y="3379282"/>
            <a:ext cx="25840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400" b="1">
                <a:latin typeface="微软雅黑" panose="020B0503020204020204" pitchFamily="34" charset="-122"/>
                <a:ea typeface="微软雅黑" panose="020B0503020204020204" pitchFamily="34" charset="-122"/>
              </a:rPr>
              <a:t>t</a:t>
            </a:r>
          </a:p>
        </p:txBody>
      </p:sp>
      <p:sp>
        <p:nvSpPr>
          <p:cNvPr id="40" name="Text Box 43"/>
          <p:cNvSpPr txBox="1">
            <a:spLocks noChangeArrowheads="1"/>
          </p:cNvSpPr>
          <p:nvPr/>
        </p:nvSpPr>
        <p:spPr bwMode="auto">
          <a:xfrm>
            <a:off x="7367460" y="3742524"/>
            <a:ext cx="25840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400" b="1">
                <a:latin typeface="微软雅黑" panose="020B0503020204020204" pitchFamily="34" charset="-122"/>
                <a:ea typeface="微软雅黑" panose="020B0503020204020204" pitchFamily="34" charset="-122"/>
              </a:rPr>
              <a:t>t</a:t>
            </a:r>
          </a:p>
        </p:txBody>
      </p:sp>
      <p:sp>
        <p:nvSpPr>
          <p:cNvPr id="42" name="Text Box 45"/>
          <p:cNvSpPr txBox="1">
            <a:spLocks noChangeArrowheads="1"/>
          </p:cNvSpPr>
          <p:nvPr/>
        </p:nvSpPr>
        <p:spPr bwMode="auto">
          <a:xfrm>
            <a:off x="3742907" y="1454089"/>
            <a:ext cx="843501" cy="321306"/>
          </a:xfrm>
          <a:prstGeom prst="rect">
            <a:avLst/>
          </a:prstGeom>
          <a:noFill/>
          <a:ln>
            <a:noFill/>
          </a:ln>
          <a:effectLst/>
        </p:spPr>
        <p:txBody>
          <a:bodyPr wrap="none">
            <a:spAutoFit/>
          </a:bodyPr>
          <a:lstStyle/>
          <a:p>
            <a:pPr algn="l">
              <a:lnSpc>
                <a:spcPts val="1800"/>
              </a:lnSpc>
            </a:pPr>
            <a:r>
              <a:rPr kumimoji="1" lang="en-US" altLang="zh-CN" sz="1200" b="1" i="1" dirty="0">
                <a:solidFill>
                  <a:srgbClr val="0000FF"/>
                </a:solidFill>
                <a:latin typeface="微软雅黑" panose="020B0503020204020204" pitchFamily="34" charset="-122"/>
                <a:ea typeface="微软雅黑" panose="020B0503020204020204" pitchFamily="34" charset="-122"/>
              </a:rPr>
              <a:t>m</a:t>
            </a:r>
            <a:r>
              <a:rPr kumimoji="1" lang="en-US" altLang="zh-CN" sz="1200" b="1" dirty="0">
                <a:solidFill>
                  <a:srgbClr val="0000FF"/>
                </a:solidFill>
                <a:latin typeface="微软雅黑" panose="020B0503020204020204" pitchFamily="34" charset="-122"/>
                <a:ea typeface="微软雅黑" panose="020B0503020204020204" pitchFamily="34" charset="-122"/>
              </a:rPr>
              <a:t> </a:t>
            </a:r>
            <a:r>
              <a:rPr kumimoji="1" lang="zh-CN" altLang="en-US" sz="1200" b="1" dirty="0">
                <a:solidFill>
                  <a:srgbClr val="0000FF"/>
                </a:solidFill>
                <a:latin typeface="微软雅黑" panose="020B0503020204020204" pitchFamily="34" charset="-122"/>
                <a:ea typeface="微软雅黑" panose="020B0503020204020204" pitchFamily="34" charset="-122"/>
              </a:rPr>
              <a:t>个码片</a:t>
            </a:r>
          </a:p>
        </p:txBody>
      </p:sp>
      <p:sp>
        <p:nvSpPr>
          <p:cNvPr id="43" name="Freeform 46"/>
          <p:cNvSpPr/>
          <p:nvPr/>
        </p:nvSpPr>
        <p:spPr bwMode="auto">
          <a:xfrm>
            <a:off x="3548157" y="2206657"/>
            <a:ext cx="1174625" cy="218163"/>
          </a:xfrm>
          <a:custGeom>
            <a:avLst/>
            <a:gdLst>
              <a:gd name="T0" fmla="*/ 0 w 768"/>
              <a:gd name="T1" fmla="*/ 96 h 196"/>
              <a:gd name="T2" fmla="*/ 0 w 768"/>
              <a:gd name="T3" fmla="*/ 196 h 196"/>
              <a:gd name="T4" fmla="*/ 288 w 768"/>
              <a:gd name="T5" fmla="*/ 192 h 196"/>
              <a:gd name="T6" fmla="*/ 288 w 768"/>
              <a:gd name="T7" fmla="*/ 0 h 196"/>
              <a:gd name="T8" fmla="*/ 480 w 768"/>
              <a:gd name="T9" fmla="*/ 0 h 196"/>
              <a:gd name="T10" fmla="*/ 480 w 768"/>
              <a:gd name="T11" fmla="*/ 192 h 196"/>
              <a:gd name="T12" fmla="*/ 576 w 768"/>
              <a:gd name="T13" fmla="*/ 192 h 196"/>
              <a:gd name="T14" fmla="*/ 576 w 768"/>
              <a:gd name="T15" fmla="*/ 0 h 196"/>
              <a:gd name="T16" fmla="*/ 768 w 768"/>
              <a:gd name="T17" fmla="*/ 0 h 196"/>
              <a:gd name="T18" fmla="*/ 768 w 768"/>
              <a:gd name="T19" fmla="*/ 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68" h="196">
                <a:moveTo>
                  <a:pt x="0" y="96"/>
                </a:moveTo>
                <a:lnTo>
                  <a:pt x="0" y="196"/>
                </a:lnTo>
                <a:lnTo>
                  <a:pt x="288" y="192"/>
                </a:lnTo>
                <a:lnTo>
                  <a:pt x="288" y="0"/>
                </a:lnTo>
                <a:lnTo>
                  <a:pt x="480" y="0"/>
                </a:lnTo>
                <a:lnTo>
                  <a:pt x="480" y="192"/>
                </a:lnTo>
                <a:lnTo>
                  <a:pt x="576" y="192"/>
                </a:lnTo>
                <a:lnTo>
                  <a:pt x="576" y="0"/>
                </a:lnTo>
                <a:lnTo>
                  <a:pt x="768" y="0"/>
                </a:lnTo>
                <a:lnTo>
                  <a:pt x="768" y="96"/>
                </a:lnTo>
              </a:path>
            </a:pathLst>
          </a:custGeom>
          <a:solidFill>
            <a:schemeClr val="hlink"/>
          </a:solidFill>
          <a:ln w="19050" cmpd="sng">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44" name="Freeform 47"/>
          <p:cNvSpPr/>
          <p:nvPr/>
        </p:nvSpPr>
        <p:spPr bwMode="auto">
          <a:xfrm>
            <a:off x="4722782" y="2206657"/>
            <a:ext cx="1174625" cy="218163"/>
          </a:xfrm>
          <a:custGeom>
            <a:avLst/>
            <a:gdLst>
              <a:gd name="T0" fmla="*/ 0 w 768"/>
              <a:gd name="T1" fmla="*/ 96 h 196"/>
              <a:gd name="T2" fmla="*/ 0 w 768"/>
              <a:gd name="T3" fmla="*/ 196 h 196"/>
              <a:gd name="T4" fmla="*/ 288 w 768"/>
              <a:gd name="T5" fmla="*/ 192 h 196"/>
              <a:gd name="T6" fmla="*/ 288 w 768"/>
              <a:gd name="T7" fmla="*/ 0 h 196"/>
              <a:gd name="T8" fmla="*/ 480 w 768"/>
              <a:gd name="T9" fmla="*/ 0 h 196"/>
              <a:gd name="T10" fmla="*/ 480 w 768"/>
              <a:gd name="T11" fmla="*/ 192 h 196"/>
              <a:gd name="T12" fmla="*/ 576 w 768"/>
              <a:gd name="T13" fmla="*/ 192 h 196"/>
              <a:gd name="T14" fmla="*/ 576 w 768"/>
              <a:gd name="T15" fmla="*/ 0 h 196"/>
              <a:gd name="T16" fmla="*/ 768 w 768"/>
              <a:gd name="T17" fmla="*/ 0 h 196"/>
              <a:gd name="T18" fmla="*/ 768 w 768"/>
              <a:gd name="T19" fmla="*/ 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68" h="196">
                <a:moveTo>
                  <a:pt x="0" y="96"/>
                </a:moveTo>
                <a:lnTo>
                  <a:pt x="0" y="196"/>
                </a:lnTo>
                <a:lnTo>
                  <a:pt x="288" y="192"/>
                </a:lnTo>
                <a:lnTo>
                  <a:pt x="288" y="0"/>
                </a:lnTo>
                <a:lnTo>
                  <a:pt x="480" y="0"/>
                </a:lnTo>
                <a:lnTo>
                  <a:pt x="480" y="192"/>
                </a:lnTo>
                <a:lnTo>
                  <a:pt x="576" y="192"/>
                </a:lnTo>
                <a:lnTo>
                  <a:pt x="576" y="0"/>
                </a:lnTo>
                <a:lnTo>
                  <a:pt x="768" y="0"/>
                </a:lnTo>
                <a:lnTo>
                  <a:pt x="768" y="96"/>
                </a:lnTo>
              </a:path>
            </a:pathLst>
          </a:custGeom>
          <a:solidFill>
            <a:schemeClr val="hlink"/>
          </a:solidFill>
          <a:ln w="19050" cmpd="sng">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45" name="Freeform 48"/>
          <p:cNvSpPr/>
          <p:nvPr/>
        </p:nvSpPr>
        <p:spPr bwMode="auto">
          <a:xfrm flipV="1">
            <a:off x="5897407" y="2206657"/>
            <a:ext cx="1174625" cy="218163"/>
          </a:xfrm>
          <a:custGeom>
            <a:avLst/>
            <a:gdLst>
              <a:gd name="T0" fmla="*/ 0 w 768"/>
              <a:gd name="T1" fmla="*/ 96 h 196"/>
              <a:gd name="T2" fmla="*/ 0 w 768"/>
              <a:gd name="T3" fmla="*/ 196 h 196"/>
              <a:gd name="T4" fmla="*/ 288 w 768"/>
              <a:gd name="T5" fmla="*/ 192 h 196"/>
              <a:gd name="T6" fmla="*/ 288 w 768"/>
              <a:gd name="T7" fmla="*/ 0 h 196"/>
              <a:gd name="T8" fmla="*/ 480 w 768"/>
              <a:gd name="T9" fmla="*/ 0 h 196"/>
              <a:gd name="T10" fmla="*/ 480 w 768"/>
              <a:gd name="T11" fmla="*/ 192 h 196"/>
              <a:gd name="T12" fmla="*/ 576 w 768"/>
              <a:gd name="T13" fmla="*/ 192 h 196"/>
              <a:gd name="T14" fmla="*/ 576 w 768"/>
              <a:gd name="T15" fmla="*/ 0 h 196"/>
              <a:gd name="T16" fmla="*/ 768 w 768"/>
              <a:gd name="T17" fmla="*/ 0 h 196"/>
              <a:gd name="T18" fmla="*/ 768 w 768"/>
              <a:gd name="T19" fmla="*/ 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68" h="196">
                <a:moveTo>
                  <a:pt x="0" y="96"/>
                </a:moveTo>
                <a:lnTo>
                  <a:pt x="0" y="196"/>
                </a:lnTo>
                <a:lnTo>
                  <a:pt x="288" y="192"/>
                </a:lnTo>
                <a:lnTo>
                  <a:pt x="288" y="0"/>
                </a:lnTo>
                <a:lnTo>
                  <a:pt x="480" y="0"/>
                </a:lnTo>
                <a:lnTo>
                  <a:pt x="480" y="192"/>
                </a:lnTo>
                <a:lnTo>
                  <a:pt x="576" y="192"/>
                </a:lnTo>
                <a:lnTo>
                  <a:pt x="576" y="0"/>
                </a:lnTo>
                <a:lnTo>
                  <a:pt x="768" y="0"/>
                </a:lnTo>
                <a:lnTo>
                  <a:pt x="768" y="96"/>
                </a:lnTo>
              </a:path>
            </a:pathLst>
          </a:custGeom>
          <a:solidFill>
            <a:srgbClr val="FF6699"/>
          </a:solidFill>
          <a:ln w="19050" cmpd="sng">
            <a:solidFill>
              <a:schemeClr val="tx1"/>
            </a:solidFill>
            <a:round/>
          </a:ln>
          <a:effec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46" name="Line 49"/>
          <p:cNvSpPr>
            <a:spLocks noChangeShapeType="1"/>
          </p:cNvSpPr>
          <p:nvPr/>
        </p:nvSpPr>
        <p:spPr bwMode="auto">
          <a:xfrm flipV="1">
            <a:off x="3432349" y="2313557"/>
            <a:ext cx="3933929" cy="4363"/>
          </a:xfrm>
          <a:prstGeom prst="line">
            <a:avLst/>
          </a:prstGeom>
          <a:noFill/>
          <a:ln w="28575">
            <a:solidFill>
              <a:srgbClr val="0000FF"/>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47" name="Text Box 50"/>
          <p:cNvSpPr txBox="1">
            <a:spLocks noChangeArrowheads="1"/>
          </p:cNvSpPr>
          <p:nvPr/>
        </p:nvSpPr>
        <p:spPr bwMode="auto">
          <a:xfrm>
            <a:off x="7367460" y="2143390"/>
            <a:ext cx="25840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400" b="1">
                <a:latin typeface="微软雅黑" panose="020B0503020204020204" pitchFamily="34" charset="-122"/>
                <a:ea typeface="微软雅黑" panose="020B0503020204020204" pitchFamily="34" charset="-122"/>
              </a:rPr>
              <a:t>t</a:t>
            </a:r>
          </a:p>
        </p:txBody>
      </p:sp>
      <p:sp>
        <p:nvSpPr>
          <p:cNvPr id="48" name="Freeform 51"/>
          <p:cNvSpPr/>
          <p:nvPr/>
        </p:nvSpPr>
        <p:spPr bwMode="auto">
          <a:xfrm>
            <a:off x="5900952" y="1835781"/>
            <a:ext cx="1174625" cy="219253"/>
          </a:xfrm>
          <a:custGeom>
            <a:avLst/>
            <a:gdLst>
              <a:gd name="T0" fmla="*/ 0 w 768"/>
              <a:gd name="T1" fmla="*/ 96 h 196"/>
              <a:gd name="T2" fmla="*/ 0 w 768"/>
              <a:gd name="T3" fmla="*/ 196 h 196"/>
              <a:gd name="T4" fmla="*/ 288 w 768"/>
              <a:gd name="T5" fmla="*/ 192 h 196"/>
              <a:gd name="T6" fmla="*/ 288 w 768"/>
              <a:gd name="T7" fmla="*/ 0 h 196"/>
              <a:gd name="T8" fmla="*/ 480 w 768"/>
              <a:gd name="T9" fmla="*/ 0 h 196"/>
              <a:gd name="T10" fmla="*/ 480 w 768"/>
              <a:gd name="T11" fmla="*/ 192 h 196"/>
              <a:gd name="T12" fmla="*/ 576 w 768"/>
              <a:gd name="T13" fmla="*/ 192 h 196"/>
              <a:gd name="T14" fmla="*/ 576 w 768"/>
              <a:gd name="T15" fmla="*/ 0 h 196"/>
              <a:gd name="T16" fmla="*/ 768 w 768"/>
              <a:gd name="T17" fmla="*/ 0 h 196"/>
              <a:gd name="T18" fmla="*/ 768 w 768"/>
              <a:gd name="T19" fmla="*/ 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68" h="196">
                <a:moveTo>
                  <a:pt x="0" y="96"/>
                </a:moveTo>
                <a:lnTo>
                  <a:pt x="0" y="196"/>
                </a:lnTo>
                <a:lnTo>
                  <a:pt x="288" y="192"/>
                </a:lnTo>
                <a:lnTo>
                  <a:pt x="288" y="0"/>
                </a:lnTo>
                <a:lnTo>
                  <a:pt x="480" y="0"/>
                </a:lnTo>
                <a:lnTo>
                  <a:pt x="480" y="192"/>
                </a:lnTo>
                <a:lnTo>
                  <a:pt x="576" y="192"/>
                </a:lnTo>
                <a:lnTo>
                  <a:pt x="576" y="0"/>
                </a:lnTo>
                <a:lnTo>
                  <a:pt x="768" y="0"/>
                </a:lnTo>
                <a:lnTo>
                  <a:pt x="768" y="96"/>
                </a:lnTo>
              </a:path>
            </a:pathLst>
          </a:custGeom>
          <a:solidFill>
            <a:schemeClr val="hlink"/>
          </a:solidFill>
          <a:ln w="19050" cmpd="sng">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49" name="Line 52"/>
          <p:cNvSpPr>
            <a:spLocks noChangeShapeType="1"/>
          </p:cNvSpPr>
          <p:nvPr/>
        </p:nvSpPr>
        <p:spPr bwMode="auto">
          <a:xfrm>
            <a:off x="3447712" y="1943771"/>
            <a:ext cx="3918567" cy="0"/>
          </a:xfrm>
          <a:prstGeom prst="line">
            <a:avLst/>
          </a:prstGeom>
          <a:noFill/>
          <a:ln w="28575">
            <a:solidFill>
              <a:srgbClr val="0000FF"/>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50" name="Text Box 53"/>
          <p:cNvSpPr txBox="1">
            <a:spLocks noChangeArrowheads="1"/>
          </p:cNvSpPr>
          <p:nvPr/>
        </p:nvSpPr>
        <p:spPr bwMode="auto">
          <a:xfrm>
            <a:off x="1785038" y="2134663"/>
            <a:ext cx="165301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400" b="1" dirty="0">
                <a:latin typeface="微软雅黑" panose="020B0503020204020204" pitchFamily="34" charset="-122"/>
                <a:ea typeface="微软雅黑" panose="020B0503020204020204" pitchFamily="34" charset="-122"/>
              </a:rPr>
              <a:t>S </a:t>
            </a:r>
            <a:r>
              <a:rPr kumimoji="1" lang="zh-CN" altLang="en-US" sz="1400" b="1" dirty="0">
                <a:latin typeface="微软雅黑" panose="020B0503020204020204" pitchFamily="34" charset="-122"/>
                <a:ea typeface="微软雅黑" panose="020B0503020204020204" pitchFamily="34" charset="-122"/>
              </a:rPr>
              <a:t>站发送的信号 </a:t>
            </a:r>
            <a:r>
              <a:rPr kumimoji="1" lang="en-US" altLang="zh-CN" sz="1400" b="1" i="1" dirty="0" err="1">
                <a:latin typeface="微软雅黑" panose="020B0503020204020204" pitchFamily="34" charset="-122"/>
                <a:ea typeface="微软雅黑" panose="020B0503020204020204" pitchFamily="34" charset="-122"/>
              </a:rPr>
              <a:t>S</a:t>
            </a:r>
            <a:r>
              <a:rPr kumimoji="1" lang="en-US" altLang="zh-CN" sz="1400" b="1" i="1" baseline="-25000" dirty="0" err="1">
                <a:latin typeface="微软雅黑" panose="020B0503020204020204" pitchFamily="34" charset="-122"/>
                <a:ea typeface="微软雅黑" panose="020B0503020204020204" pitchFamily="34" charset="-122"/>
              </a:rPr>
              <a:t>x</a:t>
            </a:r>
            <a:endParaRPr kumimoji="1" lang="en-US" altLang="zh-CN" sz="1400" b="1" i="1" baseline="-25000" dirty="0">
              <a:latin typeface="微软雅黑" panose="020B0503020204020204" pitchFamily="34" charset="-122"/>
              <a:ea typeface="微软雅黑" panose="020B0503020204020204" pitchFamily="34" charset="-122"/>
            </a:endParaRPr>
          </a:p>
        </p:txBody>
      </p:sp>
      <p:sp>
        <p:nvSpPr>
          <p:cNvPr id="51" name="Text Box 54"/>
          <p:cNvSpPr txBox="1">
            <a:spLocks noChangeArrowheads="1"/>
          </p:cNvSpPr>
          <p:nvPr/>
        </p:nvSpPr>
        <p:spPr bwMode="auto">
          <a:xfrm>
            <a:off x="1785039" y="2513176"/>
            <a:ext cx="164872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400" b="1" dirty="0">
                <a:latin typeface="微软雅黑" panose="020B0503020204020204" pitchFamily="34" charset="-122"/>
                <a:ea typeface="微软雅黑" panose="020B0503020204020204" pitchFamily="34" charset="-122"/>
              </a:rPr>
              <a:t>T </a:t>
            </a:r>
            <a:r>
              <a:rPr kumimoji="1" lang="zh-CN" altLang="en-US" sz="1400" b="1" dirty="0">
                <a:latin typeface="微软雅黑" panose="020B0503020204020204" pitchFamily="34" charset="-122"/>
                <a:ea typeface="微软雅黑" panose="020B0503020204020204" pitchFamily="34" charset="-122"/>
              </a:rPr>
              <a:t>站发送的信号 </a:t>
            </a:r>
            <a:r>
              <a:rPr kumimoji="1" lang="en-US" altLang="zh-CN" sz="1400" b="1" i="1" dirty="0" err="1">
                <a:latin typeface="微软雅黑" panose="020B0503020204020204" pitchFamily="34" charset="-122"/>
                <a:ea typeface="微软雅黑" panose="020B0503020204020204" pitchFamily="34" charset="-122"/>
              </a:rPr>
              <a:t>T</a:t>
            </a:r>
            <a:r>
              <a:rPr kumimoji="1" lang="en-US" altLang="zh-CN" sz="1400" b="1" i="1" baseline="-25000" dirty="0" err="1">
                <a:latin typeface="微软雅黑" panose="020B0503020204020204" pitchFamily="34" charset="-122"/>
                <a:ea typeface="微软雅黑" panose="020B0503020204020204" pitchFamily="34" charset="-122"/>
              </a:rPr>
              <a:t>x</a:t>
            </a:r>
            <a:endParaRPr kumimoji="1" lang="en-US" altLang="zh-CN" sz="1400" b="1" i="1" baseline="-25000" dirty="0">
              <a:latin typeface="微软雅黑" panose="020B0503020204020204" pitchFamily="34" charset="-122"/>
              <a:ea typeface="微软雅黑" panose="020B0503020204020204" pitchFamily="34" charset="-122"/>
            </a:endParaRPr>
          </a:p>
        </p:txBody>
      </p:sp>
      <p:sp>
        <p:nvSpPr>
          <p:cNvPr id="52" name="Text Box 55"/>
          <p:cNvSpPr txBox="1">
            <a:spLocks noChangeArrowheads="1"/>
          </p:cNvSpPr>
          <p:nvPr/>
        </p:nvSpPr>
        <p:spPr bwMode="auto">
          <a:xfrm>
            <a:off x="1571149" y="2951683"/>
            <a:ext cx="190359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zh-CN" altLang="en-US" sz="1400" b="1" dirty="0">
                <a:latin typeface="微软雅黑" panose="020B0503020204020204" pitchFamily="34" charset="-122"/>
                <a:ea typeface="微软雅黑" panose="020B0503020204020204" pitchFamily="34" charset="-122"/>
              </a:rPr>
              <a:t>总的发送信号 </a:t>
            </a:r>
            <a:r>
              <a:rPr kumimoji="1" lang="en-US" altLang="zh-CN" sz="1400" b="1" i="1" dirty="0" err="1">
                <a:latin typeface="微软雅黑" panose="020B0503020204020204" pitchFamily="34" charset="-122"/>
                <a:ea typeface="微软雅黑" panose="020B0503020204020204" pitchFamily="34" charset="-122"/>
              </a:rPr>
              <a:t>S</a:t>
            </a:r>
            <a:r>
              <a:rPr kumimoji="1" lang="en-US" altLang="zh-CN" sz="1400" b="1" i="1" baseline="-25000" dirty="0" err="1">
                <a:latin typeface="微软雅黑" panose="020B0503020204020204" pitchFamily="34" charset="-122"/>
                <a:ea typeface="微软雅黑" panose="020B0503020204020204" pitchFamily="34" charset="-122"/>
              </a:rPr>
              <a:t>x</a:t>
            </a:r>
            <a:r>
              <a:rPr kumimoji="1" lang="en-US" altLang="zh-CN" sz="1400" b="1" dirty="0">
                <a:latin typeface="微软雅黑" panose="020B0503020204020204" pitchFamily="34" charset="-122"/>
                <a:ea typeface="微软雅黑" panose="020B0503020204020204" pitchFamily="34" charset="-122"/>
              </a:rPr>
              <a:t> + </a:t>
            </a:r>
            <a:r>
              <a:rPr kumimoji="1" lang="en-US" altLang="zh-CN" sz="1400" b="1" i="1" dirty="0" err="1">
                <a:latin typeface="微软雅黑" panose="020B0503020204020204" pitchFamily="34" charset="-122"/>
                <a:ea typeface="微软雅黑" panose="020B0503020204020204" pitchFamily="34" charset="-122"/>
              </a:rPr>
              <a:t>T</a:t>
            </a:r>
            <a:r>
              <a:rPr kumimoji="1" lang="en-US" altLang="zh-CN" sz="1400" b="1" i="1" baseline="-25000" dirty="0" err="1">
                <a:latin typeface="微软雅黑" panose="020B0503020204020204" pitchFamily="34" charset="-122"/>
                <a:ea typeface="微软雅黑" panose="020B0503020204020204" pitchFamily="34" charset="-122"/>
              </a:rPr>
              <a:t>x</a:t>
            </a:r>
            <a:endParaRPr kumimoji="1" lang="en-US" altLang="zh-CN" sz="1400" b="1" i="1" baseline="-25000" dirty="0">
              <a:latin typeface="微软雅黑" panose="020B0503020204020204" pitchFamily="34" charset="-122"/>
              <a:ea typeface="微软雅黑" panose="020B0503020204020204" pitchFamily="34" charset="-122"/>
            </a:endParaRPr>
          </a:p>
        </p:txBody>
      </p:sp>
      <p:sp>
        <p:nvSpPr>
          <p:cNvPr id="53" name="Text Box 56"/>
          <p:cNvSpPr txBox="1">
            <a:spLocks noChangeArrowheads="1"/>
          </p:cNvSpPr>
          <p:nvPr/>
        </p:nvSpPr>
        <p:spPr bwMode="auto">
          <a:xfrm>
            <a:off x="1838216" y="3378192"/>
            <a:ext cx="1608133"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zh-CN" altLang="en-US" sz="1400" b="1" dirty="0">
                <a:latin typeface="微软雅黑" panose="020B0503020204020204" pitchFamily="34" charset="-122"/>
                <a:ea typeface="微软雅黑" panose="020B0503020204020204" pitchFamily="34" charset="-122"/>
              </a:rPr>
              <a:t>规格化内积 </a:t>
            </a:r>
            <a:r>
              <a:rPr kumimoji="1" lang="en-US" altLang="zh-CN" sz="1400" b="1" i="1" dirty="0">
                <a:latin typeface="微软雅黑" panose="020B0503020204020204" pitchFamily="34" charset="-122"/>
                <a:ea typeface="微软雅黑" panose="020B0503020204020204" pitchFamily="34" charset="-122"/>
              </a:rPr>
              <a:t>S</a:t>
            </a:r>
            <a:r>
              <a:rPr kumimoji="1" lang="en-US" altLang="zh-CN" sz="1400" b="1" dirty="0">
                <a:latin typeface="微软雅黑" panose="020B0503020204020204" pitchFamily="34" charset="-122"/>
                <a:ea typeface="微软雅黑" panose="020B0503020204020204" pitchFamily="34" charset="-122"/>
                <a:sym typeface="Symbol" panose="05050102010706020507" pitchFamily="18" charset="2"/>
              </a:rPr>
              <a:t> </a:t>
            </a:r>
            <a:r>
              <a:rPr kumimoji="1" lang="en-US" altLang="zh-CN" sz="1400" b="1" dirty="0">
                <a:latin typeface="微软雅黑" panose="020B0503020204020204" pitchFamily="34" charset="-122"/>
                <a:ea typeface="微软雅黑" panose="020B0503020204020204" pitchFamily="34" charset="-122"/>
                <a:sym typeface="Wingdings" panose="05000000000000000000" pitchFamily="2" charset="2"/>
              </a:rPr>
              <a:t> </a:t>
            </a:r>
            <a:r>
              <a:rPr kumimoji="1" lang="en-US" altLang="zh-CN" sz="1400" b="1" i="1" dirty="0" err="1">
                <a:latin typeface="微软雅黑" panose="020B0503020204020204" pitchFamily="34" charset="-122"/>
                <a:ea typeface="微软雅黑" panose="020B0503020204020204" pitchFamily="34" charset="-122"/>
              </a:rPr>
              <a:t>S</a:t>
            </a:r>
            <a:r>
              <a:rPr kumimoji="1" lang="en-US" altLang="zh-CN" sz="1400" b="1" i="1" baseline="-25000" dirty="0" err="1">
                <a:latin typeface="微软雅黑" panose="020B0503020204020204" pitchFamily="34" charset="-122"/>
                <a:ea typeface="微软雅黑" panose="020B0503020204020204" pitchFamily="34" charset="-122"/>
              </a:rPr>
              <a:t>x</a:t>
            </a:r>
            <a:endParaRPr kumimoji="1" lang="en-US" altLang="zh-CN" sz="1400" b="1" i="1" baseline="-25000" dirty="0">
              <a:latin typeface="微软雅黑" panose="020B0503020204020204" pitchFamily="34" charset="-122"/>
              <a:ea typeface="微软雅黑" panose="020B0503020204020204" pitchFamily="34" charset="-122"/>
            </a:endParaRPr>
          </a:p>
        </p:txBody>
      </p:sp>
      <p:sp>
        <p:nvSpPr>
          <p:cNvPr id="54" name="Text Box 57"/>
          <p:cNvSpPr txBox="1">
            <a:spLocks noChangeArrowheads="1"/>
          </p:cNvSpPr>
          <p:nvPr/>
        </p:nvSpPr>
        <p:spPr bwMode="auto">
          <a:xfrm>
            <a:off x="1838216" y="3743614"/>
            <a:ext cx="159902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zh-CN" altLang="en-US" sz="1400" b="1" dirty="0">
                <a:latin typeface="微软雅黑" panose="020B0503020204020204" pitchFamily="34" charset="-122"/>
                <a:ea typeface="微软雅黑" panose="020B0503020204020204" pitchFamily="34" charset="-122"/>
              </a:rPr>
              <a:t>规格化内积 </a:t>
            </a:r>
            <a:r>
              <a:rPr kumimoji="1" lang="en-US" altLang="zh-CN" sz="1400" b="1" i="1" dirty="0">
                <a:latin typeface="微软雅黑" panose="020B0503020204020204" pitchFamily="34" charset="-122"/>
                <a:ea typeface="微软雅黑" panose="020B0503020204020204" pitchFamily="34" charset="-122"/>
              </a:rPr>
              <a:t>S</a:t>
            </a:r>
            <a:r>
              <a:rPr kumimoji="1" lang="en-US" altLang="zh-CN" sz="1400" b="1" dirty="0">
                <a:latin typeface="微软雅黑" panose="020B0503020204020204" pitchFamily="34" charset="-122"/>
                <a:ea typeface="微软雅黑" panose="020B0503020204020204" pitchFamily="34" charset="-122"/>
                <a:sym typeface="Symbol" panose="05050102010706020507" pitchFamily="18" charset="2"/>
              </a:rPr>
              <a:t> </a:t>
            </a:r>
            <a:r>
              <a:rPr kumimoji="1" lang="en-US" altLang="zh-CN" sz="1400" b="1" dirty="0">
                <a:latin typeface="微软雅黑" panose="020B0503020204020204" pitchFamily="34" charset="-122"/>
                <a:ea typeface="微软雅黑" panose="020B0503020204020204" pitchFamily="34" charset="-122"/>
                <a:sym typeface="Wingdings" panose="05000000000000000000" pitchFamily="2" charset="2"/>
              </a:rPr>
              <a:t> </a:t>
            </a:r>
            <a:r>
              <a:rPr kumimoji="1" lang="en-US" altLang="zh-CN" sz="1400" b="1" i="1" dirty="0" err="1">
                <a:latin typeface="微软雅黑" panose="020B0503020204020204" pitchFamily="34" charset="-122"/>
                <a:ea typeface="微软雅黑" panose="020B0503020204020204" pitchFamily="34" charset="-122"/>
              </a:rPr>
              <a:t>T</a:t>
            </a:r>
            <a:r>
              <a:rPr kumimoji="1" lang="en-US" altLang="zh-CN" sz="1400" b="1" i="1" baseline="-25000" dirty="0" err="1">
                <a:latin typeface="微软雅黑" panose="020B0503020204020204" pitchFamily="34" charset="-122"/>
                <a:ea typeface="微软雅黑" panose="020B0503020204020204" pitchFamily="34" charset="-122"/>
              </a:rPr>
              <a:t>x</a:t>
            </a:r>
            <a:endParaRPr kumimoji="1" lang="en-US" altLang="zh-CN" sz="1400" b="1" i="1" baseline="-25000" dirty="0">
              <a:latin typeface="微软雅黑" panose="020B0503020204020204" pitchFamily="34" charset="-122"/>
              <a:ea typeface="微软雅黑" panose="020B0503020204020204" pitchFamily="34" charset="-122"/>
            </a:endParaRPr>
          </a:p>
        </p:txBody>
      </p:sp>
      <p:sp>
        <p:nvSpPr>
          <p:cNvPr id="55" name="Line 58"/>
          <p:cNvSpPr>
            <a:spLocks noChangeShapeType="1"/>
          </p:cNvSpPr>
          <p:nvPr/>
        </p:nvSpPr>
        <p:spPr bwMode="auto">
          <a:xfrm flipV="1">
            <a:off x="3447713" y="3547267"/>
            <a:ext cx="3889024" cy="1091"/>
          </a:xfrm>
          <a:prstGeom prst="line">
            <a:avLst/>
          </a:prstGeom>
          <a:noFill/>
          <a:ln w="28575">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56" name="Text Box 59"/>
          <p:cNvSpPr txBox="1">
            <a:spLocks noChangeArrowheads="1"/>
          </p:cNvSpPr>
          <p:nvPr/>
        </p:nvSpPr>
        <p:spPr bwMode="auto">
          <a:xfrm>
            <a:off x="2111192" y="1221652"/>
            <a:ext cx="126188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zh-CN" altLang="en-US" sz="1400" b="1">
                <a:latin typeface="微软雅黑" panose="020B0503020204020204" pitchFamily="34" charset="-122"/>
                <a:ea typeface="微软雅黑" panose="020B0503020204020204" pitchFamily="34" charset="-122"/>
              </a:rPr>
              <a:t>数据码元比特</a:t>
            </a:r>
          </a:p>
        </p:txBody>
      </p:sp>
      <p:sp>
        <p:nvSpPr>
          <p:cNvPr id="57" name="Text Box 60"/>
          <p:cNvSpPr txBox="1">
            <a:spLocks noChangeArrowheads="1"/>
          </p:cNvSpPr>
          <p:nvPr/>
        </p:nvSpPr>
        <p:spPr bwMode="auto">
          <a:xfrm>
            <a:off x="1244995" y="1968860"/>
            <a:ext cx="364202"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zh-CN" altLang="en-US" sz="1400" b="1" dirty="0">
                <a:solidFill>
                  <a:srgbClr val="0000FF"/>
                </a:solidFill>
                <a:latin typeface="微软雅黑" panose="020B0503020204020204" pitchFamily="34" charset="-122"/>
                <a:ea typeface="微软雅黑" panose="020B0503020204020204" pitchFamily="34" charset="-122"/>
              </a:rPr>
              <a:t>发</a:t>
            </a:r>
          </a:p>
          <a:p>
            <a:pPr algn="l"/>
            <a:r>
              <a:rPr kumimoji="1" lang="zh-CN" altLang="en-US" sz="1400" b="1" dirty="0">
                <a:solidFill>
                  <a:srgbClr val="0000FF"/>
                </a:solidFill>
                <a:latin typeface="微软雅黑" panose="020B0503020204020204" pitchFamily="34" charset="-122"/>
                <a:ea typeface="微软雅黑" panose="020B0503020204020204" pitchFamily="34" charset="-122"/>
              </a:rPr>
              <a:t>送</a:t>
            </a:r>
          </a:p>
          <a:p>
            <a:pPr algn="l"/>
            <a:r>
              <a:rPr kumimoji="1" lang="zh-CN" altLang="en-US" sz="1400" b="1" dirty="0">
                <a:solidFill>
                  <a:srgbClr val="0000FF"/>
                </a:solidFill>
                <a:latin typeface="微软雅黑" panose="020B0503020204020204" pitchFamily="34" charset="-122"/>
                <a:ea typeface="微软雅黑" panose="020B0503020204020204" pitchFamily="34" charset="-122"/>
              </a:rPr>
              <a:t>端</a:t>
            </a:r>
          </a:p>
        </p:txBody>
      </p:sp>
      <p:sp>
        <p:nvSpPr>
          <p:cNvPr id="58" name="Text Box 61"/>
          <p:cNvSpPr txBox="1">
            <a:spLocks noChangeArrowheads="1"/>
          </p:cNvSpPr>
          <p:nvPr/>
        </p:nvSpPr>
        <p:spPr bwMode="auto">
          <a:xfrm>
            <a:off x="1351349" y="3354194"/>
            <a:ext cx="364202"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r>
              <a:rPr kumimoji="1" lang="zh-CN" altLang="en-US" sz="1400" b="1">
                <a:solidFill>
                  <a:srgbClr val="0000FF"/>
                </a:solidFill>
                <a:latin typeface="微软雅黑" panose="020B0503020204020204" pitchFamily="34" charset="-122"/>
                <a:ea typeface="微软雅黑" panose="020B0503020204020204" pitchFamily="34" charset="-122"/>
              </a:rPr>
              <a:t>接</a:t>
            </a:r>
          </a:p>
          <a:p>
            <a:pPr algn="l" eaLnBrk="0" hangingPunct="0"/>
            <a:r>
              <a:rPr kumimoji="1" lang="zh-CN" altLang="en-US" sz="1400" b="1">
                <a:solidFill>
                  <a:srgbClr val="0000FF"/>
                </a:solidFill>
                <a:latin typeface="微软雅黑" panose="020B0503020204020204" pitchFamily="34" charset="-122"/>
                <a:ea typeface="微软雅黑" panose="020B0503020204020204" pitchFamily="34" charset="-122"/>
              </a:rPr>
              <a:t>收</a:t>
            </a:r>
          </a:p>
          <a:p>
            <a:pPr algn="l" eaLnBrk="0" hangingPunct="0"/>
            <a:r>
              <a:rPr kumimoji="1" lang="zh-CN" altLang="en-US" sz="1400" b="1">
                <a:solidFill>
                  <a:srgbClr val="0000FF"/>
                </a:solidFill>
                <a:latin typeface="微软雅黑" panose="020B0503020204020204" pitchFamily="34" charset="-122"/>
                <a:ea typeface="微软雅黑" panose="020B0503020204020204" pitchFamily="34" charset="-122"/>
              </a:rPr>
              <a:t>端</a:t>
            </a:r>
          </a:p>
        </p:txBody>
      </p:sp>
      <p:sp>
        <p:nvSpPr>
          <p:cNvPr id="59" name="AutoShape 62"/>
          <p:cNvSpPr/>
          <p:nvPr/>
        </p:nvSpPr>
        <p:spPr bwMode="auto">
          <a:xfrm>
            <a:off x="1571149" y="1276193"/>
            <a:ext cx="107536" cy="2078001"/>
          </a:xfrm>
          <a:prstGeom prst="leftBracket">
            <a:avLst>
              <a:gd name="adj" fmla="val 174451"/>
            </a:avLst>
          </a:prstGeom>
          <a:noFill/>
          <a:ln w="19050">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60" name="AutoShape 63"/>
          <p:cNvSpPr/>
          <p:nvPr/>
        </p:nvSpPr>
        <p:spPr bwMode="auto">
          <a:xfrm>
            <a:off x="1731862" y="3453458"/>
            <a:ext cx="57903" cy="544316"/>
          </a:xfrm>
          <a:prstGeom prst="leftBracket">
            <a:avLst>
              <a:gd name="adj" fmla="val 84865"/>
            </a:avLst>
          </a:prstGeom>
          <a:noFill/>
          <a:ln w="19050">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1"/>
          </p:nvPr>
        </p:nvSpPr>
        <p:spPr/>
        <p:txBody>
          <a:bodyPr/>
          <a:lstStyle/>
          <a:p>
            <a:r>
              <a:rPr lang="en-US" altLang="zh-CN" dirty="0"/>
              <a:t>CDMA </a:t>
            </a:r>
            <a:r>
              <a:rPr lang="zh-CN" altLang="en-US" dirty="0"/>
              <a:t>例题</a:t>
            </a:r>
          </a:p>
        </p:txBody>
      </p:sp>
      <p:sp>
        <p:nvSpPr>
          <p:cNvPr id="41" name="矩形 40"/>
          <p:cNvSpPr/>
          <p:nvPr/>
        </p:nvSpPr>
        <p:spPr>
          <a:xfrm>
            <a:off x="534035" y="3013710"/>
            <a:ext cx="8084820" cy="1758315"/>
          </a:xfrm>
          <a:prstGeom prst="rect">
            <a:avLst/>
          </a:prstGeom>
          <a:ln>
            <a:solidFill>
              <a:schemeClr val="accent1"/>
            </a:solidFill>
          </a:ln>
        </p:spPr>
        <p:style>
          <a:lnRef idx="1">
            <a:schemeClr val="accent1"/>
          </a:lnRef>
          <a:fillRef idx="2">
            <a:schemeClr val="accent1"/>
          </a:fillRef>
          <a:effectRef idx="1">
            <a:schemeClr val="accent1"/>
          </a:effectRef>
          <a:fontRef idx="minor">
            <a:schemeClr val="dk1"/>
          </a:fontRef>
        </p:style>
        <p:txBody>
          <a:bodyPr wrap="square">
            <a:spAutoFit/>
          </a:bodyPr>
          <a:lstStyle/>
          <a:p>
            <a:pPr>
              <a:lnSpc>
                <a:spcPts val="2600"/>
              </a:lnSpc>
            </a:pPr>
            <a:r>
              <a:rPr lang="zh-CN" altLang="en-US" sz="1600" b="1" dirty="0">
                <a:latin typeface="微软雅黑" panose="020B0503020204020204" pitchFamily="34" charset="-122"/>
                <a:ea typeface="微软雅黑" panose="020B0503020204020204" pitchFamily="34" charset="-122"/>
                <a:sym typeface="+mn-ea"/>
              </a:rPr>
              <a:t>将A、B、C、D四个码片序列分别与收到的码片序列正交</a:t>
            </a:r>
          </a:p>
          <a:p>
            <a:pPr>
              <a:lnSpc>
                <a:spcPts val="2600"/>
              </a:lnSpc>
            </a:pPr>
            <a:r>
              <a:rPr lang="zh-CN" altLang="en-US" sz="1600" b="1" dirty="0">
                <a:latin typeface="微软雅黑" panose="020B0503020204020204" pitchFamily="34" charset="-122"/>
                <a:ea typeface="微软雅黑" panose="020B0503020204020204" pitchFamily="34" charset="-122"/>
                <a:sym typeface="+mn-ea"/>
              </a:rPr>
              <a:t>A：{（-1）*（-1）+（-1）*1+(-1)*(-3)+1*1+1*(-1)+(-1)*(-3)+1*1+1*1}/8=1,所以，A发送的数据是1。</a:t>
            </a:r>
          </a:p>
          <a:p>
            <a:pPr>
              <a:lnSpc>
                <a:spcPts val="2600"/>
              </a:lnSpc>
            </a:pPr>
            <a:r>
              <a:rPr lang="zh-CN" altLang="en-US" sz="1600" b="1" dirty="0">
                <a:latin typeface="微软雅黑" panose="020B0503020204020204" pitchFamily="34" charset="-122"/>
                <a:ea typeface="微软雅黑" panose="020B0503020204020204" pitchFamily="34" charset="-122"/>
                <a:sym typeface="+mn-ea"/>
              </a:rPr>
              <a:t>B、C、D同理。</a:t>
            </a:r>
            <a:endParaRPr lang="zh-CN" altLang="en-US" sz="1600" b="1" dirty="0">
              <a:latin typeface="微软雅黑" panose="020B0503020204020204" pitchFamily="34" charset="-122"/>
              <a:ea typeface="微软雅黑" panose="020B0503020204020204" pitchFamily="34" charset="-122"/>
            </a:endParaRPr>
          </a:p>
          <a:p>
            <a:pPr>
              <a:lnSpc>
                <a:spcPts val="2600"/>
              </a:lnSpc>
            </a:pPr>
            <a:r>
              <a:rPr lang="zh-CN" altLang="en-US" sz="1600" b="1" dirty="0">
                <a:latin typeface="微软雅黑" panose="020B0503020204020204" pitchFamily="34" charset="-122"/>
                <a:ea typeface="微软雅黑" panose="020B0503020204020204" pitchFamily="34" charset="-122"/>
                <a:sym typeface="+mn-ea"/>
              </a:rPr>
              <a:t>答案：A:1 B:0 D:1，C未发答送数据。</a:t>
            </a:r>
            <a:endParaRPr lang="zh-CN" altLang="en-US" sz="1600" b="1" dirty="0">
              <a:latin typeface="微软雅黑" panose="020B0503020204020204" pitchFamily="34" charset="-122"/>
              <a:ea typeface="微软雅黑" panose="020B0503020204020204" pitchFamily="34" charset="-122"/>
            </a:endParaRPr>
          </a:p>
        </p:txBody>
      </p:sp>
      <p:sp>
        <p:nvSpPr>
          <p:cNvPr id="61" name="矩形 60"/>
          <p:cNvSpPr/>
          <p:nvPr/>
        </p:nvSpPr>
        <p:spPr>
          <a:xfrm>
            <a:off x="534670" y="1024255"/>
            <a:ext cx="8084820" cy="1758315"/>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pPr>
              <a:lnSpc>
                <a:spcPts val="2600"/>
              </a:lnSpc>
            </a:pPr>
            <a:r>
              <a:rPr lang="zh-CN" altLang="en-US" sz="1600" b="1" dirty="0">
                <a:latin typeface="微软雅黑" panose="020B0503020204020204" pitchFamily="34" charset="-122"/>
                <a:ea typeface="微软雅黑" panose="020B0503020204020204" pitchFamily="34" charset="-122"/>
                <a:sym typeface="+mn-ea"/>
              </a:rPr>
              <a:t>共有四个站进行码分多址CDMA通信。四个站的码片序列为：</a:t>
            </a:r>
            <a:endParaRPr lang="zh-CN" altLang="en-US" sz="1600" b="1" dirty="0">
              <a:latin typeface="微软雅黑" panose="020B0503020204020204" pitchFamily="34" charset="-122"/>
              <a:ea typeface="微软雅黑" panose="020B0503020204020204" pitchFamily="34" charset="-122"/>
            </a:endParaRPr>
          </a:p>
          <a:p>
            <a:pPr>
              <a:lnSpc>
                <a:spcPts val="2600"/>
              </a:lnSpc>
            </a:pPr>
            <a:r>
              <a:rPr lang="zh-CN" altLang="en-US" sz="1600" b="1" dirty="0">
                <a:latin typeface="微软雅黑" panose="020B0503020204020204" pitchFamily="34" charset="-122"/>
                <a:ea typeface="微软雅黑" panose="020B0503020204020204" pitchFamily="34" charset="-122"/>
                <a:sym typeface="+mn-ea"/>
              </a:rPr>
              <a:t>A：（-1 -1 -1 +1 +1 -1 +1 +1） B：（-1 -1 +1 -1 +1 +1 +1 -1）</a:t>
            </a:r>
            <a:endParaRPr lang="zh-CN" altLang="en-US" sz="1600" b="1" dirty="0">
              <a:latin typeface="微软雅黑" panose="020B0503020204020204" pitchFamily="34" charset="-122"/>
              <a:ea typeface="微软雅黑" panose="020B0503020204020204" pitchFamily="34" charset="-122"/>
            </a:endParaRPr>
          </a:p>
          <a:p>
            <a:pPr>
              <a:lnSpc>
                <a:spcPts val="2600"/>
              </a:lnSpc>
            </a:pPr>
            <a:r>
              <a:rPr lang="zh-CN" altLang="en-US" sz="1600" b="1" dirty="0">
                <a:latin typeface="微软雅黑" panose="020B0503020204020204" pitchFamily="34" charset="-122"/>
                <a:ea typeface="微软雅黑" panose="020B0503020204020204" pitchFamily="34" charset="-122"/>
                <a:sym typeface="+mn-ea"/>
              </a:rPr>
              <a:t>C：（-1 +1 -1 +1 +1 +1 -1 -1） D：（- 1 +1 -1 -1 -1 -1 +1 -1）</a:t>
            </a:r>
            <a:endParaRPr lang="zh-CN" altLang="en-US" sz="1600" b="1" dirty="0">
              <a:latin typeface="微软雅黑" panose="020B0503020204020204" pitchFamily="34" charset="-122"/>
              <a:ea typeface="微软雅黑" panose="020B0503020204020204" pitchFamily="34" charset="-122"/>
            </a:endParaRPr>
          </a:p>
          <a:p>
            <a:pPr>
              <a:lnSpc>
                <a:spcPts val="2600"/>
              </a:lnSpc>
            </a:pPr>
            <a:r>
              <a:rPr lang="zh-CN" altLang="en-US" sz="1600" b="1" dirty="0">
                <a:latin typeface="微软雅黑" panose="020B0503020204020204" pitchFamily="34" charset="-122"/>
                <a:ea typeface="微软雅黑" panose="020B0503020204020204" pitchFamily="34" charset="-122"/>
                <a:sym typeface="+mn-ea"/>
              </a:rPr>
              <a:t>现收到这样的码序列：（-1 +1 -3 +1 -1 -3 +1 +1）。</a:t>
            </a:r>
            <a:endParaRPr lang="zh-CN" altLang="en-US" sz="1600" b="1" dirty="0">
              <a:latin typeface="微软雅黑" panose="020B0503020204020204" pitchFamily="34" charset="-122"/>
              <a:ea typeface="微软雅黑" panose="020B0503020204020204" pitchFamily="34" charset="-122"/>
            </a:endParaRPr>
          </a:p>
          <a:p>
            <a:pPr>
              <a:lnSpc>
                <a:spcPts val="2600"/>
              </a:lnSpc>
            </a:pPr>
            <a:r>
              <a:rPr lang="zh-CN" altLang="en-US" sz="1600" b="1" dirty="0">
                <a:latin typeface="微软雅黑" panose="020B0503020204020204" pitchFamily="34" charset="-122"/>
                <a:ea typeface="微软雅黑" panose="020B0503020204020204" pitchFamily="34" charset="-122"/>
                <a:sym typeface="+mn-ea"/>
              </a:rPr>
              <a:t>问哪个站发送数据了？发送数据的站发送的是0还是1？</a:t>
            </a:r>
            <a:endParaRPr lang="zh-CN" altLang="en-US" sz="1600" b="1"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blinds(horizontal)">
                                      <p:cBhvr>
                                        <p:cTn id="7"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bldLvl="0" animBg="1"/>
      <p:bldP spid="41" grpId="1"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0"/>
          </p:nvPr>
        </p:nvSpPr>
        <p:spPr/>
        <p:txBody>
          <a:bodyPr/>
          <a:lstStyle/>
          <a:p>
            <a:r>
              <a:rPr lang="en-US" altLang="zh-CN" dirty="0">
                <a:solidFill>
                  <a:srgbClr val="FFFF00"/>
                </a:solidFill>
              </a:rPr>
              <a:t>2.5  </a:t>
            </a:r>
            <a:r>
              <a:rPr lang="zh-CN" altLang="en-US" dirty="0"/>
              <a:t>数字传输系统</a:t>
            </a:r>
          </a:p>
        </p:txBody>
      </p:sp>
      <p:sp>
        <p:nvSpPr>
          <p:cNvPr id="6" name="内容占位符 5"/>
          <p:cNvSpPr>
            <a:spLocks noGrp="1"/>
          </p:cNvSpPr>
          <p:nvPr>
            <p:ph sz="quarter" idx="11"/>
          </p:nvPr>
        </p:nvSpPr>
        <p:spPr>
          <a:xfrm>
            <a:off x="432689" y="1172451"/>
            <a:ext cx="8129016" cy="3319038"/>
          </a:xfrm>
        </p:spPr>
        <p:txBody>
          <a:bodyPr/>
          <a:lstStyle/>
          <a:p>
            <a:r>
              <a:rPr lang="zh-CN" altLang="en-US" dirty="0"/>
              <a:t>早期，电话网长途干线采用</a:t>
            </a:r>
            <a:r>
              <a:rPr lang="zh-CN" altLang="en-US" dirty="0">
                <a:solidFill>
                  <a:srgbClr val="0000FF"/>
                </a:solidFill>
              </a:rPr>
              <a:t>频分复用 </a:t>
            </a:r>
            <a:r>
              <a:rPr lang="en-US" altLang="zh-CN" dirty="0">
                <a:solidFill>
                  <a:srgbClr val="0000FF"/>
                </a:solidFill>
              </a:rPr>
              <a:t>FDM </a:t>
            </a:r>
            <a:r>
              <a:rPr lang="zh-CN" altLang="en-US" dirty="0"/>
              <a:t>的模拟传输方式。</a:t>
            </a:r>
          </a:p>
          <a:p>
            <a:r>
              <a:rPr lang="zh-CN" altLang="en-US" dirty="0"/>
              <a:t>目前，大都采用</a:t>
            </a:r>
            <a:r>
              <a:rPr lang="zh-CN" altLang="en-US" dirty="0">
                <a:solidFill>
                  <a:srgbClr val="0000FF"/>
                </a:solidFill>
              </a:rPr>
              <a:t>时分复用 </a:t>
            </a:r>
            <a:r>
              <a:rPr lang="en-US" altLang="zh-CN" dirty="0">
                <a:solidFill>
                  <a:srgbClr val="0000FF"/>
                </a:solidFill>
              </a:rPr>
              <a:t>PCM</a:t>
            </a:r>
            <a:r>
              <a:rPr lang="zh-CN" altLang="en-US" dirty="0">
                <a:solidFill>
                  <a:srgbClr val="0000FF"/>
                </a:solidFill>
              </a:rPr>
              <a:t>（脉冲编码调制）</a:t>
            </a:r>
            <a:r>
              <a:rPr lang="zh-CN" altLang="en-US" dirty="0"/>
              <a:t>的</a:t>
            </a:r>
            <a:r>
              <a:rPr lang="zh-CN" altLang="en-US" dirty="0">
                <a:solidFill>
                  <a:srgbClr val="C00000"/>
                </a:solidFill>
              </a:rPr>
              <a:t>数字传输方式。</a:t>
            </a:r>
          </a:p>
          <a:p>
            <a:r>
              <a:rPr dirty="0">
                <a:solidFill>
                  <a:srgbClr val="0000FF"/>
                </a:solidFill>
                <a:sym typeface="+mn-ea"/>
              </a:rPr>
              <a:t>脉冲编码调制 </a:t>
            </a:r>
            <a:r>
              <a:rPr lang="en-US" altLang="zh-CN" dirty="0">
                <a:solidFill>
                  <a:srgbClr val="0000FF"/>
                </a:solidFill>
                <a:sym typeface="+mn-ea"/>
              </a:rPr>
              <a:t>PCM </a:t>
            </a:r>
            <a:r>
              <a:rPr dirty="0">
                <a:sym typeface="+mn-ea"/>
              </a:rPr>
              <a:t>体制最初是为了在电话局之间的中继线上传送多路的电话。</a:t>
            </a:r>
            <a:endParaRPr lang="zh-CN" altLang="en-US" dirty="0">
              <a:solidFill>
                <a:srgbClr val="C00000"/>
              </a:solidFill>
            </a:endParaRPr>
          </a:p>
          <a:p>
            <a:r>
              <a:rPr lang="zh-CN" altLang="en-US" dirty="0"/>
              <a:t>现代电信网业务括话音、视频、图像和各种</a:t>
            </a:r>
            <a:endParaRPr lang="en-US" altLang="zh-CN" dirty="0"/>
          </a:p>
          <a:p>
            <a:pPr marL="0" indent="0">
              <a:buNone/>
            </a:pPr>
            <a:r>
              <a:rPr lang="en-US" altLang="zh-CN" dirty="0"/>
              <a:t>     </a:t>
            </a:r>
            <a:r>
              <a:rPr lang="zh-CN" altLang="en-US" dirty="0"/>
              <a:t>数据业务。因此需要一种能承载来自其他</a:t>
            </a:r>
            <a:r>
              <a:rPr lang="zh-CN" altLang="en-US" dirty="0">
                <a:solidFill>
                  <a:srgbClr val="C00000"/>
                </a:solidFill>
              </a:rPr>
              <a:t>各</a:t>
            </a:r>
            <a:endParaRPr lang="en-US" altLang="zh-CN" dirty="0">
              <a:solidFill>
                <a:srgbClr val="C00000"/>
              </a:solidFill>
            </a:endParaRPr>
          </a:p>
          <a:p>
            <a:pPr marL="0" indent="0">
              <a:buNone/>
            </a:pPr>
            <a:r>
              <a:rPr lang="en-US" altLang="zh-CN" dirty="0">
                <a:solidFill>
                  <a:srgbClr val="C00000"/>
                </a:solidFill>
              </a:rPr>
              <a:t>     </a:t>
            </a:r>
            <a:r>
              <a:rPr lang="zh-CN" altLang="en-US" dirty="0">
                <a:solidFill>
                  <a:srgbClr val="C00000"/>
                </a:solidFill>
              </a:rPr>
              <a:t>种业务网络数据</a:t>
            </a:r>
            <a:r>
              <a:rPr lang="zh-CN" altLang="en-US" dirty="0"/>
              <a:t>的传输网络。</a:t>
            </a:r>
            <a:endParaRPr lang="en-US" altLang="zh-CN" dirty="0"/>
          </a:p>
          <a:p>
            <a:r>
              <a:rPr lang="zh-CN" altLang="en-US" dirty="0"/>
              <a:t>在数字化的同时，</a:t>
            </a:r>
            <a:r>
              <a:rPr lang="zh-CN" altLang="en-US" dirty="0">
                <a:solidFill>
                  <a:srgbClr val="C00000"/>
                </a:solidFill>
              </a:rPr>
              <a:t>光纤</a:t>
            </a:r>
            <a:r>
              <a:rPr lang="zh-CN" altLang="en-US" dirty="0"/>
              <a:t>开始成为长途干线最</a:t>
            </a:r>
            <a:endParaRPr lang="en-US" altLang="zh-CN" dirty="0"/>
          </a:p>
          <a:p>
            <a:pPr marL="0" indent="0">
              <a:buNone/>
            </a:pPr>
            <a:r>
              <a:rPr lang="en-US" altLang="zh-CN" dirty="0"/>
              <a:t>    </a:t>
            </a:r>
            <a:r>
              <a:rPr lang="zh-CN" altLang="en-US" dirty="0"/>
              <a:t>主要的传输媒体。</a:t>
            </a:r>
            <a:endParaRPr lang="en-US" altLang="zh-CN" dirty="0"/>
          </a:p>
        </p:txBody>
      </p:sp>
      <p:sp>
        <p:nvSpPr>
          <p:cNvPr id="4" name="文本框 3">
            <a:extLst>
              <a:ext uri="{FF2B5EF4-FFF2-40B4-BE49-F238E27FC236}">
                <a16:creationId xmlns:a16="http://schemas.microsoft.com/office/drawing/2014/main" id="{523A219D-8858-E0AA-7F7D-A7BEEFFB2164}"/>
              </a:ext>
            </a:extLst>
          </p:cNvPr>
          <p:cNvSpPr txBox="1"/>
          <p:nvPr/>
        </p:nvSpPr>
        <p:spPr>
          <a:xfrm>
            <a:off x="6574197" y="4524281"/>
            <a:ext cx="2286000" cy="276999"/>
          </a:xfrm>
          <a:prstGeom prst="rect">
            <a:avLst/>
          </a:prstGeom>
          <a:noFill/>
        </p:spPr>
        <p:txBody>
          <a:bodyPr wrap="square" rtlCol="0">
            <a:spAutoFit/>
          </a:bodyPr>
          <a:lstStyle/>
          <a:p>
            <a:r>
              <a:rPr lang="zh-CN" altLang="en-US" sz="1200" dirty="0"/>
              <a:t>语音：每秒</a:t>
            </a:r>
            <a:r>
              <a:rPr lang="en-US" altLang="zh-CN" sz="1200" dirty="0"/>
              <a:t>8000</a:t>
            </a:r>
            <a:r>
              <a:rPr lang="zh-CN" altLang="en-US" sz="1200" dirty="0"/>
              <a:t>次</a:t>
            </a:r>
          </a:p>
        </p:txBody>
      </p:sp>
      <p:pic>
        <p:nvPicPr>
          <p:cNvPr id="1026" name="Picture 2">
            <a:extLst>
              <a:ext uri="{FF2B5EF4-FFF2-40B4-BE49-F238E27FC236}">
                <a16:creationId xmlns:a16="http://schemas.microsoft.com/office/drawing/2014/main" id="{019247F6-CCAC-2AEC-1772-362BFA6C5F9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98908" y="2503330"/>
            <a:ext cx="3117850" cy="198815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sz="quarter" idx="10"/>
          </p:nvPr>
        </p:nvSpPr>
        <p:spPr>
          <a:xfrm>
            <a:off x="452204" y="1157237"/>
            <a:ext cx="8129016" cy="3376990"/>
          </a:xfrm>
        </p:spPr>
        <p:txBody>
          <a:bodyPr/>
          <a:lstStyle/>
          <a:p>
            <a:r>
              <a:rPr lang="zh-CN" altLang="en-US" sz="1800" dirty="0">
                <a:solidFill>
                  <a:srgbClr val="0000FF"/>
                </a:solidFill>
              </a:rPr>
              <a:t>速率标准不统一。</a:t>
            </a:r>
            <a:r>
              <a:rPr lang="zh-CN" altLang="en-US" sz="1800" dirty="0"/>
              <a:t>两个互不兼容的国际标准：</a:t>
            </a:r>
            <a:endParaRPr lang="en-US" altLang="zh-CN" sz="1800" dirty="0"/>
          </a:p>
          <a:p>
            <a:pPr lvl="1"/>
            <a:r>
              <a:rPr lang="zh-CN" altLang="en-US" dirty="0"/>
              <a:t>北美和日本的 </a:t>
            </a:r>
            <a:r>
              <a:rPr lang="en-US" altLang="zh-CN" dirty="0"/>
              <a:t>T1 </a:t>
            </a:r>
            <a:r>
              <a:rPr lang="zh-CN" altLang="en-US" dirty="0"/>
              <a:t>速率（</a:t>
            </a:r>
            <a:r>
              <a:rPr lang="en-US" altLang="zh-CN" dirty="0"/>
              <a:t>1.544 Mbit/s</a:t>
            </a:r>
            <a:r>
              <a:rPr lang="zh-CN" altLang="en-US" dirty="0"/>
              <a:t>）</a:t>
            </a:r>
            <a:endParaRPr lang="en-US" altLang="zh-CN" dirty="0"/>
          </a:p>
          <a:p>
            <a:pPr lvl="1"/>
            <a:r>
              <a:rPr lang="zh-CN" altLang="en-US" dirty="0"/>
              <a:t>欧洲的 </a:t>
            </a:r>
            <a:r>
              <a:rPr lang="en-US" altLang="zh-CN" dirty="0"/>
              <a:t>E1 </a:t>
            </a:r>
            <a:r>
              <a:rPr lang="zh-CN" altLang="en-US" dirty="0"/>
              <a:t>速率（</a:t>
            </a:r>
            <a:r>
              <a:rPr lang="en-US" altLang="zh-CN" dirty="0"/>
              <a:t>2.048 Mbit/s</a:t>
            </a:r>
            <a:r>
              <a:rPr lang="zh-CN" altLang="en-US" dirty="0"/>
              <a:t>）。</a:t>
            </a:r>
            <a:endParaRPr lang="en-US" altLang="zh-CN" dirty="0"/>
          </a:p>
          <a:p>
            <a:r>
              <a:rPr lang="zh-CN" altLang="en-US" sz="1800" dirty="0">
                <a:solidFill>
                  <a:srgbClr val="0000FF"/>
                </a:solidFill>
              </a:rPr>
              <a:t>不是同步传输。</a:t>
            </a:r>
            <a:r>
              <a:rPr lang="zh-CN" altLang="en-US" sz="1800" dirty="0"/>
              <a:t>主要采用准同步方式。</a:t>
            </a:r>
            <a:endParaRPr lang="en-US" altLang="zh-CN" sz="1800" dirty="0"/>
          </a:p>
          <a:p>
            <a:pPr lvl="1"/>
            <a:r>
              <a:rPr lang="zh-CN" altLang="en-US" dirty="0"/>
              <a:t>各支路信号的时钟频率有一定的偏差，给时分复用和分用带来许多麻烦。</a:t>
            </a:r>
          </a:p>
          <a:p>
            <a:endParaRPr lang="en-US" altLang="zh-CN" dirty="0"/>
          </a:p>
          <a:p>
            <a:endParaRPr lang="zh-CN" altLang="en-US" dirty="0"/>
          </a:p>
        </p:txBody>
      </p:sp>
      <p:sp>
        <p:nvSpPr>
          <p:cNvPr id="5" name="文本占位符 4"/>
          <p:cNvSpPr>
            <a:spLocks noGrp="1"/>
          </p:cNvSpPr>
          <p:nvPr>
            <p:ph type="body" sz="quarter" idx="11"/>
          </p:nvPr>
        </p:nvSpPr>
        <p:spPr/>
        <p:txBody>
          <a:bodyPr/>
          <a:lstStyle/>
          <a:p>
            <a:r>
              <a:rPr lang="zh-CN" altLang="en-US" dirty="0"/>
              <a:t>早期数字传输系统</a:t>
            </a:r>
          </a:p>
        </p:txBody>
      </p:sp>
      <p:pic>
        <p:nvPicPr>
          <p:cNvPr id="8" name="图片 7">
            <a:extLst>
              <a:ext uri="{FF2B5EF4-FFF2-40B4-BE49-F238E27FC236}">
                <a16:creationId xmlns:a16="http://schemas.microsoft.com/office/drawing/2014/main" id="{6191A989-4DBB-FEC0-B44A-06E570AD8E02}"/>
              </a:ext>
            </a:extLst>
          </p:cNvPr>
          <p:cNvPicPr>
            <a:picLocks noChangeAspect="1"/>
          </p:cNvPicPr>
          <p:nvPr/>
        </p:nvPicPr>
        <p:blipFill>
          <a:blip r:embed="rId2"/>
          <a:stretch>
            <a:fillRect/>
          </a:stretch>
        </p:blipFill>
        <p:spPr>
          <a:xfrm>
            <a:off x="1536569" y="3273309"/>
            <a:ext cx="6010730" cy="1454870"/>
          </a:xfrm>
          <a:prstGeom prst="rect">
            <a:avLst/>
          </a:prstGeom>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sz="quarter" idx="10"/>
          </p:nvPr>
        </p:nvSpPr>
        <p:spPr>
          <a:xfrm>
            <a:off x="438064" y="1043396"/>
            <a:ext cx="8129016" cy="3376990"/>
          </a:xfrm>
        </p:spPr>
        <p:txBody>
          <a:bodyPr/>
          <a:lstStyle/>
          <a:p>
            <a:pPr>
              <a:lnSpc>
                <a:spcPts val="2200"/>
              </a:lnSpc>
            </a:pPr>
            <a:r>
              <a:rPr lang="en-US" altLang="zh-CN" sz="1400" dirty="0">
                <a:solidFill>
                  <a:srgbClr val="FF0000"/>
                </a:solidFill>
              </a:rPr>
              <a:t>【T1</a:t>
            </a:r>
            <a:r>
              <a:rPr lang="zh-CN" altLang="en-US" sz="1400" dirty="0">
                <a:solidFill>
                  <a:srgbClr val="FF0000"/>
                </a:solidFill>
              </a:rPr>
              <a:t>工作原理</a:t>
            </a:r>
            <a:r>
              <a:rPr lang="en-US" altLang="zh-CN" sz="1400" dirty="0">
                <a:solidFill>
                  <a:srgbClr val="FF0000"/>
                </a:solidFill>
              </a:rPr>
              <a:t>】</a:t>
            </a:r>
            <a:r>
              <a:rPr lang="en-US" altLang="zh-CN" sz="1200" dirty="0"/>
              <a:t> T1</a:t>
            </a:r>
            <a:r>
              <a:rPr lang="zh-CN" altLang="en-US" sz="1200" dirty="0"/>
              <a:t>载波利用</a:t>
            </a:r>
            <a:r>
              <a:rPr lang="en-US" altLang="zh-CN" sz="1200" dirty="0"/>
              <a:t>PCM</a:t>
            </a:r>
            <a:r>
              <a:rPr lang="zh-CN" altLang="en-US" sz="1200" dirty="0"/>
              <a:t>和</a:t>
            </a:r>
            <a:r>
              <a:rPr lang="en-US" altLang="zh-CN" sz="1200" dirty="0"/>
              <a:t>TDM</a:t>
            </a:r>
            <a:r>
              <a:rPr lang="zh-CN" altLang="en-US" sz="1200" dirty="0"/>
              <a:t>技术，使</a:t>
            </a:r>
            <a:r>
              <a:rPr lang="en-US" altLang="zh-CN" sz="1200" dirty="0"/>
              <a:t>24</a:t>
            </a:r>
            <a:r>
              <a:rPr lang="zh-CN" altLang="en-US" sz="1200" dirty="0"/>
              <a:t>路采样声音信号复用一个通道。</a:t>
            </a:r>
            <a:endParaRPr lang="en-US" altLang="zh-CN" sz="1200" dirty="0"/>
          </a:p>
          <a:p>
            <a:pPr lvl="1">
              <a:lnSpc>
                <a:spcPts val="2200"/>
              </a:lnSpc>
              <a:buFont typeface="Wingdings" panose="05000000000000000000" pitchFamily="2" charset="2"/>
              <a:buChar char="Ø"/>
            </a:pPr>
            <a:r>
              <a:rPr lang="zh-CN" altLang="en-US" sz="1000" dirty="0"/>
              <a:t>（</a:t>
            </a:r>
            <a:r>
              <a:rPr lang="en-US" altLang="zh-CN" sz="1000" dirty="0"/>
              <a:t>1</a:t>
            </a:r>
            <a:r>
              <a:rPr lang="zh-CN" altLang="en-US" sz="1000" dirty="0"/>
              <a:t>）当</a:t>
            </a:r>
            <a:r>
              <a:rPr lang="en-US" altLang="zh-CN" sz="1000" dirty="0"/>
              <a:t>T1</a:t>
            </a:r>
            <a:r>
              <a:rPr lang="zh-CN" altLang="en-US" sz="1000" dirty="0"/>
              <a:t>系统用于模拟传输时，多路复用</a:t>
            </a:r>
            <a:r>
              <a:rPr lang="en-US" altLang="zh-CN" sz="1000" dirty="0"/>
              <a:t>24</a:t>
            </a:r>
            <a:r>
              <a:rPr lang="zh-CN" altLang="en-US" sz="1000" dirty="0"/>
              <a:t>路话音信道，每条话音信道输出：</a:t>
            </a:r>
            <a:r>
              <a:rPr lang="en-US" altLang="zh-CN" sz="1000" dirty="0"/>
              <a:t>7bit</a:t>
            </a:r>
            <a:r>
              <a:rPr lang="zh-CN" altLang="en-US" sz="1000" dirty="0"/>
              <a:t>数据</a:t>
            </a:r>
            <a:r>
              <a:rPr lang="en-US" altLang="zh-CN" sz="1000" dirty="0"/>
              <a:t>+1bit</a:t>
            </a:r>
            <a:r>
              <a:rPr lang="zh-CN" altLang="en-US" sz="1000" dirty="0"/>
              <a:t>控制复用</a:t>
            </a:r>
            <a:endParaRPr lang="en-US" altLang="zh-CN" sz="1000" dirty="0"/>
          </a:p>
          <a:p>
            <a:pPr lvl="1">
              <a:lnSpc>
                <a:spcPts val="2200"/>
              </a:lnSpc>
              <a:buFont typeface="Wingdings" panose="05000000000000000000" pitchFamily="2" charset="2"/>
              <a:buChar char="Ø"/>
            </a:pPr>
            <a:r>
              <a:rPr lang="zh-CN" altLang="en-US" sz="1000" dirty="0"/>
              <a:t>（</a:t>
            </a:r>
            <a:r>
              <a:rPr lang="en-US" altLang="zh-CN" sz="1000" dirty="0"/>
              <a:t>2</a:t>
            </a:r>
            <a:r>
              <a:rPr lang="zh-CN" altLang="en-US" sz="1000" dirty="0"/>
              <a:t>）当</a:t>
            </a:r>
            <a:r>
              <a:rPr lang="en-US" altLang="zh-CN" sz="1000" dirty="0"/>
              <a:t>T1</a:t>
            </a:r>
            <a:r>
              <a:rPr lang="zh-CN" altLang="en-US" sz="1000" dirty="0"/>
              <a:t>系统完全用于数字传输时，仅</a:t>
            </a:r>
            <a:r>
              <a:rPr lang="en-US" altLang="zh-CN" sz="1000" dirty="0"/>
              <a:t>23</a:t>
            </a:r>
            <a:r>
              <a:rPr lang="zh-CN" altLang="en-US" sz="1000" dirty="0"/>
              <a:t>条信道用于数据传输，第</a:t>
            </a:r>
            <a:r>
              <a:rPr lang="en-US" altLang="zh-CN" sz="1000" dirty="0"/>
              <a:t>24</a:t>
            </a:r>
            <a:r>
              <a:rPr lang="zh-CN" altLang="en-US" sz="1000" dirty="0"/>
              <a:t>条信道用于同步模式</a:t>
            </a:r>
          </a:p>
          <a:p>
            <a:pPr>
              <a:lnSpc>
                <a:spcPts val="2200"/>
              </a:lnSpc>
            </a:pPr>
            <a:r>
              <a:rPr lang="en-US" altLang="zh-CN" sz="1400" dirty="0">
                <a:solidFill>
                  <a:srgbClr val="FF0000"/>
                </a:solidFill>
              </a:rPr>
              <a:t>【</a:t>
            </a:r>
            <a:r>
              <a:rPr lang="zh-CN" altLang="en-US" sz="1400" dirty="0">
                <a:solidFill>
                  <a:srgbClr val="FF0000"/>
                </a:solidFill>
              </a:rPr>
              <a:t>帧结构</a:t>
            </a:r>
            <a:r>
              <a:rPr lang="en-US" altLang="zh-CN" sz="1400" dirty="0">
                <a:solidFill>
                  <a:srgbClr val="FF0000"/>
                </a:solidFill>
              </a:rPr>
              <a:t>】</a:t>
            </a:r>
            <a:r>
              <a:rPr lang="en-US" altLang="zh-CN" sz="1200" dirty="0"/>
              <a:t>24</a:t>
            </a:r>
            <a:r>
              <a:rPr lang="zh-CN" altLang="en-US" sz="1200" dirty="0"/>
              <a:t>路采样声音信号，每路采样用</a:t>
            </a:r>
            <a:r>
              <a:rPr lang="en-US" altLang="zh-CN" sz="1200" dirty="0"/>
              <a:t>7</a:t>
            </a:r>
            <a:r>
              <a:rPr lang="zh-CN" altLang="en-US" sz="1200" dirty="0"/>
              <a:t>位编码，再加上</a:t>
            </a:r>
            <a:r>
              <a:rPr lang="en-US" altLang="zh-CN" sz="1200" dirty="0"/>
              <a:t>1</a:t>
            </a:r>
            <a:r>
              <a:rPr lang="zh-CN" altLang="en-US" sz="1200" dirty="0"/>
              <a:t>位控制信号（即每路占用</a:t>
            </a:r>
            <a:r>
              <a:rPr lang="en-US" altLang="zh-CN" sz="1200" dirty="0"/>
              <a:t>8</a:t>
            </a:r>
            <a:r>
              <a:rPr lang="zh-CN" altLang="en-US" sz="1200" dirty="0"/>
              <a:t>位），</a:t>
            </a:r>
            <a:r>
              <a:rPr lang="en-US" altLang="zh-CN" sz="1200" dirty="0"/>
              <a:t>24</a:t>
            </a:r>
            <a:r>
              <a:rPr lang="zh-CN" altLang="en-US" sz="1200" dirty="0"/>
              <a:t>路后再增加</a:t>
            </a:r>
            <a:r>
              <a:rPr lang="en-US" altLang="zh-CN" sz="1200" dirty="0"/>
              <a:t>1</a:t>
            </a:r>
            <a:r>
              <a:rPr lang="zh-CN" altLang="en-US" sz="1200" dirty="0"/>
              <a:t>位帧同步位；因此每一个帧包含 </a:t>
            </a:r>
            <a:r>
              <a:rPr lang="en-US" altLang="zh-CN" sz="1200" dirty="0"/>
              <a:t>193</a:t>
            </a:r>
            <a:r>
              <a:rPr lang="zh-CN" altLang="en-US" sz="1200" dirty="0"/>
              <a:t>位，且每一帧用 </a:t>
            </a:r>
            <a:r>
              <a:rPr lang="en-US" altLang="zh-CN" sz="1200" dirty="0"/>
              <a:t>125us</a:t>
            </a:r>
            <a:r>
              <a:rPr lang="zh-CN" altLang="en-US" sz="1200" dirty="0"/>
              <a:t>时间传送。</a:t>
            </a:r>
          </a:p>
          <a:p>
            <a:pPr lvl="1">
              <a:lnSpc>
                <a:spcPts val="2200"/>
              </a:lnSpc>
              <a:buFont typeface="Wingdings" panose="05000000000000000000" pitchFamily="2" charset="2"/>
              <a:buChar char="Ø"/>
            </a:pPr>
            <a:r>
              <a:rPr lang="zh-CN" altLang="en-US" sz="1000" dirty="0"/>
              <a:t>（</a:t>
            </a:r>
            <a:r>
              <a:rPr lang="en-US" altLang="zh-CN" sz="1000" dirty="0"/>
              <a:t>1</a:t>
            </a:r>
            <a:r>
              <a:rPr lang="zh-CN" altLang="en-US" sz="1000" dirty="0"/>
              <a:t>） </a:t>
            </a:r>
            <a:r>
              <a:rPr lang="en-US" altLang="zh-CN" sz="1000" dirty="0"/>
              <a:t>T1</a:t>
            </a:r>
            <a:r>
              <a:rPr lang="zh-CN" altLang="en-US" sz="1000" dirty="0"/>
              <a:t>载波支持的数据传输速率为</a:t>
            </a:r>
            <a:r>
              <a:rPr lang="en-US" altLang="zh-CN" sz="1000" dirty="0"/>
              <a:t>1.544Mbps </a:t>
            </a:r>
            <a:r>
              <a:rPr lang="zh-CN" altLang="en-US" sz="1000" dirty="0"/>
              <a:t>（即 </a:t>
            </a:r>
            <a:r>
              <a:rPr lang="en-US" altLang="zh-CN" sz="1000" dirty="0"/>
              <a:t>193bit/125us=1.544Mbps)</a:t>
            </a:r>
          </a:p>
          <a:p>
            <a:pPr lvl="1">
              <a:lnSpc>
                <a:spcPts val="2200"/>
              </a:lnSpc>
              <a:buFont typeface="Wingdings" panose="05000000000000000000" pitchFamily="2" charset="2"/>
              <a:buChar char="Ø"/>
            </a:pPr>
            <a:r>
              <a:rPr lang="zh-CN" altLang="en-US" sz="1000" dirty="0"/>
              <a:t>（</a:t>
            </a:r>
            <a:r>
              <a:rPr lang="en-US" altLang="zh-CN" sz="1000" dirty="0"/>
              <a:t>2</a:t>
            </a:r>
            <a:r>
              <a:rPr lang="zh-CN" altLang="en-US" sz="1000" dirty="0"/>
              <a:t>）每个通道支持的数据速率为 </a:t>
            </a:r>
            <a:r>
              <a:rPr lang="en-US" altLang="zh-CN" sz="1000" dirty="0"/>
              <a:t>56Kb/s </a:t>
            </a:r>
            <a:r>
              <a:rPr lang="zh-CN" altLang="en-US" sz="1000" dirty="0"/>
              <a:t>，传输速度为</a:t>
            </a:r>
            <a:r>
              <a:rPr lang="en-US" altLang="zh-CN" sz="1000" dirty="0"/>
              <a:t>64Kb/s</a:t>
            </a:r>
          </a:p>
          <a:p>
            <a:pPr marL="457200" lvl="1" indent="0">
              <a:lnSpc>
                <a:spcPts val="2200"/>
              </a:lnSpc>
              <a:buNone/>
            </a:pPr>
            <a:r>
              <a:rPr lang="zh-CN" altLang="en-US" sz="1000" dirty="0"/>
              <a:t>          传输速度</a:t>
            </a:r>
            <a:r>
              <a:rPr lang="en-US" altLang="zh-CN" sz="1000" dirty="0"/>
              <a:t>= 1.544Mbps/24=64Kb/s</a:t>
            </a:r>
            <a:r>
              <a:rPr lang="zh-CN" altLang="en-US" sz="1000" dirty="0"/>
              <a:t>；而每路的</a:t>
            </a:r>
            <a:r>
              <a:rPr lang="en-US" altLang="zh-CN" sz="1000" dirty="0"/>
              <a:t>8</a:t>
            </a:r>
            <a:r>
              <a:rPr lang="zh-CN" altLang="en-US" sz="1000" dirty="0"/>
              <a:t>位中，只要</a:t>
            </a:r>
            <a:r>
              <a:rPr lang="en-US" altLang="zh-CN" sz="1000" dirty="0"/>
              <a:t>7</a:t>
            </a:r>
            <a:r>
              <a:rPr lang="zh-CN" altLang="en-US" sz="1000" dirty="0"/>
              <a:t>位是用于用户数据，所以数据速率</a:t>
            </a:r>
            <a:r>
              <a:rPr lang="en-US" altLang="zh-CN" sz="1000" dirty="0"/>
              <a:t>=7/8*64=56Kb/s</a:t>
            </a:r>
          </a:p>
          <a:p>
            <a:pPr lvl="1">
              <a:lnSpc>
                <a:spcPts val="2200"/>
              </a:lnSpc>
              <a:buFont typeface="Wingdings" panose="05000000000000000000" pitchFamily="2" charset="2"/>
              <a:buChar char="Ø"/>
            </a:pPr>
            <a:r>
              <a:rPr lang="zh-CN" altLang="en-US" sz="1000" dirty="0"/>
              <a:t>（</a:t>
            </a:r>
            <a:r>
              <a:rPr lang="en-US" altLang="zh-CN" sz="1000" dirty="0"/>
              <a:t>3</a:t>
            </a:r>
            <a:r>
              <a:rPr lang="zh-CN" altLang="en-US" sz="1000" dirty="0"/>
              <a:t>）</a:t>
            </a:r>
            <a:r>
              <a:rPr lang="en-US" altLang="zh-CN" sz="1000" dirty="0"/>
              <a:t>T1</a:t>
            </a:r>
            <a:r>
              <a:rPr lang="zh-CN" altLang="en-US" sz="1000" dirty="0"/>
              <a:t>载波开销所占比例为</a:t>
            </a:r>
            <a:r>
              <a:rPr lang="en-US" altLang="zh-CN" sz="1000" dirty="0"/>
              <a:t>13% </a:t>
            </a:r>
            <a:endParaRPr lang="zh-CN" altLang="en-US" sz="1000" dirty="0"/>
          </a:p>
          <a:p>
            <a:pPr marL="457200" lvl="1" indent="0">
              <a:lnSpc>
                <a:spcPts val="2200"/>
              </a:lnSpc>
              <a:buNone/>
            </a:pPr>
            <a:r>
              <a:rPr lang="zh-CN" altLang="en-US" sz="1000" dirty="0"/>
              <a:t>          一帧</a:t>
            </a:r>
            <a:r>
              <a:rPr lang="en-US" altLang="zh-CN" sz="1000" dirty="0"/>
              <a:t>193bit</a:t>
            </a:r>
            <a:r>
              <a:rPr lang="zh-CN" altLang="en-US" sz="1000" dirty="0"/>
              <a:t>中，</a:t>
            </a:r>
            <a:r>
              <a:rPr lang="en-US" altLang="zh-CN" sz="1000" dirty="0"/>
              <a:t>168bit</a:t>
            </a:r>
            <a:r>
              <a:rPr lang="zh-CN" altLang="en-US" sz="1000" dirty="0"/>
              <a:t>（</a:t>
            </a:r>
            <a:r>
              <a:rPr lang="en-US" altLang="zh-CN" sz="1000" dirty="0"/>
              <a:t>24×7</a:t>
            </a:r>
            <a:r>
              <a:rPr lang="zh-CN" altLang="en-US" sz="1000" dirty="0"/>
              <a:t>）用于用户数据，</a:t>
            </a:r>
            <a:r>
              <a:rPr lang="en-US" altLang="zh-CN" sz="1000" dirty="0"/>
              <a:t>25bit</a:t>
            </a:r>
            <a:r>
              <a:rPr lang="zh-CN" altLang="en-US" sz="1000" dirty="0"/>
              <a:t>（</a:t>
            </a:r>
            <a:r>
              <a:rPr lang="en-US" altLang="zh-CN" sz="1000" dirty="0"/>
              <a:t>193-168</a:t>
            </a:r>
            <a:r>
              <a:rPr lang="zh-CN" altLang="en-US" sz="1000" dirty="0"/>
              <a:t>）用于开销。开销所占比例</a:t>
            </a:r>
            <a:r>
              <a:rPr lang="en-US" altLang="zh-CN" sz="1000" dirty="0"/>
              <a:t>=25bit/193bit≈13%</a:t>
            </a:r>
          </a:p>
        </p:txBody>
      </p:sp>
      <p:sp>
        <p:nvSpPr>
          <p:cNvPr id="5" name="文本占位符 4"/>
          <p:cNvSpPr>
            <a:spLocks noGrp="1"/>
          </p:cNvSpPr>
          <p:nvPr>
            <p:ph type="body" sz="quarter" idx="11"/>
          </p:nvPr>
        </p:nvSpPr>
        <p:spPr/>
        <p:txBody>
          <a:bodyPr/>
          <a:lstStyle/>
          <a:p>
            <a:r>
              <a:rPr lang="zh-CN" altLang="en-US" dirty="0"/>
              <a:t>早期数字传输系统</a:t>
            </a:r>
          </a:p>
        </p:txBody>
      </p:sp>
      <p:pic>
        <p:nvPicPr>
          <p:cNvPr id="2050" name="Picture 2">
            <a:extLst>
              <a:ext uri="{FF2B5EF4-FFF2-40B4-BE49-F238E27FC236}">
                <a16:creationId xmlns:a16="http://schemas.microsoft.com/office/drawing/2014/main" id="{87427405-C771-698F-AFC4-6ED337CF71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6252" y="3876118"/>
            <a:ext cx="3880284" cy="12487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927786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sz="quarter" idx="10"/>
          </p:nvPr>
        </p:nvSpPr>
        <p:spPr>
          <a:xfrm>
            <a:off x="466344" y="1062250"/>
            <a:ext cx="8129016" cy="3376990"/>
          </a:xfrm>
        </p:spPr>
        <p:txBody>
          <a:bodyPr/>
          <a:lstStyle/>
          <a:p>
            <a:pPr>
              <a:lnSpc>
                <a:spcPts val="2200"/>
              </a:lnSpc>
            </a:pPr>
            <a:r>
              <a:rPr lang="en-US" altLang="zh-CN" sz="1400" dirty="0">
                <a:solidFill>
                  <a:srgbClr val="FF0000"/>
                </a:solidFill>
              </a:rPr>
              <a:t>【E1</a:t>
            </a:r>
            <a:r>
              <a:rPr lang="zh-CN" altLang="en-US" sz="1400" dirty="0">
                <a:solidFill>
                  <a:srgbClr val="FF0000"/>
                </a:solidFill>
              </a:rPr>
              <a:t>工作原理</a:t>
            </a:r>
            <a:r>
              <a:rPr lang="en-US" altLang="zh-CN" sz="1400" dirty="0">
                <a:solidFill>
                  <a:srgbClr val="FF0000"/>
                </a:solidFill>
              </a:rPr>
              <a:t>】</a:t>
            </a:r>
            <a:r>
              <a:rPr lang="en-US" altLang="zh-CN" sz="1200" dirty="0"/>
              <a:t> </a:t>
            </a:r>
            <a:r>
              <a:rPr lang="zh-CN" altLang="en-US" sz="1200" dirty="0"/>
              <a:t>采用时分复用技术将</a:t>
            </a:r>
            <a:r>
              <a:rPr lang="en-US" altLang="zh-CN" sz="1200" dirty="0"/>
              <a:t>30</a:t>
            </a:r>
            <a:r>
              <a:rPr lang="zh-CN" altLang="en-US" sz="1200" dirty="0"/>
              <a:t>个话音信道和２个控制信道复合在一条</a:t>
            </a:r>
            <a:r>
              <a:rPr lang="en-US" altLang="zh-CN" sz="1200" dirty="0"/>
              <a:t>2.048Mb/s</a:t>
            </a:r>
            <a:r>
              <a:rPr lang="zh-CN" altLang="en-US" sz="1200" dirty="0"/>
              <a:t>的信道上。每个子通道按照时间片轮流占用带宽，但每个传输时间划分固定大小的周期，即使子通道不使用也不能够给其他子通道使用。</a:t>
            </a:r>
            <a:endParaRPr lang="en-US" altLang="zh-CN" sz="1200" dirty="0"/>
          </a:p>
          <a:p>
            <a:pPr>
              <a:lnSpc>
                <a:spcPts val="2200"/>
              </a:lnSpc>
            </a:pPr>
            <a:r>
              <a:rPr lang="en-US" altLang="zh-CN" sz="1400" dirty="0">
                <a:solidFill>
                  <a:srgbClr val="FF0000"/>
                </a:solidFill>
              </a:rPr>
              <a:t>【</a:t>
            </a:r>
            <a:r>
              <a:rPr lang="zh-CN" altLang="en-US" sz="1400" dirty="0">
                <a:solidFill>
                  <a:srgbClr val="FF0000"/>
                </a:solidFill>
              </a:rPr>
              <a:t>帧结构</a:t>
            </a:r>
            <a:r>
              <a:rPr lang="en-US" altLang="zh-CN" sz="1400" dirty="0">
                <a:solidFill>
                  <a:srgbClr val="FF0000"/>
                </a:solidFill>
              </a:rPr>
              <a:t>】</a:t>
            </a:r>
            <a:r>
              <a:rPr lang="zh-CN" altLang="en-US" sz="1200" dirty="0"/>
              <a:t>每一帧开始处有</a:t>
            </a:r>
            <a:r>
              <a:rPr lang="en-US" altLang="zh-CN" sz="1200" dirty="0"/>
              <a:t>8</a:t>
            </a:r>
            <a:r>
              <a:rPr lang="zh-CN" altLang="en-US" sz="1200" dirty="0"/>
              <a:t>位作同步用，中间有</a:t>
            </a:r>
            <a:r>
              <a:rPr lang="en-US" altLang="zh-CN" sz="1200" dirty="0"/>
              <a:t>8</a:t>
            </a:r>
            <a:r>
              <a:rPr lang="zh-CN" altLang="en-US" sz="1200" dirty="0"/>
              <a:t>位用作信令，在组织</a:t>
            </a:r>
            <a:r>
              <a:rPr lang="en-US" altLang="zh-CN" sz="1200" dirty="0"/>
              <a:t>30</a:t>
            </a:r>
            <a:r>
              <a:rPr lang="zh-CN" altLang="en-US" sz="1200" dirty="0"/>
              <a:t>路</a:t>
            </a:r>
            <a:r>
              <a:rPr lang="en-US" altLang="zh-CN" sz="1200" dirty="0"/>
              <a:t>8</a:t>
            </a:r>
            <a:r>
              <a:rPr lang="zh-CN" altLang="en-US" sz="1200" dirty="0"/>
              <a:t>位数据，全帧包含</a:t>
            </a:r>
            <a:r>
              <a:rPr lang="en-US" altLang="zh-CN" sz="1200" dirty="0"/>
              <a:t>256</a:t>
            </a:r>
            <a:r>
              <a:rPr lang="zh-CN" altLang="en-US" sz="1200" dirty="0"/>
              <a:t>位，且每一帧用 </a:t>
            </a:r>
            <a:r>
              <a:rPr lang="en-US" altLang="zh-CN" sz="1200" dirty="0"/>
              <a:t>125us</a:t>
            </a:r>
            <a:r>
              <a:rPr lang="zh-CN" altLang="en-US" sz="1200" dirty="0"/>
              <a:t>时间传送。</a:t>
            </a:r>
          </a:p>
          <a:p>
            <a:pPr lvl="1">
              <a:lnSpc>
                <a:spcPts val="2200"/>
              </a:lnSpc>
              <a:buFont typeface="Wingdings" panose="05000000000000000000" pitchFamily="2" charset="2"/>
              <a:buChar char="Ø"/>
            </a:pPr>
            <a:r>
              <a:rPr lang="zh-CN" altLang="en-US" sz="1000" dirty="0"/>
              <a:t>（</a:t>
            </a:r>
            <a:r>
              <a:rPr lang="en-US" altLang="zh-CN" sz="1000" dirty="0"/>
              <a:t>1</a:t>
            </a:r>
            <a:r>
              <a:rPr lang="zh-CN" altLang="en-US" sz="1000" dirty="0"/>
              <a:t>） </a:t>
            </a:r>
            <a:r>
              <a:rPr lang="en-US" altLang="zh-CN" sz="1000" dirty="0"/>
              <a:t>E1</a:t>
            </a:r>
            <a:r>
              <a:rPr lang="zh-CN" altLang="en-US" sz="1000" dirty="0"/>
              <a:t>载波支持的数据传输速率为</a:t>
            </a:r>
            <a:r>
              <a:rPr lang="en-US" altLang="zh-CN" sz="1000" dirty="0"/>
              <a:t>2.048Mbps </a:t>
            </a:r>
            <a:r>
              <a:rPr lang="zh-CN" altLang="en-US" sz="1000" dirty="0"/>
              <a:t>（ </a:t>
            </a:r>
            <a:r>
              <a:rPr lang="en-US" altLang="zh-CN" sz="1000" dirty="0"/>
              <a:t>256bit/125us=2.048Mbps)</a:t>
            </a:r>
          </a:p>
          <a:p>
            <a:pPr lvl="1">
              <a:lnSpc>
                <a:spcPts val="2200"/>
              </a:lnSpc>
              <a:buFont typeface="Wingdings" panose="05000000000000000000" pitchFamily="2" charset="2"/>
              <a:buChar char="Ø"/>
            </a:pPr>
            <a:r>
              <a:rPr lang="zh-CN" altLang="en-US" sz="1000" dirty="0"/>
              <a:t>（</a:t>
            </a:r>
            <a:r>
              <a:rPr lang="en-US" altLang="zh-CN" sz="1000" dirty="0"/>
              <a:t>2</a:t>
            </a:r>
            <a:r>
              <a:rPr lang="zh-CN" altLang="en-US" sz="1000" dirty="0"/>
              <a:t>）每个通道支持的传输速度（或数据速率）为 </a:t>
            </a:r>
            <a:r>
              <a:rPr lang="en-US" altLang="zh-CN" sz="1000" dirty="0"/>
              <a:t>64Kb/  </a:t>
            </a:r>
            <a:r>
              <a:rPr lang="zh-CN" altLang="en-US" sz="1000" dirty="0"/>
              <a:t>（</a:t>
            </a:r>
            <a:r>
              <a:rPr lang="en-US" altLang="zh-CN" sz="1000" dirty="0"/>
              <a:t>2.048Mbps/32=64Kb/s</a:t>
            </a:r>
            <a:r>
              <a:rPr lang="zh-CN" altLang="en-US" sz="1000" dirty="0"/>
              <a:t>）</a:t>
            </a:r>
            <a:endParaRPr lang="en-US" altLang="zh-CN" sz="1000" dirty="0"/>
          </a:p>
          <a:p>
            <a:pPr lvl="1">
              <a:lnSpc>
                <a:spcPts val="2200"/>
              </a:lnSpc>
              <a:buFont typeface="Wingdings" panose="05000000000000000000" pitchFamily="2" charset="2"/>
              <a:buChar char="Ø"/>
            </a:pPr>
            <a:r>
              <a:rPr lang="zh-CN" altLang="en-US" sz="1000" dirty="0"/>
              <a:t>（</a:t>
            </a:r>
            <a:r>
              <a:rPr lang="en-US" altLang="zh-CN" sz="1000" dirty="0"/>
              <a:t>3</a:t>
            </a:r>
            <a:r>
              <a:rPr lang="zh-CN" altLang="en-US" sz="1000" dirty="0"/>
              <a:t>）</a:t>
            </a:r>
            <a:r>
              <a:rPr lang="en-US" altLang="zh-CN" sz="1000" dirty="0"/>
              <a:t>T1</a:t>
            </a:r>
            <a:r>
              <a:rPr lang="zh-CN" altLang="en-US" sz="1000" dirty="0"/>
              <a:t>载波开销所占比例为</a:t>
            </a:r>
            <a:r>
              <a:rPr lang="en-US" altLang="zh-CN" sz="1000" dirty="0"/>
              <a:t>6.25% </a:t>
            </a:r>
          </a:p>
          <a:p>
            <a:pPr marL="457200" lvl="1" indent="0">
              <a:lnSpc>
                <a:spcPts val="2200"/>
              </a:lnSpc>
              <a:buNone/>
            </a:pPr>
            <a:r>
              <a:rPr lang="en-US" altLang="zh-CN" sz="1000" dirty="0"/>
              <a:t>        </a:t>
            </a:r>
            <a:r>
              <a:rPr lang="zh-CN" altLang="en-US" sz="1000" dirty="0"/>
              <a:t>（一帧</a:t>
            </a:r>
            <a:r>
              <a:rPr lang="en-US" altLang="zh-CN" sz="1000" dirty="0"/>
              <a:t>32</a:t>
            </a:r>
            <a:r>
              <a:rPr lang="zh-CN" altLang="en-US" sz="1000" dirty="0"/>
              <a:t>个时隙中，</a:t>
            </a:r>
            <a:r>
              <a:rPr lang="en-US" altLang="zh-CN" sz="1000" dirty="0"/>
              <a:t>30</a:t>
            </a:r>
            <a:r>
              <a:rPr lang="zh-CN" altLang="en-US" sz="1000" dirty="0"/>
              <a:t>个用于用户数据，</a:t>
            </a:r>
            <a:r>
              <a:rPr lang="en-US" altLang="zh-CN" sz="1000" dirty="0"/>
              <a:t>2</a:t>
            </a:r>
            <a:r>
              <a:rPr lang="zh-CN" altLang="en-US" sz="1000" dirty="0"/>
              <a:t>个用于开销。所以开销所占比例</a:t>
            </a:r>
            <a:r>
              <a:rPr lang="en-US" altLang="zh-CN" sz="1000" dirty="0"/>
              <a:t>=2/32=6.25%</a:t>
            </a:r>
            <a:r>
              <a:rPr lang="zh-CN" altLang="en-US" sz="1000" dirty="0"/>
              <a:t>）</a:t>
            </a:r>
            <a:endParaRPr lang="en-US" altLang="zh-CN" sz="1000" dirty="0"/>
          </a:p>
        </p:txBody>
      </p:sp>
      <p:sp>
        <p:nvSpPr>
          <p:cNvPr id="5" name="文本占位符 4"/>
          <p:cNvSpPr>
            <a:spLocks noGrp="1"/>
          </p:cNvSpPr>
          <p:nvPr>
            <p:ph type="body" sz="quarter" idx="11"/>
          </p:nvPr>
        </p:nvSpPr>
        <p:spPr/>
        <p:txBody>
          <a:bodyPr/>
          <a:lstStyle/>
          <a:p>
            <a:r>
              <a:rPr lang="zh-CN" altLang="en-US" dirty="0"/>
              <a:t>早期数字传输系统</a:t>
            </a:r>
          </a:p>
        </p:txBody>
      </p:sp>
      <p:pic>
        <p:nvPicPr>
          <p:cNvPr id="3" name="图片 2">
            <a:extLst>
              <a:ext uri="{FF2B5EF4-FFF2-40B4-BE49-F238E27FC236}">
                <a16:creationId xmlns:a16="http://schemas.microsoft.com/office/drawing/2014/main" id="{13EEFC21-B703-FA25-B9EC-37241656A940}"/>
              </a:ext>
            </a:extLst>
          </p:cNvPr>
          <p:cNvPicPr>
            <a:picLocks noChangeAspect="1"/>
          </p:cNvPicPr>
          <p:nvPr/>
        </p:nvPicPr>
        <p:blipFill>
          <a:blip r:embed="rId2"/>
          <a:stretch>
            <a:fillRect/>
          </a:stretch>
        </p:blipFill>
        <p:spPr>
          <a:xfrm>
            <a:off x="1545998" y="3713604"/>
            <a:ext cx="4661060" cy="1060287"/>
          </a:xfrm>
          <a:prstGeom prst="rect">
            <a:avLst/>
          </a:prstGeom>
        </p:spPr>
      </p:pic>
    </p:spTree>
    <p:extLst>
      <p:ext uri="{BB962C8B-B14F-4D97-AF65-F5344CB8AC3E}">
        <p14:creationId xmlns:p14="http://schemas.microsoft.com/office/powerpoint/2010/main" val="413419103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a:xfrm>
            <a:off x="466344" y="1045740"/>
            <a:ext cx="8129016" cy="3376990"/>
          </a:xfrm>
        </p:spPr>
        <p:txBody>
          <a:bodyPr/>
          <a:lstStyle/>
          <a:p>
            <a:r>
              <a:rPr lang="zh-CN" altLang="en-US" dirty="0"/>
              <a:t>各级时钟都来自一个非常精确的主时钟。 </a:t>
            </a:r>
          </a:p>
          <a:p>
            <a:r>
              <a:rPr lang="zh-CN" altLang="en-US" dirty="0"/>
              <a:t>为光纤传输系统定义了</a:t>
            </a:r>
            <a:r>
              <a:rPr lang="zh-CN" altLang="en-US" dirty="0">
                <a:solidFill>
                  <a:srgbClr val="C00000"/>
                </a:solidFill>
              </a:rPr>
              <a:t>同步传输</a:t>
            </a:r>
            <a:r>
              <a:rPr lang="zh-CN" altLang="en-US" dirty="0"/>
              <a:t>的线路速率等级结构：</a:t>
            </a:r>
          </a:p>
          <a:p>
            <a:pPr lvl="1"/>
            <a:r>
              <a:rPr lang="zh-CN" altLang="en-US" dirty="0">
                <a:solidFill>
                  <a:srgbClr val="0000FF"/>
                </a:solidFill>
              </a:rPr>
              <a:t>传输速率以 </a:t>
            </a:r>
            <a:r>
              <a:rPr lang="en-US" altLang="zh-CN" dirty="0">
                <a:solidFill>
                  <a:srgbClr val="C00000"/>
                </a:solidFill>
              </a:rPr>
              <a:t>51.84 Mbit/s </a:t>
            </a:r>
            <a:r>
              <a:rPr lang="zh-CN" altLang="en-US" dirty="0">
                <a:solidFill>
                  <a:srgbClr val="0000FF"/>
                </a:solidFill>
              </a:rPr>
              <a:t>为基础。</a:t>
            </a:r>
            <a:r>
              <a:rPr lang="zh-CN" altLang="en-US" dirty="0"/>
              <a:t>对电信号称为第 </a:t>
            </a:r>
            <a:r>
              <a:rPr lang="en-US" altLang="zh-CN" dirty="0"/>
              <a:t>1 </a:t>
            </a:r>
            <a:r>
              <a:rPr lang="zh-CN" altLang="en-US" dirty="0"/>
              <a:t>级同步传送信号 </a:t>
            </a:r>
            <a:r>
              <a:rPr lang="en-US" altLang="zh-CN" dirty="0"/>
              <a:t>STS-1 (Synchronous Transport Signal)</a:t>
            </a:r>
            <a:r>
              <a:rPr lang="zh-CN" altLang="en-US" dirty="0"/>
              <a:t>，对光信号则称为第 </a:t>
            </a:r>
            <a:r>
              <a:rPr lang="en-US" altLang="zh-CN" dirty="0"/>
              <a:t>1 </a:t>
            </a:r>
            <a:r>
              <a:rPr lang="zh-CN" altLang="en-US" dirty="0"/>
              <a:t>级光载波 </a:t>
            </a:r>
            <a:r>
              <a:rPr lang="en-US" altLang="zh-CN" dirty="0"/>
              <a:t>OC-1 (Optical Carrier)</a:t>
            </a:r>
            <a:r>
              <a:rPr lang="zh-CN" altLang="en-US" dirty="0"/>
              <a:t>。</a:t>
            </a:r>
          </a:p>
          <a:p>
            <a:pPr lvl="1"/>
            <a:r>
              <a:rPr lang="zh-CN" altLang="en-US" dirty="0"/>
              <a:t>现已定义了从 </a:t>
            </a:r>
            <a:r>
              <a:rPr lang="en-US" altLang="zh-CN" dirty="0"/>
              <a:t>51.84 Mbit/s (</a:t>
            </a:r>
            <a:r>
              <a:rPr lang="zh-CN" altLang="en-US" dirty="0"/>
              <a:t>即 </a:t>
            </a:r>
            <a:r>
              <a:rPr lang="en-US" altLang="zh-CN" dirty="0"/>
              <a:t>OC-1) </a:t>
            </a:r>
            <a:r>
              <a:rPr lang="zh-CN" altLang="en-US" dirty="0"/>
              <a:t>到 </a:t>
            </a:r>
            <a:r>
              <a:rPr lang="en-US" altLang="zh-CN" dirty="0"/>
              <a:t>39813.120 Mbit/s (</a:t>
            </a:r>
            <a:r>
              <a:rPr lang="zh-CN" altLang="en-US" dirty="0"/>
              <a:t>即 </a:t>
            </a:r>
            <a:r>
              <a:rPr lang="en-US" altLang="zh-CN" dirty="0"/>
              <a:t>OC-768/STS-768) </a:t>
            </a:r>
            <a:r>
              <a:rPr lang="zh-CN" altLang="en-US" dirty="0"/>
              <a:t>的标准。 </a:t>
            </a:r>
          </a:p>
          <a:p>
            <a:endParaRPr lang="zh-CN" altLang="en-US" dirty="0"/>
          </a:p>
        </p:txBody>
      </p:sp>
      <p:sp>
        <p:nvSpPr>
          <p:cNvPr id="3" name="文本占位符 2"/>
          <p:cNvSpPr>
            <a:spLocks noGrp="1"/>
          </p:cNvSpPr>
          <p:nvPr>
            <p:ph type="body" sz="quarter" idx="11"/>
          </p:nvPr>
        </p:nvSpPr>
        <p:spPr/>
        <p:txBody>
          <a:bodyPr/>
          <a:lstStyle/>
          <a:p>
            <a:r>
              <a:rPr lang="zh-CN" altLang="en-US" dirty="0"/>
              <a:t>同步光纤网 </a:t>
            </a:r>
            <a:r>
              <a:rPr lang="en-US" altLang="zh-CN" dirty="0"/>
              <a:t>SONET (Synchronous Optical Network) </a:t>
            </a:r>
            <a:endParaRPr lang="zh-CN" alt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0"/>
          </p:nvPr>
        </p:nvSpPr>
        <p:spPr>
          <a:xfrm>
            <a:off x="1966823" y="1570008"/>
            <a:ext cx="6628537" cy="2518913"/>
          </a:xfrm>
        </p:spPr>
        <p:txBody>
          <a:bodyPr/>
          <a:lstStyle/>
          <a:p>
            <a:r>
              <a:rPr lang="zh-CN" altLang="zh-CN" dirty="0">
                <a:solidFill>
                  <a:srgbClr val="0000FF"/>
                </a:solidFill>
              </a:rPr>
              <a:t>消息</a:t>
            </a:r>
            <a:r>
              <a:rPr lang="en-US" altLang="zh-CN" dirty="0"/>
              <a:t>(message)</a:t>
            </a:r>
            <a:r>
              <a:rPr lang="zh-CN" altLang="en-US" dirty="0"/>
              <a:t>：</a:t>
            </a:r>
            <a:r>
              <a:rPr lang="zh-CN" altLang="zh-CN" dirty="0"/>
              <a:t>如话音、文字、图像、视频等。</a:t>
            </a:r>
            <a:endParaRPr lang="en-US" altLang="zh-CN" dirty="0"/>
          </a:p>
          <a:p>
            <a:endParaRPr lang="en-US" altLang="zh-CN" dirty="0">
              <a:solidFill>
                <a:srgbClr val="0000FF"/>
              </a:solidFill>
            </a:endParaRPr>
          </a:p>
          <a:p>
            <a:endParaRPr lang="en-US" altLang="zh-CN" dirty="0">
              <a:solidFill>
                <a:srgbClr val="0000FF"/>
              </a:solidFill>
            </a:endParaRPr>
          </a:p>
          <a:p>
            <a:endParaRPr lang="en-US" altLang="zh-CN" dirty="0">
              <a:solidFill>
                <a:srgbClr val="0000FF"/>
              </a:solidFill>
            </a:endParaRPr>
          </a:p>
          <a:p>
            <a:r>
              <a:rPr lang="zh-CN" altLang="en-US" dirty="0">
                <a:solidFill>
                  <a:srgbClr val="0000FF"/>
                </a:solidFill>
              </a:rPr>
              <a:t>数据 </a:t>
            </a:r>
            <a:r>
              <a:rPr lang="en-US" altLang="zh-CN" dirty="0"/>
              <a:t>(data)</a:t>
            </a:r>
            <a:r>
              <a:rPr lang="zh-CN" altLang="en-US" dirty="0"/>
              <a:t>：</a:t>
            </a:r>
            <a:r>
              <a:rPr lang="en-US" altLang="zh-CN" dirty="0"/>
              <a:t> </a:t>
            </a:r>
            <a:r>
              <a:rPr lang="zh-CN" altLang="en-US" dirty="0"/>
              <a:t>运送消息的实体。有意义的符号序列。</a:t>
            </a:r>
          </a:p>
        </p:txBody>
      </p:sp>
      <p:sp>
        <p:nvSpPr>
          <p:cNvPr id="4" name="文本占位符 3"/>
          <p:cNvSpPr>
            <a:spLocks noGrp="1"/>
          </p:cNvSpPr>
          <p:nvPr>
            <p:ph type="body" sz="quarter" idx="11"/>
          </p:nvPr>
        </p:nvSpPr>
        <p:spPr/>
        <p:txBody>
          <a:bodyPr/>
          <a:lstStyle/>
          <a:p>
            <a:r>
              <a:rPr lang="zh-CN" altLang="en-US" dirty="0"/>
              <a:t>常用术语</a:t>
            </a:r>
          </a:p>
        </p:txBody>
      </p:sp>
      <p:pic>
        <p:nvPicPr>
          <p:cNvPr id="9220" name="Picture 4" descr="查看源图像"/>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9400" y="1292053"/>
            <a:ext cx="1124653" cy="1428358"/>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6"/>
          <p:cNvSpPr txBox="1"/>
          <p:nvPr/>
        </p:nvSpPr>
        <p:spPr>
          <a:xfrm>
            <a:off x="739400" y="2822987"/>
            <a:ext cx="1124653" cy="1477328"/>
          </a:xfrm>
          <a:prstGeom prst="rect">
            <a:avLst/>
          </a:prstGeom>
          <a:noFill/>
          <a:ln>
            <a:solidFill>
              <a:schemeClr val="tx1"/>
            </a:solidFill>
          </a:ln>
        </p:spPr>
        <p:txBody>
          <a:bodyPr wrap="square" rtlCol="0">
            <a:spAutoFit/>
          </a:bodyPr>
          <a:lstStyle/>
          <a:p>
            <a:r>
              <a:rPr lang="en-US" altLang="zh-CN" b="1" dirty="0"/>
              <a:t>11001001001100111101011011001110……</a:t>
            </a:r>
            <a:endParaRPr lang="zh-CN" altLang="en-US" b="1" dirty="0"/>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a:xfrm>
            <a:off x="466344" y="1078760"/>
            <a:ext cx="8286444" cy="3376990"/>
          </a:xfrm>
        </p:spPr>
        <p:txBody>
          <a:bodyPr/>
          <a:lstStyle/>
          <a:p>
            <a:r>
              <a:rPr lang="en-US" altLang="zh-CN" dirty="0"/>
              <a:t>ITU-T </a:t>
            </a:r>
            <a:r>
              <a:rPr lang="zh-CN" altLang="en-US" dirty="0"/>
              <a:t>以美国标准 </a:t>
            </a:r>
            <a:r>
              <a:rPr lang="en-US" altLang="zh-CN" dirty="0"/>
              <a:t>SONET </a:t>
            </a:r>
            <a:r>
              <a:rPr lang="zh-CN" altLang="en-US" dirty="0"/>
              <a:t>为基础制订的国际标准。</a:t>
            </a:r>
            <a:endParaRPr lang="en-US" altLang="zh-CN" dirty="0"/>
          </a:p>
          <a:p>
            <a:pPr marL="400050" lvl="1" indent="0">
              <a:buNone/>
            </a:pPr>
            <a:r>
              <a:rPr lang="zh-CN" altLang="en-US" sz="1000" dirty="0"/>
              <a:t>国际电信联盟</a:t>
            </a:r>
            <a:r>
              <a:rPr lang="en-US" altLang="zh-CN" sz="1000" dirty="0"/>
              <a:t>( ITU, International Telecommunication Union) </a:t>
            </a:r>
            <a:r>
              <a:rPr lang="zh-CN" altLang="en-US" sz="1000" dirty="0"/>
              <a:t>是一个国际组织，主要负责确立国际无线电和电信的管理制度和标准。</a:t>
            </a:r>
            <a:endParaRPr lang="en-US" altLang="zh-CN" sz="1000" dirty="0"/>
          </a:p>
          <a:p>
            <a:pPr marL="400050" lvl="1" indent="0">
              <a:buNone/>
            </a:pPr>
            <a:r>
              <a:rPr lang="zh-CN" altLang="en-US" sz="1000" dirty="0"/>
              <a:t>国际电信联盟电信标准分局</a:t>
            </a:r>
            <a:r>
              <a:rPr lang="en-US" altLang="zh-CN" sz="1000" dirty="0"/>
              <a:t>(ITU-T for ITU Telecommunication Standardization Sector)</a:t>
            </a:r>
            <a:r>
              <a:rPr lang="zh-CN" altLang="en-US" sz="1000" dirty="0"/>
              <a:t>专门制定电信标准的分支机构。</a:t>
            </a:r>
            <a:endParaRPr lang="en-US" altLang="zh-CN" sz="1000" dirty="0"/>
          </a:p>
          <a:p>
            <a:pPr marL="400050" lvl="1" indent="0">
              <a:buNone/>
            </a:pPr>
            <a:endParaRPr lang="en-US" altLang="zh-CN" sz="1000" dirty="0"/>
          </a:p>
          <a:p>
            <a:r>
              <a:rPr lang="zh-CN" altLang="en-US" dirty="0">
                <a:solidFill>
                  <a:srgbClr val="0000FF"/>
                </a:solidFill>
              </a:rPr>
              <a:t>与 </a:t>
            </a:r>
            <a:r>
              <a:rPr lang="en-US" altLang="zh-CN" dirty="0">
                <a:solidFill>
                  <a:srgbClr val="0000FF"/>
                </a:solidFill>
              </a:rPr>
              <a:t>SONET </a:t>
            </a:r>
            <a:r>
              <a:rPr lang="zh-CN" altLang="en-US" dirty="0">
                <a:solidFill>
                  <a:srgbClr val="0000FF"/>
                </a:solidFill>
              </a:rPr>
              <a:t>的</a:t>
            </a:r>
            <a:r>
              <a:rPr lang="zh-CN" altLang="en-US" dirty="0">
                <a:solidFill>
                  <a:srgbClr val="C00000"/>
                </a:solidFill>
              </a:rPr>
              <a:t>主要不同：</a:t>
            </a:r>
            <a:r>
              <a:rPr lang="en-US" altLang="zh-CN" dirty="0"/>
              <a:t>SDH </a:t>
            </a:r>
            <a:r>
              <a:rPr lang="zh-CN" altLang="en-US" dirty="0"/>
              <a:t>的基本速率为 </a:t>
            </a:r>
            <a:r>
              <a:rPr lang="en-US" altLang="zh-CN" dirty="0"/>
              <a:t>155.52 Mbit/s</a:t>
            </a:r>
            <a:r>
              <a:rPr lang="zh-CN" altLang="en-US" dirty="0"/>
              <a:t>，称为第 </a:t>
            </a:r>
            <a:r>
              <a:rPr lang="en-US" altLang="zh-CN" dirty="0"/>
              <a:t>1 </a:t>
            </a:r>
            <a:r>
              <a:rPr lang="zh-CN" altLang="en-US" dirty="0"/>
              <a:t>级同步传递模块 </a:t>
            </a:r>
            <a:r>
              <a:rPr lang="en-US" altLang="zh-CN" dirty="0"/>
              <a:t>(Synchronous Transfer Module)</a:t>
            </a:r>
            <a:r>
              <a:rPr lang="zh-CN" altLang="en-US" dirty="0"/>
              <a:t>，即 </a:t>
            </a:r>
            <a:r>
              <a:rPr lang="en-US" altLang="zh-CN" dirty="0"/>
              <a:t>STM-1</a:t>
            </a:r>
            <a:r>
              <a:rPr lang="zh-CN" altLang="en-US" dirty="0"/>
              <a:t>，相当于 </a:t>
            </a:r>
            <a:r>
              <a:rPr lang="en-US" altLang="zh-CN" dirty="0"/>
              <a:t>SONET </a:t>
            </a:r>
            <a:r>
              <a:rPr lang="zh-CN" altLang="en-US" dirty="0"/>
              <a:t>体系中的 </a:t>
            </a:r>
            <a:r>
              <a:rPr lang="en-US" altLang="zh-CN" dirty="0"/>
              <a:t>OC-3 </a:t>
            </a:r>
            <a:r>
              <a:rPr lang="zh-CN" altLang="en-US" dirty="0"/>
              <a:t>速率。</a:t>
            </a:r>
          </a:p>
          <a:p>
            <a:endParaRPr lang="zh-CN" altLang="en-US" dirty="0"/>
          </a:p>
        </p:txBody>
      </p:sp>
      <p:sp>
        <p:nvSpPr>
          <p:cNvPr id="3" name="文本占位符 2"/>
          <p:cNvSpPr>
            <a:spLocks noGrp="1"/>
          </p:cNvSpPr>
          <p:nvPr>
            <p:ph type="body" sz="quarter" idx="11"/>
          </p:nvPr>
        </p:nvSpPr>
        <p:spPr/>
        <p:txBody>
          <a:bodyPr/>
          <a:lstStyle/>
          <a:p>
            <a:r>
              <a:rPr lang="zh-CN" altLang="en-US" dirty="0"/>
              <a:t>同步数字系列 </a:t>
            </a:r>
            <a:r>
              <a:rPr lang="en-US" altLang="zh-CN" dirty="0"/>
              <a:t>SDH (Synchronous Digital Hierarchy)</a:t>
            </a:r>
            <a:endParaRPr lang="zh-CN" altLang="en-US" dirty="0"/>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083601" y="1093383"/>
            <a:ext cx="7009933" cy="30480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1083601" y="1675522"/>
            <a:ext cx="7009933" cy="270655"/>
          </a:xfrm>
          <a:prstGeom prst="rect">
            <a:avLst/>
          </a:prstGeom>
          <a:solidFill>
            <a:srgbClr val="99F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1083601" y="2215354"/>
            <a:ext cx="7009933" cy="270655"/>
          </a:xfrm>
          <a:prstGeom prst="rect">
            <a:avLst/>
          </a:prstGeom>
          <a:solidFill>
            <a:srgbClr val="99F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1083601" y="2767040"/>
            <a:ext cx="7009933" cy="270655"/>
          </a:xfrm>
          <a:prstGeom prst="rect">
            <a:avLst/>
          </a:prstGeom>
          <a:solidFill>
            <a:srgbClr val="99F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083601" y="3319289"/>
            <a:ext cx="7009933" cy="270655"/>
          </a:xfrm>
          <a:prstGeom prst="rect">
            <a:avLst/>
          </a:prstGeom>
          <a:solidFill>
            <a:srgbClr val="99F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083601" y="3876301"/>
            <a:ext cx="7009933" cy="270655"/>
          </a:xfrm>
          <a:prstGeom prst="rect">
            <a:avLst/>
          </a:prstGeom>
          <a:solidFill>
            <a:srgbClr val="99F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11" name="Group 417"/>
          <p:cNvGraphicFramePr>
            <a:graphicFrameLocks noGrp="1"/>
          </p:cNvGraphicFramePr>
          <p:nvPr/>
        </p:nvGraphicFramePr>
        <p:xfrm>
          <a:off x="1077237" y="1093383"/>
          <a:ext cx="7022661" cy="3063721"/>
        </p:xfrm>
        <a:graphic>
          <a:graphicData uri="http://schemas.openxmlformats.org/drawingml/2006/table">
            <a:tbl>
              <a:tblPr>
                <a:tableStyleId>{BDBED569-4797-4DF1-A0F4-6AAB3CD982D8}</a:tableStyleId>
              </a:tblPr>
              <a:tblGrid>
                <a:gridCol w="1620613">
                  <a:extLst>
                    <a:ext uri="{9D8B030D-6E8A-4147-A177-3AD203B41FA5}">
                      <a16:colId xmlns:a16="http://schemas.microsoft.com/office/drawing/2014/main" val="20000"/>
                    </a:ext>
                  </a:extLst>
                </a:gridCol>
                <a:gridCol w="1672063">
                  <a:extLst>
                    <a:ext uri="{9D8B030D-6E8A-4147-A177-3AD203B41FA5}">
                      <a16:colId xmlns:a16="http://schemas.microsoft.com/office/drawing/2014/main" val="20001"/>
                    </a:ext>
                  </a:extLst>
                </a:gridCol>
                <a:gridCol w="1442882">
                  <a:extLst>
                    <a:ext uri="{9D8B030D-6E8A-4147-A177-3AD203B41FA5}">
                      <a16:colId xmlns:a16="http://schemas.microsoft.com/office/drawing/2014/main" val="20002"/>
                    </a:ext>
                  </a:extLst>
                </a:gridCol>
                <a:gridCol w="2287103">
                  <a:extLst>
                    <a:ext uri="{9D8B030D-6E8A-4147-A177-3AD203B41FA5}">
                      <a16:colId xmlns:a16="http://schemas.microsoft.com/office/drawing/2014/main" val="20003"/>
                    </a:ext>
                  </a:extLst>
                </a:gridCol>
              </a:tblGrid>
              <a:tr h="304833">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300" b="1"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rPr>
                        <a:t>线路速率</a:t>
                      </a:r>
                      <a:r>
                        <a:rPr kumimoji="0" lang="en-US" altLang="zh-CN" sz="1300" b="1"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rPr>
                        <a:t>(Mbit/s)</a:t>
                      </a:r>
                      <a:endParaRPr kumimoji="0" lang="en-US" altLang="zh-CN" sz="1300" b="1"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endParaRPr>
                    </a:p>
                  </a:txBody>
                  <a:tcPr marL="62729" marR="62729" marT="28952" marB="28952" horzOverflow="overflow"/>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300" b="1"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rPr>
                        <a:t>SONET</a:t>
                      </a:r>
                      <a:r>
                        <a:rPr kumimoji="0" lang="zh-CN" altLang="en-US" sz="1300" b="1"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rPr>
                        <a:t>符号</a:t>
                      </a:r>
                      <a:endParaRPr kumimoji="0" lang="zh-CN" altLang="en-US" sz="1300" b="1"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endParaRPr>
                    </a:p>
                  </a:txBody>
                  <a:tcPr marL="62729" marR="62729" marT="28952" marB="28952" horzOverflow="overflow"/>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300" b="1"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rPr>
                        <a:t>ITU-T</a:t>
                      </a:r>
                      <a:r>
                        <a:rPr kumimoji="0" lang="zh-CN" altLang="en-US" sz="1300" b="1"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rPr>
                        <a:t>符号</a:t>
                      </a:r>
                      <a:endParaRPr kumimoji="0" lang="zh-CN" altLang="en-US" sz="1300" b="1"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endParaRPr>
                    </a:p>
                  </a:txBody>
                  <a:tcPr marL="62729" marR="62729" marT="28952" marB="28952" horzOverflow="overflow"/>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300" b="1"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rPr>
                        <a:t>表示线路速率的常用近似值</a:t>
                      </a:r>
                      <a:endParaRPr kumimoji="0" lang="zh-CN" altLang="en-US" sz="1300" b="1"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endParaRPr>
                    </a:p>
                  </a:txBody>
                  <a:tcPr marL="62729" marR="62729" marT="28952" marB="28952" horzOverflow="overflow"/>
                </a:tc>
                <a:extLst>
                  <a:ext uri="{0D108BD9-81ED-4DB2-BD59-A6C34878D82A}">
                    <a16:rowId xmlns:a16="http://schemas.microsoft.com/office/drawing/2014/main" val="10000"/>
                  </a:ext>
                </a:extLst>
              </a:tr>
              <a:tr h="272807">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300" b="1" u="none" strike="noStrike" cap="none" normalizeH="0" baseline="0" dirty="0">
                          <a:ln>
                            <a:noFill/>
                          </a:ln>
                          <a:effectLst/>
                          <a:latin typeface="微软雅黑" panose="020B0503020204020204" pitchFamily="34" charset="-122"/>
                          <a:ea typeface="微软雅黑" panose="020B0503020204020204" pitchFamily="34" charset="-122"/>
                        </a:rPr>
                        <a:t>51.840</a:t>
                      </a:r>
                      <a:endParaRPr kumimoji="0" lang="en-US" altLang="zh-CN" sz="1300" b="1" i="0" u="none" strike="noStrike" cap="none" normalizeH="0" baseline="0" dirty="0">
                        <a:ln>
                          <a:noFill/>
                        </a:ln>
                        <a:solidFill>
                          <a:srgbClr val="000099"/>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29" marR="62729" marT="28952" marB="28952" horzOverflow="overflow"/>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300" b="1" u="none" strike="noStrike" cap="none" normalizeH="0" baseline="0">
                          <a:ln>
                            <a:noFill/>
                          </a:ln>
                          <a:effectLst/>
                          <a:latin typeface="微软雅黑" panose="020B0503020204020204" pitchFamily="34" charset="-122"/>
                          <a:ea typeface="微软雅黑" panose="020B0503020204020204" pitchFamily="34" charset="-122"/>
                        </a:rPr>
                        <a:t>OC-1/STS-1</a:t>
                      </a:r>
                      <a:endParaRPr kumimoji="0" lang="en-US" altLang="zh-CN" sz="1300" b="1" i="0" u="none" strike="noStrike" cap="none" normalizeH="0" baseline="0">
                        <a:ln>
                          <a:noFill/>
                        </a:ln>
                        <a:solidFill>
                          <a:srgbClr val="000099"/>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29" marR="62729" marT="28952" marB="28952" horzOverflow="overflow"/>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300" b="1" u="none" strike="noStrike" cap="none" normalizeH="0" baseline="0">
                          <a:ln>
                            <a:noFill/>
                          </a:ln>
                          <a:effectLst/>
                          <a:latin typeface="微软雅黑" panose="020B0503020204020204" pitchFamily="34" charset="-122"/>
                          <a:ea typeface="微软雅黑" panose="020B0503020204020204" pitchFamily="34" charset="-122"/>
                          <a:sym typeface="Symbol" panose="05050102010706020507" pitchFamily="18" charset="2"/>
                        </a:rPr>
                        <a:t></a:t>
                      </a:r>
                      <a:endParaRPr kumimoji="0" lang="en-US" altLang="zh-CN" sz="1300" b="1" i="0" u="none" strike="noStrike" cap="none" normalizeH="0" baseline="0">
                        <a:ln>
                          <a:noFill/>
                        </a:ln>
                        <a:solidFill>
                          <a:srgbClr val="000099"/>
                        </a:solidFill>
                        <a:effectLst/>
                        <a:latin typeface="微软雅黑" panose="020B0503020204020204" pitchFamily="34" charset="-122"/>
                        <a:ea typeface="微软雅黑" panose="020B0503020204020204" pitchFamily="34" charset="-122"/>
                        <a:cs typeface="Times New Roman" panose="02020603050405020304" pitchFamily="18" charset="0"/>
                        <a:sym typeface="Symbol" panose="05050102010706020507" pitchFamily="18" charset="2"/>
                      </a:endParaRPr>
                    </a:p>
                  </a:txBody>
                  <a:tcPr marL="62729" marR="62729" marT="28952" marB="28952" horzOverflow="overflow"/>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zh-CN" altLang="zh-CN" sz="1300" b="1" i="0" u="none" strike="noStrike" cap="none" normalizeH="0" baseline="0" dirty="0">
                        <a:ln>
                          <a:noFill/>
                        </a:ln>
                        <a:solidFill>
                          <a:srgbClr val="000099"/>
                        </a:solidFill>
                        <a:effectLst/>
                        <a:latin typeface="微软雅黑" panose="020B0503020204020204" pitchFamily="34" charset="-122"/>
                        <a:ea typeface="微软雅黑" panose="020B0503020204020204" pitchFamily="34" charset="-122"/>
                      </a:endParaRPr>
                    </a:p>
                  </a:txBody>
                  <a:tcPr marL="62729" marR="62729" marT="28952" marB="28952" horzOverflow="overflow"/>
                </a:tc>
                <a:extLst>
                  <a:ext uri="{0D108BD9-81ED-4DB2-BD59-A6C34878D82A}">
                    <a16:rowId xmlns:a16="http://schemas.microsoft.com/office/drawing/2014/main" val="10001"/>
                  </a:ext>
                </a:extLst>
              </a:tr>
              <a:tr h="272807">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300" b="1" u="none" strike="noStrike" cap="none" normalizeH="0" baseline="0" dirty="0">
                          <a:ln>
                            <a:noFill/>
                          </a:ln>
                          <a:effectLst/>
                          <a:latin typeface="微软雅黑" panose="020B0503020204020204" pitchFamily="34" charset="-122"/>
                          <a:ea typeface="微软雅黑" panose="020B0503020204020204" pitchFamily="34" charset="-122"/>
                        </a:rPr>
                        <a:t>155.520</a:t>
                      </a:r>
                      <a:endParaRPr kumimoji="0" lang="en-US" altLang="zh-CN" sz="1300" b="1" i="0" u="none" strike="noStrike" cap="none" normalizeH="0" baseline="0" dirty="0">
                        <a:ln>
                          <a:noFill/>
                        </a:ln>
                        <a:solidFill>
                          <a:srgbClr val="000099"/>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29" marR="62729" marT="28952" marB="28952" horzOverflow="overflow"/>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300" b="1" u="none" strike="noStrike" cap="none" normalizeH="0" baseline="0" dirty="0">
                          <a:ln>
                            <a:noFill/>
                          </a:ln>
                          <a:effectLst/>
                          <a:latin typeface="微软雅黑" panose="020B0503020204020204" pitchFamily="34" charset="-122"/>
                          <a:ea typeface="微软雅黑" panose="020B0503020204020204" pitchFamily="34" charset="-122"/>
                        </a:rPr>
                        <a:t>OC-3/STS-3</a:t>
                      </a:r>
                      <a:endParaRPr kumimoji="0" lang="en-US" altLang="zh-CN" sz="1300" b="1" i="0" u="none" strike="noStrike" cap="none" normalizeH="0" baseline="0" dirty="0">
                        <a:ln>
                          <a:noFill/>
                        </a:ln>
                        <a:solidFill>
                          <a:srgbClr val="000099"/>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29" marR="62729" marT="28952" marB="28952" horzOverflow="overflow"/>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300" b="1" u="none" strike="noStrike" cap="none" normalizeH="0" baseline="0">
                          <a:ln>
                            <a:noFill/>
                          </a:ln>
                          <a:effectLst/>
                          <a:latin typeface="微软雅黑" panose="020B0503020204020204" pitchFamily="34" charset="-122"/>
                          <a:ea typeface="微软雅黑" panose="020B0503020204020204" pitchFamily="34" charset="-122"/>
                        </a:rPr>
                        <a:t>STM-1</a:t>
                      </a:r>
                      <a:endParaRPr kumimoji="0" lang="en-US" altLang="zh-CN" sz="1300" b="1" i="0" u="none" strike="noStrike" cap="none" normalizeH="0" baseline="0">
                        <a:ln>
                          <a:noFill/>
                        </a:ln>
                        <a:solidFill>
                          <a:srgbClr val="000099"/>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29" marR="62729" marT="28952" marB="28952" horzOverflow="overflow"/>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300" b="1" u="none" strike="noStrike" cap="none" normalizeH="0" baseline="0" dirty="0">
                          <a:ln>
                            <a:noFill/>
                          </a:ln>
                          <a:effectLst/>
                          <a:latin typeface="微软雅黑" panose="020B0503020204020204" pitchFamily="34" charset="-122"/>
                          <a:ea typeface="微软雅黑" panose="020B0503020204020204" pitchFamily="34" charset="-122"/>
                        </a:rPr>
                        <a:t>155 Mbit/s</a:t>
                      </a:r>
                      <a:endParaRPr kumimoji="0" lang="en-US" altLang="zh-CN" sz="1300" b="1" i="0" u="none" strike="noStrike" cap="none" normalizeH="0" baseline="0" dirty="0">
                        <a:ln>
                          <a:noFill/>
                        </a:ln>
                        <a:solidFill>
                          <a:srgbClr val="000099"/>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29" marR="62729" marT="28952" marB="28952" horzOverflow="overflow"/>
                </a:tc>
                <a:extLst>
                  <a:ext uri="{0D108BD9-81ED-4DB2-BD59-A6C34878D82A}">
                    <a16:rowId xmlns:a16="http://schemas.microsoft.com/office/drawing/2014/main" val="10002"/>
                  </a:ext>
                </a:extLst>
              </a:tr>
              <a:tr h="272807">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300" b="1" u="none" strike="noStrike" cap="none" normalizeH="0" baseline="0" dirty="0">
                          <a:ln>
                            <a:noFill/>
                          </a:ln>
                          <a:effectLst/>
                          <a:latin typeface="微软雅黑" panose="020B0503020204020204" pitchFamily="34" charset="-122"/>
                          <a:ea typeface="微软雅黑" panose="020B0503020204020204" pitchFamily="34" charset="-122"/>
                        </a:rPr>
                        <a:t>466.560</a:t>
                      </a:r>
                      <a:endParaRPr kumimoji="0" lang="en-US" altLang="zh-CN" sz="1300" b="1" i="0" u="none" strike="noStrike" cap="none" normalizeH="0" baseline="0" dirty="0">
                        <a:ln>
                          <a:noFill/>
                        </a:ln>
                        <a:solidFill>
                          <a:srgbClr val="000099"/>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29" marR="62729" marT="28952" marB="28952" horzOverflow="overflow"/>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300" b="1" u="none" strike="noStrike" cap="none" normalizeH="0" baseline="0">
                          <a:ln>
                            <a:noFill/>
                          </a:ln>
                          <a:effectLst/>
                          <a:latin typeface="微软雅黑" panose="020B0503020204020204" pitchFamily="34" charset="-122"/>
                          <a:ea typeface="微软雅黑" panose="020B0503020204020204" pitchFamily="34" charset="-122"/>
                        </a:rPr>
                        <a:t>OC-9/STS-9</a:t>
                      </a:r>
                      <a:endParaRPr kumimoji="0" lang="en-US" altLang="zh-CN" sz="1300" b="1" i="0" u="none" strike="noStrike" cap="none" normalizeH="0" baseline="0">
                        <a:ln>
                          <a:noFill/>
                        </a:ln>
                        <a:solidFill>
                          <a:srgbClr val="000099"/>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29" marR="62729" marT="28952" marB="28952" horzOverflow="overflow"/>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300" b="1" u="none" strike="noStrike" cap="none" normalizeH="0" baseline="0" dirty="0">
                          <a:ln>
                            <a:noFill/>
                          </a:ln>
                          <a:effectLst/>
                          <a:latin typeface="微软雅黑" panose="020B0503020204020204" pitchFamily="34" charset="-122"/>
                          <a:ea typeface="微软雅黑" panose="020B0503020204020204" pitchFamily="34" charset="-122"/>
                        </a:rPr>
                        <a:t>STM-3</a:t>
                      </a:r>
                      <a:endParaRPr kumimoji="0" lang="en-US" altLang="zh-CN" sz="1300" b="1" i="0" u="none" strike="noStrike" cap="none" normalizeH="0" baseline="0" dirty="0">
                        <a:ln>
                          <a:noFill/>
                        </a:ln>
                        <a:solidFill>
                          <a:srgbClr val="000099"/>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29" marR="62729" marT="28952" marB="28952" horzOverflow="overflow"/>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zh-CN" altLang="zh-CN" sz="1300" b="1" i="0" u="none" strike="noStrike" cap="none" normalizeH="0" baseline="0" dirty="0">
                        <a:ln>
                          <a:noFill/>
                        </a:ln>
                        <a:solidFill>
                          <a:srgbClr val="000099"/>
                        </a:solidFill>
                        <a:effectLst/>
                        <a:latin typeface="微软雅黑" panose="020B0503020204020204" pitchFamily="34" charset="-122"/>
                        <a:ea typeface="微软雅黑" panose="020B0503020204020204" pitchFamily="34" charset="-122"/>
                      </a:endParaRPr>
                    </a:p>
                  </a:txBody>
                  <a:tcPr marL="62729" marR="62729" marT="28952" marB="28952" horzOverflow="overflow"/>
                </a:tc>
                <a:extLst>
                  <a:ext uri="{0D108BD9-81ED-4DB2-BD59-A6C34878D82A}">
                    <a16:rowId xmlns:a16="http://schemas.microsoft.com/office/drawing/2014/main" val="10003"/>
                  </a:ext>
                </a:extLst>
              </a:tr>
              <a:tr h="272807">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300" b="1" u="none" strike="noStrike" cap="none" normalizeH="0" baseline="0" dirty="0">
                          <a:ln>
                            <a:noFill/>
                          </a:ln>
                          <a:effectLst/>
                          <a:latin typeface="微软雅黑" panose="020B0503020204020204" pitchFamily="34" charset="-122"/>
                          <a:ea typeface="微软雅黑" panose="020B0503020204020204" pitchFamily="34" charset="-122"/>
                        </a:rPr>
                        <a:t>622.080</a:t>
                      </a:r>
                      <a:endParaRPr kumimoji="0" lang="en-US" altLang="zh-CN" sz="1300" b="1" i="0" u="none" strike="noStrike" cap="none" normalizeH="0" baseline="0" dirty="0">
                        <a:ln>
                          <a:noFill/>
                        </a:ln>
                        <a:solidFill>
                          <a:srgbClr val="000099"/>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29" marR="62729" marT="28952" marB="28952" horzOverflow="overflow"/>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300" b="1" u="none" strike="noStrike" cap="none" normalizeH="0" baseline="0">
                          <a:ln>
                            <a:noFill/>
                          </a:ln>
                          <a:effectLst/>
                          <a:latin typeface="微软雅黑" panose="020B0503020204020204" pitchFamily="34" charset="-122"/>
                          <a:ea typeface="微软雅黑" panose="020B0503020204020204" pitchFamily="34" charset="-122"/>
                        </a:rPr>
                        <a:t>OC-12/STS-12</a:t>
                      </a:r>
                      <a:endParaRPr kumimoji="0" lang="en-US" altLang="zh-CN" sz="1300" b="1" i="0" u="none" strike="noStrike" cap="none" normalizeH="0" baseline="0">
                        <a:ln>
                          <a:noFill/>
                        </a:ln>
                        <a:solidFill>
                          <a:srgbClr val="000099"/>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29" marR="62729" marT="28952" marB="28952" horzOverflow="overflow"/>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300" b="1" u="none" strike="noStrike" cap="none" normalizeH="0" baseline="0" dirty="0">
                          <a:ln>
                            <a:noFill/>
                          </a:ln>
                          <a:effectLst/>
                          <a:latin typeface="微软雅黑" panose="020B0503020204020204" pitchFamily="34" charset="-122"/>
                          <a:ea typeface="微软雅黑" panose="020B0503020204020204" pitchFamily="34" charset="-122"/>
                        </a:rPr>
                        <a:t>STM-4</a:t>
                      </a:r>
                      <a:endParaRPr kumimoji="0" lang="en-US" altLang="zh-CN" sz="1300" b="1" i="0" u="none" strike="noStrike" cap="none" normalizeH="0" baseline="0" dirty="0">
                        <a:ln>
                          <a:noFill/>
                        </a:ln>
                        <a:solidFill>
                          <a:srgbClr val="000099"/>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29" marR="62729" marT="28952" marB="28952" horzOverflow="overflow"/>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300" b="1" u="none" strike="noStrike" cap="none" normalizeH="0" baseline="0" dirty="0">
                          <a:ln>
                            <a:noFill/>
                          </a:ln>
                          <a:effectLst/>
                          <a:latin typeface="微软雅黑" panose="020B0503020204020204" pitchFamily="34" charset="-122"/>
                          <a:ea typeface="微软雅黑" panose="020B0503020204020204" pitchFamily="34" charset="-122"/>
                        </a:rPr>
                        <a:t>622 Mbit/s</a:t>
                      </a:r>
                      <a:endParaRPr kumimoji="0" lang="en-US" altLang="zh-CN" sz="1300" b="1" i="0" u="none" strike="noStrike" cap="none" normalizeH="0" baseline="0" dirty="0">
                        <a:ln>
                          <a:noFill/>
                        </a:ln>
                        <a:solidFill>
                          <a:srgbClr val="000099"/>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29" marR="62729" marT="28952" marB="28952" horzOverflow="overflow"/>
                </a:tc>
                <a:extLst>
                  <a:ext uri="{0D108BD9-81ED-4DB2-BD59-A6C34878D82A}">
                    <a16:rowId xmlns:a16="http://schemas.microsoft.com/office/drawing/2014/main" val="10004"/>
                  </a:ext>
                </a:extLst>
              </a:tr>
              <a:tr h="272807">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300" b="1" u="none" strike="noStrike" cap="none" normalizeH="0" baseline="0" dirty="0">
                          <a:ln>
                            <a:noFill/>
                          </a:ln>
                          <a:effectLst/>
                          <a:latin typeface="微软雅黑" panose="020B0503020204020204" pitchFamily="34" charset="-122"/>
                          <a:ea typeface="微软雅黑" panose="020B0503020204020204" pitchFamily="34" charset="-122"/>
                        </a:rPr>
                        <a:t>933.120</a:t>
                      </a:r>
                      <a:endParaRPr kumimoji="0" lang="en-US" altLang="zh-CN" sz="1300" b="1" i="0" u="none" strike="noStrike" cap="none" normalizeH="0" baseline="0" dirty="0">
                        <a:ln>
                          <a:noFill/>
                        </a:ln>
                        <a:solidFill>
                          <a:srgbClr val="000099"/>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29" marR="62729" marT="28952" marB="28952" horzOverflow="overflow"/>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300" b="1" u="none" strike="noStrike" cap="none" normalizeH="0" baseline="0" dirty="0">
                          <a:ln>
                            <a:noFill/>
                          </a:ln>
                          <a:effectLst/>
                          <a:latin typeface="微软雅黑" panose="020B0503020204020204" pitchFamily="34" charset="-122"/>
                          <a:ea typeface="微软雅黑" panose="020B0503020204020204" pitchFamily="34" charset="-122"/>
                        </a:rPr>
                        <a:t>OC-18/STS-18</a:t>
                      </a:r>
                      <a:endParaRPr kumimoji="0" lang="en-US" altLang="zh-CN" sz="1300" b="1" i="0" u="none" strike="noStrike" cap="none" normalizeH="0" baseline="0" dirty="0">
                        <a:ln>
                          <a:noFill/>
                        </a:ln>
                        <a:solidFill>
                          <a:srgbClr val="000099"/>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29" marR="62729" marT="28952" marB="28952" horzOverflow="overflow"/>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300" b="1" u="none" strike="noStrike" cap="none" normalizeH="0" baseline="0" dirty="0">
                          <a:ln>
                            <a:noFill/>
                          </a:ln>
                          <a:effectLst/>
                          <a:latin typeface="微软雅黑" panose="020B0503020204020204" pitchFamily="34" charset="-122"/>
                          <a:ea typeface="微软雅黑" panose="020B0503020204020204" pitchFamily="34" charset="-122"/>
                        </a:rPr>
                        <a:t>STM-6</a:t>
                      </a:r>
                      <a:endParaRPr kumimoji="0" lang="en-US" altLang="zh-CN" sz="1300" b="1" i="0" u="none" strike="noStrike" cap="none" normalizeH="0" baseline="0" dirty="0">
                        <a:ln>
                          <a:noFill/>
                        </a:ln>
                        <a:solidFill>
                          <a:srgbClr val="000099"/>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29" marR="62729" marT="28952" marB="28952" horzOverflow="overflow"/>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zh-CN" altLang="zh-CN" sz="1300" b="1" i="0" u="none" strike="noStrike" cap="none" normalizeH="0" baseline="0" dirty="0">
                        <a:ln>
                          <a:noFill/>
                        </a:ln>
                        <a:solidFill>
                          <a:srgbClr val="000099"/>
                        </a:solidFill>
                        <a:effectLst/>
                        <a:latin typeface="微软雅黑" panose="020B0503020204020204" pitchFamily="34" charset="-122"/>
                        <a:ea typeface="微软雅黑" panose="020B0503020204020204" pitchFamily="34" charset="-122"/>
                      </a:endParaRPr>
                    </a:p>
                  </a:txBody>
                  <a:tcPr marL="62729" marR="62729" marT="28952" marB="28952" horzOverflow="overflow"/>
                </a:tc>
                <a:extLst>
                  <a:ext uri="{0D108BD9-81ED-4DB2-BD59-A6C34878D82A}">
                    <a16:rowId xmlns:a16="http://schemas.microsoft.com/office/drawing/2014/main" val="10005"/>
                  </a:ext>
                </a:extLst>
              </a:tr>
              <a:tr h="272807">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300" b="1" u="none" strike="noStrike" cap="none" normalizeH="0" baseline="0" dirty="0">
                          <a:ln>
                            <a:noFill/>
                          </a:ln>
                          <a:effectLst/>
                          <a:latin typeface="微软雅黑" panose="020B0503020204020204" pitchFamily="34" charset="-122"/>
                          <a:ea typeface="微软雅黑" panose="020B0503020204020204" pitchFamily="34" charset="-122"/>
                        </a:rPr>
                        <a:t>1244.160</a:t>
                      </a:r>
                      <a:endParaRPr kumimoji="0" lang="en-US" altLang="zh-CN" sz="1300" b="1" i="0" u="none" strike="noStrike" cap="none" normalizeH="0" baseline="0" dirty="0">
                        <a:ln>
                          <a:noFill/>
                        </a:ln>
                        <a:solidFill>
                          <a:srgbClr val="000099"/>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29" marR="62729" marT="28952" marB="28952" horzOverflow="overflow"/>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300" b="1" u="none" strike="noStrike" cap="none" normalizeH="0" baseline="0">
                          <a:ln>
                            <a:noFill/>
                          </a:ln>
                          <a:effectLst/>
                          <a:latin typeface="微软雅黑" panose="020B0503020204020204" pitchFamily="34" charset="-122"/>
                          <a:ea typeface="微软雅黑" panose="020B0503020204020204" pitchFamily="34" charset="-122"/>
                        </a:rPr>
                        <a:t>OC-24/STS-24</a:t>
                      </a:r>
                      <a:endParaRPr kumimoji="0" lang="en-US" altLang="zh-CN" sz="1300" b="1" i="0" u="none" strike="noStrike" cap="none" normalizeH="0" baseline="0">
                        <a:ln>
                          <a:noFill/>
                        </a:ln>
                        <a:solidFill>
                          <a:srgbClr val="000099"/>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29" marR="62729" marT="28952" marB="28952" horzOverflow="overflow"/>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300" b="1" u="none" strike="noStrike" cap="none" normalizeH="0" baseline="0">
                          <a:ln>
                            <a:noFill/>
                          </a:ln>
                          <a:effectLst/>
                          <a:latin typeface="微软雅黑" panose="020B0503020204020204" pitchFamily="34" charset="-122"/>
                          <a:ea typeface="微软雅黑" panose="020B0503020204020204" pitchFamily="34" charset="-122"/>
                        </a:rPr>
                        <a:t>STM-8</a:t>
                      </a:r>
                      <a:endParaRPr kumimoji="0" lang="en-US" altLang="zh-CN" sz="1300" b="1" i="0" u="none" strike="noStrike" cap="none" normalizeH="0" baseline="0">
                        <a:ln>
                          <a:noFill/>
                        </a:ln>
                        <a:solidFill>
                          <a:srgbClr val="000099"/>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29" marR="62729" marT="28952" marB="28952" horzOverflow="overflow"/>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zh-CN" altLang="zh-CN" sz="1300" b="1" i="0" u="none" strike="noStrike" cap="none" normalizeH="0" baseline="0" dirty="0">
                        <a:ln>
                          <a:noFill/>
                        </a:ln>
                        <a:solidFill>
                          <a:srgbClr val="000099"/>
                        </a:solidFill>
                        <a:effectLst/>
                        <a:latin typeface="微软雅黑" panose="020B0503020204020204" pitchFamily="34" charset="-122"/>
                        <a:ea typeface="微软雅黑" panose="020B0503020204020204" pitchFamily="34" charset="-122"/>
                      </a:endParaRPr>
                    </a:p>
                  </a:txBody>
                  <a:tcPr marL="62729" marR="62729" marT="28952" marB="28952" horzOverflow="overflow"/>
                </a:tc>
                <a:extLst>
                  <a:ext uri="{0D108BD9-81ED-4DB2-BD59-A6C34878D82A}">
                    <a16:rowId xmlns:a16="http://schemas.microsoft.com/office/drawing/2014/main" val="10006"/>
                  </a:ext>
                </a:extLst>
              </a:tr>
              <a:tr h="272807">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300" b="1" u="none" strike="noStrike" cap="none" normalizeH="0" baseline="0" dirty="0">
                          <a:ln>
                            <a:noFill/>
                          </a:ln>
                          <a:effectLst/>
                          <a:latin typeface="微软雅黑" panose="020B0503020204020204" pitchFamily="34" charset="-122"/>
                          <a:ea typeface="微软雅黑" panose="020B0503020204020204" pitchFamily="34" charset="-122"/>
                        </a:rPr>
                        <a:t>2488.320</a:t>
                      </a:r>
                      <a:endParaRPr kumimoji="0" lang="en-US" altLang="zh-CN" sz="1300" b="1" i="0" u="none" strike="noStrike" cap="none" normalizeH="0" baseline="0" dirty="0">
                        <a:ln>
                          <a:noFill/>
                        </a:ln>
                        <a:solidFill>
                          <a:srgbClr val="000099"/>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29" marR="62729" marT="28952" marB="28952" horzOverflow="overflow"/>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300" b="1" u="none" strike="noStrike" cap="none" normalizeH="0" baseline="0">
                          <a:ln>
                            <a:noFill/>
                          </a:ln>
                          <a:effectLst/>
                          <a:latin typeface="微软雅黑" panose="020B0503020204020204" pitchFamily="34" charset="-122"/>
                          <a:ea typeface="微软雅黑" panose="020B0503020204020204" pitchFamily="34" charset="-122"/>
                        </a:rPr>
                        <a:t>OC-48/STS-48</a:t>
                      </a:r>
                      <a:endParaRPr kumimoji="0" lang="en-US" altLang="zh-CN" sz="1300" b="1" i="0" u="none" strike="noStrike" cap="none" normalizeH="0" baseline="0">
                        <a:ln>
                          <a:noFill/>
                        </a:ln>
                        <a:solidFill>
                          <a:srgbClr val="000099"/>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29" marR="62729" marT="28952" marB="28952" horzOverflow="overflow"/>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300" b="1" u="none" strike="noStrike" cap="none" normalizeH="0" baseline="0">
                          <a:ln>
                            <a:noFill/>
                          </a:ln>
                          <a:effectLst/>
                          <a:latin typeface="微软雅黑" panose="020B0503020204020204" pitchFamily="34" charset="-122"/>
                          <a:ea typeface="微软雅黑" panose="020B0503020204020204" pitchFamily="34" charset="-122"/>
                        </a:rPr>
                        <a:t>STM-16</a:t>
                      </a:r>
                      <a:endParaRPr kumimoji="0" lang="en-US" altLang="zh-CN" sz="1300" b="1" i="0" u="none" strike="noStrike" cap="none" normalizeH="0" baseline="0">
                        <a:ln>
                          <a:noFill/>
                        </a:ln>
                        <a:solidFill>
                          <a:srgbClr val="000099"/>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29" marR="62729" marT="28952" marB="28952" horzOverflow="overflow"/>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300" b="1" u="none" strike="noStrike" cap="none" normalizeH="0" baseline="0" dirty="0">
                          <a:ln>
                            <a:noFill/>
                          </a:ln>
                          <a:effectLst/>
                          <a:latin typeface="微软雅黑" panose="020B0503020204020204" pitchFamily="34" charset="-122"/>
                          <a:ea typeface="微软雅黑" panose="020B0503020204020204" pitchFamily="34" charset="-122"/>
                        </a:rPr>
                        <a:t>2.5 </a:t>
                      </a:r>
                      <a:r>
                        <a:rPr kumimoji="0" lang="en-US" altLang="zh-CN" sz="1300" b="1" u="none" strike="noStrike" cap="none" normalizeH="0" baseline="0" dirty="0" err="1">
                          <a:ln>
                            <a:noFill/>
                          </a:ln>
                          <a:effectLst/>
                          <a:latin typeface="微软雅黑" panose="020B0503020204020204" pitchFamily="34" charset="-122"/>
                          <a:ea typeface="微软雅黑" panose="020B0503020204020204" pitchFamily="34" charset="-122"/>
                        </a:rPr>
                        <a:t>Gbit</a:t>
                      </a:r>
                      <a:r>
                        <a:rPr kumimoji="0" lang="en-US" altLang="zh-CN" sz="1300" b="1" u="none" strike="noStrike" cap="none" normalizeH="0" baseline="0" dirty="0">
                          <a:ln>
                            <a:noFill/>
                          </a:ln>
                          <a:effectLst/>
                          <a:latin typeface="微软雅黑" panose="020B0503020204020204" pitchFamily="34" charset="-122"/>
                          <a:ea typeface="微软雅黑" panose="020B0503020204020204" pitchFamily="34" charset="-122"/>
                        </a:rPr>
                        <a:t>/s</a:t>
                      </a:r>
                      <a:endParaRPr kumimoji="0" lang="en-US" altLang="zh-CN" sz="1300" b="1" i="0" u="none" strike="noStrike" cap="none" normalizeH="0" baseline="0" dirty="0">
                        <a:ln>
                          <a:noFill/>
                        </a:ln>
                        <a:solidFill>
                          <a:srgbClr val="000099"/>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29" marR="62729" marT="28952" marB="28952" horzOverflow="overflow"/>
                </a:tc>
                <a:extLst>
                  <a:ext uri="{0D108BD9-81ED-4DB2-BD59-A6C34878D82A}">
                    <a16:rowId xmlns:a16="http://schemas.microsoft.com/office/drawing/2014/main" val="10007"/>
                  </a:ext>
                </a:extLst>
              </a:tr>
              <a:tr h="288216">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300" b="1" u="none" strike="noStrike" cap="none" normalizeH="0" baseline="0" dirty="0">
                          <a:ln>
                            <a:noFill/>
                          </a:ln>
                          <a:effectLst/>
                          <a:latin typeface="微软雅黑" panose="020B0503020204020204" pitchFamily="34" charset="-122"/>
                          <a:ea typeface="微软雅黑" panose="020B0503020204020204" pitchFamily="34" charset="-122"/>
                        </a:rPr>
                        <a:t>4976.640</a:t>
                      </a:r>
                      <a:endParaRPr kumimoji="0" lang="en-US" altLang="zh-CN" sz="1300" b="1" i="0" u="none" strike="noStrike" cap="none" normalizeH="0" baseline="0" dirty="0">
                        <a:ln>
                          <a:noFill/>
                        </a:ln>
                        <a:solidFill>
                          <a:srgbClr val="000099"/>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29" marR="62729" marT="28952" marB="28952" horzOverflow="overflow"/>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300" b="1" u="none" strike="noStrike" cap="none" normalizeH="0" baseline="0">
                          <a:ln>
                            <a:noFill/>
                          </a:ln>
                          <a:effectLst/>
                          <a:latin typeface="微软雅黑" panose="020B0503020204020204" pitchFamily="34" charset="-122"/>
                          <a:ea typeface="微软雅黑" panose="020B0503020204020204" pitchFamily="34" charset="-122"/>
                        </a:rPr>
                        <a:t>OC-96/STS-96</a:t>
                      </a:r>
                      <a:endParaRPr kumimoji="0" lang="en-US" altLang="zh-CN" sz="1300" b="1" i="0" u="none" strike="noStrike" cap="none" normalizeH="0" baseline="0">
                        <a:ln>
                          <a:noFill/>
                        </a:ln>
                        <a:solidFill>
                          <a:srgbClr val="000099"/>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29" marR="62729" marT="28952" marB="28952" horzOverflow="overflow"/>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300" b="1" u="none" strike="noStrike" cap="none" normalizeH="0" baseline="0">
                          <a:ln>
                            <a:noFill/>
                          </a:ln>
                          <a:effectLst/>
                          <a:latin typeface="微软雅黑" panose="020B0503020204020204" pitchFamily="34" charset="-122"/>
                          <a:ea typeface="微软雅黑" panose="020B0503020204020204" pitchFamily="34" charset="-122"/>
                        </a:rPr>
                        <a:t>STM-32</a:t>
                      </a:r>
                      <a:endParaRPr kumimoji="0" lang="en-US" altLang="zh-CN" sz="1300" b="1" i="0" u="none" strike="noStrike" cap="none" normalizeH="0" baseline="0">
                        <a:ln>
                          <a:noFill/>
                        </a:ln>
                        <a:solidFill>
                          <a:srgbClr val="000099"/>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29" marR="62729" marT="28952" marB="28952" horzOverflow="overflow"/>
                </a:tc>
                <a:tc>
                  <a:txBody>
                    <a:bodyPr/>
                    <a:lstStyle/>
                    <a:p>
                      <a:pPr marL="0" marR="0" lvl="0" indent="0" algn="l" defTabSz="914400" rtl="0" eaLnBrk="1" fontAlgn="base" latinLnBrk="0" hangingPunct="1">
                        <a:lnSpc>
                          <a:spcPct val="100000"/>
                        </a:lnSpc>
                        <a:spcBef>
                          <a:spcPct val="0"/>
                        </a:spcBef>
                        <a:spcAft>
                          <a:spcPct val="0"/>
                        </a:spcAft>
                        <a:buClrTx/>
                        <a:buSzTx/>
                        <a:buFontTx/>
                        <a:buNone/>
                      </a:pPr>
                      <a:endParaRPr kumimoji="0" lang="zh-CN" altLang="zh-CN" sz="1300" b="1" i="0" u="none" strike="noStrike" cap="none" normalizeH="0" baseline="0" dirty="0">
                        <a:ln>
                          <a:noFill/>
                        </a:ln>
                        <a:solidFill>
                          <a:srgbClr val="000099"/>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29" marR="62729" marT="28952" marB="28952" horzOverflow="overflow"/>
                </a:tc>
                <a:extLst>
                  <a:ext uri="{0D108BD9-81ED-4DB2-BD59-A6C34878D82A}">
                    <a16:rowId xmlns:a16="http://schemas.microsoft.com/office/drawing/2014/main" val="10008"/>
                  </a:ext>
                </a:extLst>
              </a:tr>
              <a:tr h="272807">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300" b="1" u="none" strike="noStrike" cap="none" normalizeH="0" baseline="0" dirty="0">
                          <a:ln>
                            <a:noFill/>
                          </a:ln>
                          <a:effectLst/>
                          <a:latin typeface="微软雅黑" panose="020B0503020204020204" pitchFamily="34" charset="-122"/>
                          <a:ea typeface="微软雅黑" panose="020B0503020204020204" pitchFamily="34" charset="-122"/>
                        </a:rPr>
                        <a:t>9953.280</a:t>
                      </a:r>
                      <a:endParaRPr kumimoji="0" lang="en-US" altLang="zh-CN" sz="1300" b="1" i="0" u="none" strike="noStrike" cap="none" normalizeH="0" baseline="0" dirty="0">
                        <a:ln>
                          <a:noFill/>
                        </a:ln>
                        <a:solidFill>
                          <a:srgbClr val="000099"/>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29" marR="62729" marT="28952" marB="28952" horzOverflow="overflow"/>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300" b="1" u="none" strike="noStrike" cap="none" normalizeH="0" baseline="0">
                          <a:ln>
                            <a:noFill/>
                          </a:ln>
                          <a:effectLst/>
                          <a:latin typeface="微软雅黑" panose="020B0503020204020204" pitchFamily="34" charset="-122"/>
                          <a:ea typeface="微软雅黑" panose="020B0503020204020204" pitchFamily="34" charset="-122"/>
                        </a:rPr>
                        <a:t>OC-192/STS-192</a:t>
                      </a:r>
                      <a:endParaRPr kumimoji="0" lang="en-US" altLang="zh-CN" sz="1300" b="1" i="0" u="none" strike="noStrike" cap="none" normalizeH="0" baseline="0">
                        <a:ln>
                          <a:noFill/>
                        </a:ln>
                        <a:solidFill>
                          <a:srgbClr val="000099"/>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29" marR="62729" marT="28952" marB="28952" horzOverflow="overflow"/>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300" b="1" u="none" strike="noStrike" cap="none" normalizeH="0" baseline="0">
                          <a:ln>
                            <a:noFill/>
                          </a:ln>
                          <a:effectLst/>
                          <a:latin typeface="微软雅黑" panose="020B0503020204020204" pitchFamily="34" charset="-122"/>
                          <a:ea typeface="微软雅黑" panose="020B0503020204020204" pitchFamily="34" charset="-122"/>
                        </a:rPr>
                        <a:t>STM-64</a:t>
                      </a:r>
                      <a:endParaRPr kumimoji="0" lang="en-US" altLang="zh-CN" sz="1300" b="1" i="0" u="none" strike="noStrike" cap="none" normalizeH="0" baseline="0">
                        <a:ln>
                          <a:noFill/>
                        </a:ln>
                        <a:solidFill>
                          <a:srgbClr val="000099"/>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29" marR="62729" marT="28952" marB="28952" horzOverflow="overflow"/>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300" b="1" u="none" strike="noStrike" cap="none" normalizeH="0" baseline="0" dirty="0">
                          <a:ln>
                            <a:noFill/>
                          </a:ln>
                          <a:effectLst/>
                          <a:latin typeface="微软雅黑" panose="020B0503020204020204" pitchFamily="34" charset="-122"/>
                          <a:ea typeface="微软雅黑" panose="020B0503020204020204" pitchFamily="34" charset="-122"/>
                        </a:rPr>
                        <a:t>10 </a:t>
                      </a:r>
                      <a:r>
                        <a:rPr kumimoji="0" lang="en-US" altLang="zh-CN" sz="1300" b="1" u="none" strike="noStrike" cap="none" normalizeH="0" baseline="0" dirty="0" err="1">
                          <a:ln>
                            <a:noFill/>
                          </a:ln>
                          <a:effectLst/>
                          <a:latin typeface="微软雅黑" panose="020B0503020204020204" pitchFamily="34" charset="-122"/>
                          <a:ea typeface="微软雅黑" panose="020B0503020204020204" pitchFamily="34" charset="-122"/>
                        </a:rPr>
                        <a:t>Gbit</a:t>
                      </a:r>
                      <a:r>
                        <a:rPr kumimoji="0" lang="en-US" altLang="zh-CN" sz="1300" b="1" u="none" strike="noStrike" cap="none" normalizeH="0" baseline="0" dirty="0">
                          <a:ln>
                            <a:noFill/>
                          </a:ln>
                          <a:effectLst/>
                          <a:latin typeface="微软雅黑" panose="020B0503020204020204" pitchFamily="34" charset="-122"/>
                          <a:ea typeface="微软雅黑" panose="020B0503020204020204" pitchFamily="34" charset="-122"/>
                        </a:rPr>
                        <a:t>/s</a:t>
                      </a:r>
                      <a:endParaRPr kumimoji="0" lang="en-US" altLang="zh-CN" sz="1300" b="1" i="0" u="none" strike="noStrike" cap="none" normalizeH="0" baseline="0" dirty="0">
                        <a:ln>
                          <a:noFill/>
                        </a:ln>
                        <a:solidFill>
                          <a:srgbClr val="000099"/>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29" marR="62729" marT="28952" marB="28952" horzOverflow="overflow"/>
                </a:tc>
                <a:extLst>
                  <a:ext uri="{0D108BD9-81ED-4DB2-BD59-A6C34878D82A}">
                    <a16:rowId xmlns:a16="http://schemas.microsoft.com/office/drawing/2014/main" val="10009"/>
                  </a:ext>
                </a:extLst>
              </a:tr>
              <a:tr h="288216">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300" b="1" u="none" strike="noStrike" cap="none" normalizeH="0" baseline="0" dirty="0">
                          <a:ln>
                            <a:noFill/>
                          </a:ln>
                          <a:effectLst/>
                          <a:latin typeface="微软雅黑" panose="020B0503020204020204" pitchFamily="34" charset="-122"/>
                          <a:ea typeface="微软雅黑" panose="020B0503020204020204" pitchFamily="34" charset="-122"/>
                        </a:rPr>
                        <a:t>39813.120 </a:t>
                      </a:r>
                      <a:endParaRPr kumimoji="0" lang="en-US" altLang="zh-CN" sz="1300" b="1" i="0" u="none" strike="noStrike" cap="none" normalizeH="0" baseline="0" dirty="0">
                        <a:ln>
                          <a:noFill/>
                        </a:ln>
                        <a:solidFill>
                          <a:srgbClr val="000099"/>
                        </a:solidFill>
                        <a:effectLst/>
                        <a:latin typeface="微软雅黑" panose="020B0503020204020204" pitchFamily="34" charset="-122"/>
                        <a:ea typeface="微软雅黑" panose="020B0503020204020204" pitchFamily="34" charset="-122"/>
                      </a:endParaRPr>
                    </a:p>
                  </a:txBody>
                  <a:tcPr marL="62729" marR="62729" marT="28952" marB="28952" horzOverflow="overflow"/>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300" b="1" u="none" strike="noStrike" cap="none" normalizeH="0" baseline="0" dirty="0">
                          <a:ln>
                            <a:noFill/>
                          </a:ln>
                          <a:effectLst/>
                          <a:latin typeface="微软雅黑" panose="020B0503020204020204" pitchFamily="34" charset="-122"/>
                          <a:ea typeface="微软雅黑" panose="020B0503020204020204" pitchFamily="34" charset="-122"/>
                        </a:rPr>
                        <a:t>OC-768/STS-768 </a:t>
                      </a:r>
                      <a:endParaRPr kumimoji="0" lang="en-US" altLang="zh-CN" sz="1300" b="1" i="0" u="none" strike="noStrike" cap="none" normalizeH="0" baseline="0" dirty="0">
                        <a:ln>
                          <a:noFill/>
                        </a:ln>
                        <a:solidFill>
                          <a:srgbClr val="000099"/>
                        </a:solidFill>
                        <a:effectLst/>
                        <a:latin typeface="微软雅黑" panose="020B0503020204020204" pitchFamily="34" charset="-122"/>
                        <a:ea typeface="微软雅黑" panose="020B0503020204020204" pitchFamily="34" charset="-122"/>
                      </a:endParaRPr>
                    </a:p>
                  </a:txBody>
                  <a:tcPr marL="62729" marR="62729" marT="28952" marB="28952" horzOverflow="overflow"/>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300" b="1" u="none" strike="noStrike" cap="none" normalizeH="0" baseline="0">
                          <a:ln>
                            <a:noFill/>
                          </a:ln>
                          <a:effectLst/>
                          <a:latin typeface="微软雅黑" panose="020B0503020204020204" pitchFamily="34" charset="-122"/>
                          <a:ea typeface="微软雅黑" panose="020B0503020204020204" pitchFamily="34" charset="-122"/>
                        </a:rPr>
                        <a:t>STM-256 </a:t>
                      </a:r>
                      <a:endParaRPr kumimoji="0" lang="en-US" altLang="zh-CN" sz="1300" b="1" i="0" u="none" strike="noStrike" cap="none" normalizeH="0" baseline="0">
                        <a:ln>
                          <a:noFill/>
                        </a:ln>
                        <a:solidFill>
                          <a:srgbClr val="000099"/>
                        </a:solidFill>
                        <a:effectLst/>
                        <a:latin typeface="微软雅黑" panose="020B0503020204020204" pitchFamily="34" charset="-122"/>
                        <a:ea typeface="微软雅黑" panose="020B0503020204020204" pitchFamily="34" charset="-122"/>
                      </a:endParaRPr>
                    </a:p>
                  </a:txBody>
                  <a:tcPr marL="62729" marR="62729" marT="28952" marB="28952" horzOverflow="overflow"/>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300" b="1" u="none" strike="noStrike" cap="none" normalizeH="0" baseline="0" dirty="0">
                          <a:ln>
                            <a:noFill/>
                          </a:ln>
                          <a:effectLst/>
                          <a:latin typeface="微软雅黑" panose="020B0503020204020204" pitchFamily="34" charset="-122"/>
                          <a:ea typeface="微软雅黑" panose="020B0503020204020204" pitchFamily="34" charset="-122"/>
                        </a:rPr>
                        <a:t>40 </a:t>
                      </a:r>
                      <a:r>
                        <a:rPr kumimoji="0" lang="en-US" altLang="zh-CN" sz="1300" b="1" u="none" strike="noStrike" cap="none" normalizeH="0" baseline="0" dirty="0" err="1">
                          <a:ln>
                            <a:noFill/>
                          </a:ln>
                          <a:effectLst/>
                          <a:latin typeface="微软雅黑" panose="020B0503020204020204" pitchFamily="34" charset="-122"/>
                          <a:ea typeface="微软雅黑" panose="020B0503020204020204" pitchFamily="34" charset="-122"/>
                        </a:rPr>
                        <a:t>Gbit</a:t>
                      </a:r>
                      <a:r>
                        <a:rPr kumimoji="0" lang="en-US" altLang="zh-CN" sz="1300" b="1" u="none" strike="noStrike" cap="none" normalizeH="0" baseline="0" dirty="0">
                          <a:ln>
                            <a:noFill/>
                          </a:ln>
                          <a:effectLst/>
                          <a:latin typeface="微软雅黑" panose="020B0503020204020204" pitchFamily="34" charset="-122"/>
                          <a:ea typeface="微软雅黑" panose="020B0503020204020204" pitchFamily="34" charset="-122"/>
                        </a:rPr>
                        <a:t>/s </a:t>
                      </a:r>
                      <a:endParaRPr kumimoji="0" lang="en-US" altLang="zh-CN" sz="1300" b="1" i="0" u="none" strike="noStrike" cap="none" normalizeH="0" baseline="0" dirty="0">
                        <a:ln>
                          <a:noFill/>
                        </a:ln>
                        <a:solidFill>
                          <a:srgbClr val="000099"/>
                        </a:solidFill>
                        <a:effectLst/>
                        <a:latin typeface="微软雅黑" panose="020B0503020204020204" pitchFamily="34" charset="-122"/>
                        <a:ea typeface="微软雅黑" panose="020B0503020204020204" pitchFamily="34" charset="-122"/>
                      </a:endParaRPr>
                    </a:p>
                  </a:txBody>
                  <a:tcPr marL="62729" marR="62729" marT="28952" marB="28952" horzOverflow="overflow"/>
                </a:tc>
                <a:extLst>
                  <a:ext uri="{0D108BD9-81ED-4DB2-BD59-A6C34878D82A}">
                    <a16:rowId xmlns:a16="http://schemas.microsoft.com/office/drawing/2014/main" val="10010"/>
                  </a:ext>
                </a:extLst>
              </a:tr>
            </a:tbl>
          </a:graphicData>
        </a:graphic>
      </p:graphicFrame>
      <p:sp>
        <p:nvSpPr>
          <p:cNvPr id="3" name="文本占位符 2"/>
          <p:cNvSpPr>
            <a:spLocks noGrp="1"/>
          </p:cNvSpPr>
          <p:nvPr>
            <p:ph type="body" sz="quarter" idx="11"/>
          </p:nvPr>
        </p:nvSpPr>
        <p:spPr/>
        <p:txBody>
          <a:bodyPr/>
          <a:lstStyle/>
          <a:p>
            <a:r>
              <a:rPr lang="en-US" altLang="zh-CN" dirty="0"/>
              <a:t>SONET </a:t>
            </a:r>
            <a:r>
              <a:rPr lang="zh-CN" altLang="en-US" dirty="0"/>
              <a:t>的 </a:t>
            </a:r>
            <a:r>
              <a:rPr lang="en-US" altLang="zh-CN" dirty="0"/>
              <a:t>OC/STS </a:t>
            </a:r>
            <a:r>
              <a:rPr lang="zh-CN" altLang="en-US" dirty="0"/>
              <a:t>级与 </a:t>
            </a:r>
            <a:r>
              <a:rPr lang="en-US" altLang="zh-CN" dirty="0"/>
              <a:t>SDH </a:t>
            </a:r>
            <a:r>
              <a:rPr lang="zh-CN" altLang="en-US" dirty="0"/>
              <a:t>的 </a:t>
            </a:r>
            <a:r>
              <a:rPr lang="en-US" altLang="zh-CN" dirty="0"/>
              <a:t>STM </a:t>
            </a:r>
            <a:r>
              <a:rPr lang="zh-CN" altLang="en-US" dirty="0"/>
              <a:t>级的对应关系</a:t>
            </a: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0"/>
          </p:nvPr>
        </p:nvSpPr>
        <p:spPr/>
        <p:txBody>
          <a:bodyPr/>
          <a:lstStyle/>
          <a:p>
            <a:r>
              <a:rPr lang="zh-CN" altLang="en-US" sz="1900" dirty="0"/>
              <a:t>定义了标准光信号，规定了波长为 </a:t>
            </a:r>
            <a:r>
              <a:rPr lang="en-US" altLang="zh-CN" sz="1900" dirty="0"/>
              <a:t>1310 nm </a:t>
            </a:r>
            <a:r>
              <a:rPr lang="zh-CN" altLang="en-US" sz="1900" dirty="0"/>
              <a:t>和 </a:t>
            </a:r>
            <a:r>
              <a:rPr lang="en-US" altLang="zh-CN" sz="1900" dirty="0"/>
              <a:t>1550 nm </a:t>
            </a:r>
            <a:r>
              <a:rPr lang="zh-CN" altLang="en-US" sz="1900" dirty="0"/>
              <a:t>的激光源。</a:t>
            </a:r>
            <a:endParaRPr lang="en-US" altLang="zh-CN" sz="1900" dirty="0"/>
          </a:p>
          <a:p>
            <a:r>
              <a:rPr lang="zh-CN" altLang="en-US" sz="1900" dirty="0"/>
              <a:t>在物理层定义了帧结构。</a:t>
            </a:r>
            <a:endParaRPr lang="en-US" altLang="zh-CN" sz="1900" dirty="0"/>
          </a:p>
          <a:p>
            <a:r>
              <a:rPr lang="zh-CN" altLang="en-US" sz="1900" dirty="0"/>
              <a:t>使北美、日本和欧洲这三个地区三种不同的数字传输体制在 </a:t>
            </a:r>
            <a:r>
              <a:rPr lang="en-US" altLang="zh-CN" sz="1900" dirty="0"/>
              <a:t>STM-1 </a:t>
            </a:r>
            <a:r>
              <a:rPr lang="zh-CN" altLang="en-US" sz="1900" dirty="0"/>
              <a:t>等级上获得了统一。</a:t>
            </a:r>
            <a:endParaRPr lang="en-US" altLang="zh-CN" sz="1900" dirty="0"/>
          </a:p>
          <a:p>
            <a:r>
              <a:rPr lang="zh-CN" altLang="en-US" sz="1900" dirty="0"/>
              <a:t>已成为公认的新一代理想的传输网体制。</a:t>
            </a:r>
          </a:p>
          <a:p>
            <a:r>
              <a:rPr lang="en-US" altLang="zh-CN" sz="1900" dirty="0"/>
              <a:t>SDH </a:t>
            </a:r>
            <a:r>
              <a:rPr lang="zh-CN" altLang="en-US" sz="1900" dirty="0"/>
              <a:t>标准也适合于微波和卫星传输的技术体制。</a:t>
            </a:r>
          </a:p>
        </p:txBody>
      </p:sp>
      <p:sp>
        <p:nvSpPr>
          <p:cNvPr id="4" name="文本占位符 3"/>
          <p:cNvSpPr>
            <a:spLocks noGrp="1"/>
          </p:cNvSpPr>
          <p:nvPr>
            <p:ph type="body" sz="quarter" idx="11"/>
          </p:nvPr>
        </p:nvSpPr>
        <p:spPr/>
        <p:txBody>
          <a:bodyPr/>
          <a:lstStyle/>
          <a:p>
            <a:r>
              <a:rPr lang="en-US" altLang="zh-CN" dirty="0"/>
              <a:t>SONET / SDH </a:t>
            </a:r>
            <a:r>
              <a:rPr lang="zh-CN" altLang="en-US" dirty="0"/>
              <a:t>标准的意义</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Rectangle 9"/>
          <p:cNvSpPr>
            <a:spLocks noChangeArrowheads="1"/>
          </p:cNvSpPr>
          <p:nvPr/>
        </p:nvSpPr>
        <p:spPr bwMode="auto">
          <a:xfrm>
            <a:off x="2629135" y="2580672"/>
            <a:ext cx="5775326" cy="330200"/>
          </a:xfrm>
          <a:prstGeom prst="rect">
            <a:avLst/>
          </a:prstGeom>
          <a:solidFill>
            <a:srgbClr val="0098F6"/>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solidFill>
                  <a:srgbClr val="000000"/>
                </a:solidFill>
                <a:miter lim="1000000"/>
                <a:headEnd/>
                <a:tailEnd/>
              </a14:hiddenLine>
            </a:ext>
          </a:extLst>
        </p:spPr>
        <p:txBody>
          <a:bodyPr anchor="ctr"/>
          <a:lstStyle/>
          <a:p>
            <a:pPr algn="ctr" eaLnBrk="0" hangingPunct="0"/>
            <a:endParaRPr lang="fr-FR">
              <a:solidFill>
                <a:srgbClr val="FFFFFF"/>
              </a:solidFill>
              <a:latin typeface="宋体" panose="02010600030101010101" pitchFamily="2" charset="-122"/>
            </a:endParaRPr>
          </a:p>
        </p:txBody>
      </p:sp>
      <p:sp>
        <p:nvSpPr>
          <p:cNvPr id="58" name="Rectangle 9"/>
          <p:cNvSpPr>
            <a:spLocks noChangeArrowheads="1"/>
          </p:cNvSpPr>
          <p:nvPr/>
        </p:nvSpPr>
        <p:spPr bwMode="auto">
          <a:xfrm>
            <a:off x="2629135" y="1379512"/>
            <a:ext cx="5775326" cy="330200"/>
          </a:xfrm>
          <a:prstGeom prst="rect">
            <a:avLst/>
          </a:prstGeom>
          <a:solidFill>
            <a:srgbClr val="0098F6"/>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solidFill>
                  <a:srgbClr val="000000"/>
                </a:solidFill>
                <a:miter lim="1000000"/>
                <a:headEnd/>
                <a:tailEnd/>
              </a14:hiddenLine>
            </a:ext>
          </a:extLst>
        </p:spPr>
        <p:txBody>
          <a:bodyPr anchor="ctr"/>
          <a:lstStyle/>
          <a:p>
            <a:pPr algn="ctr" eaLnBrk="0" hangingPunct="0"/>
            <a:endParaRPr lang="fr-FR">
              <a:solidFill>
                <a:srgbClr val="FFFFFF"/>
              </a:solidFill>
              <a:latin typeface="宋体" panose="02010600030101010101" pitchFamily="2" charset="-122"/>
            </a:endParaRPr>
          </a:p>
        </p:txBody>
      </p:sp>
      <p:sp>
        <p:nvSpPr>
          <p:cNvPr id="59" name="Rectangle 10"/>
          <p:cNvSpPr>
            <a:spLocks noChangeArrowheads="1"/>
          </p:cNvSpPr>
          <p:nvPr/>
        </p:nvSpPr>
        <p:spPr bwMode="auto">
          <a:xfrm>
            <a:off x="2629135" y="1985937"/>
            <a:ext cx="5775326" cy="330200"/>
          </a:xfrm>
          <a:prstGeom prst="rect">
            <a:avLst/>
          </a:prstGeom>
          <a:solidFill>
            <a:srgbClr val="1956B9"/>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solidFill>
                  <a:srgbClr val="000000"/>
                </a:solidFill>
                <a:miter lim="1000000"/>
                <a:headEnd/>
                <a:tailEnd/>
              </a14:hiddenLine>
            </a:ext>
          </a:extLst>
        </p:spPr>
        <p:txBody>
          <a:bodyPr anchor="ctr"/>
          <a:lstStyle/>
          <a:p>
            <a:pPr algn="ctr" eaLnBrk="0" hangingPunct="0"/>
            <a:endParaRPr lang="fr-FR">
              <a:solidFill>
                <a:srgbClr val="FFFFFF"/>
              </a:solidFill>
              <a:latin typeface="宋体" panose="02010600030101010101" pitchFamily="2" charset="-122"/>
            </a:endParaRPr>
          </a:p>
        </p:txBody>
      </p:sp>
      <p:sp>
        <p:nvSpPr>
          <p:cNvPr id="60" name="Line 16"/>
          <p:cNvSpPr>
            <a:spLocks noChangeShapeType="1"/>
          </p:cNvSpPr>
          <p:nvPr/>
        </p:nvSpPr>
        <p:spPr bwMode="auto">
          <a:xfrm>
            <a:off x="3637198" y="1308074"/>
            <a:ext cx="0" cy="1800225"/>
          </a:xfrm>
          <a:prstGeom prst="line">
            <a:avLst/>
          </a:prstGeom>
          <a:noFill/>
          <a:ln w="28575" algn="ctr">
            <a:solidFill>
              <a:srgbClr val="FFFFFF"/>
            </a:solidFill>
            <a:round/>
          </a:ln>
          <a:extLst>
            <a:ext uri="{909E8E84-426E-40DD-AFC4-6F175D3DCCD1}">
              <a14:hiddenFill xmlns:a14="http://schemas.microsoft.com/office/drawing/2010/main">
                <a:noFill/>
              </a14:hiddenFill>
            </a:ext>
          </a:extLst>
        </p:spPr>
        <p:txBody>
          <a:bodyPr/>
          <a:lstStyle/>
          <a:p>
            <a:endParaRPr lang="zh-CN" altLang="en-US"/>
          </a:p>
        </p:txBody>
      </p:sp>
      <p:sp>
        <p:nvSpPr>
          <p:cNvPr id="61" name="Rectangle 8"/>
          <p:cNvSpPr>
            <a:spLocks noChangeArrowheads="1"/>
          </p:cNvSpPr>
          <p:nvPr/>
        </p:nvSpPr>
        <p:spPr bwMode="auto">
          <a:xfrm>
            <a:off x="2700573" y="1125511"/>
            <a:ext cx="5756006" cy="1982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lnSpc>
                <a:spcPct val="200000"/>
              </a:lnSpc>
            </a:pPr>
            <a:r>
              <a:rPr lang="en-US" altLang="zh-CN" sz="2000" b="1" dirty="0">
                <a:solidFill>
                  <a:schemeClr val="bg1"/>
                </a:solidFill>
                <a:latin typeface="微软雅黑" panose="020B0503020204020204" pitchFamily="34" charset="-122"/>
                <a:ea typeface="微软雅黑" panose="020B0503020204020204" pitchFamily="34" charset="-122"/>
              </a:rPr>
              <a:t>2.6.1                                            ADSL </a:t>
            </a:r>
            <a:r>
              <a:rPr lang="zh-CN" altLang="en-US" sz="2000" b="1" dirty="0">
                <a:solidFill>
                  <a:schemeClr val="bg1"/>
                </a:solidFill>
                <a:latin typeface="微软雅黑" panose="020B0503020204020204" pitchFamily="34" charset="-122"/>
                <a:ea typeface="微软雅黑" panose="020B0503020204020204" pitchFamily="34" charset="-122"/>
              </a:rPr>
              <a:t>技术</a:t>
            </a:r>
          </a:p>
          <a:p>
            <a:pPr eaLnBrk="0" hangingPunct="0">
              <a:lnSpc>
                <a:spcPct val="200000"/>
              </a:lnSpc>
            </a:pPr>
            <a:r>
              <a:rPr lang="en-US" altLang="zh-CN" sz="2000" b="1" dirty="0">
                <a:solidFill>
                  <a:schemeClr val="bg1"/>
                </a:solidFill>
                <a:latin typeface="微软雅黑" panose="020B0503020204020204" pitchFamily="34" charset="-122"/>
                <a:ea typeface="微软雅黑" panose="020B0503020204020204" pitchFamily="34" charset="-122"/>
              </a:rPr>
              <a:t>2.6.2                       </a:t>
            </a:r>
            <a:r>
              <a:rPr lang="zh-CN" altLang="en-US" sz="2000" b="1" dirty="0">
                <a:solidFill>
                  <a:schemeClr val="bg1"/>
                </a:solidFill>
                <a:latin typeface="微软雅黑" panose="020B0503020204020204" pitchFamily="34" charset="-122"/>
                <a:ea typeface="微软雅黑" panose="020B0503020204020204" pitchFamily="34" charset="-122"/>
              </a:rPr>
              <a:t>光纤同轴混合网（</a:t>
            </a:r>
            <a:r>
              <a:rPr lang="en-US" altLang="zh-CN" sz="2000" b="1" dirty="0">
                <a:solidFill>
                  <a:schemeClr val="bg1"/>
                </a:solidFill>
                <a:latin typeface="微软雅黑" panose="020B0503020204020204" pitchFamily="34" charset="-122"/>
                <a:ea typeface="微软雅黑" panose="020B0503020204020204" pitchFamily="34" charset="-122"/>
              </a:rPr>
              <a:t>HFC</a:t>
            </a:r>
            <a:r>
              <a:rPr lang="zh-CN" altLang="en-US" sz="2000" b="1" dirty="0">
                <a:solidFill>
                  <a:schemeClr val="bg1"/>
                </a:solidFill>
                <a:latin typeface="微软雅黑" panose="020B0503020204020204" pitchFamily="34" charset="-122"/>
                <a:ea typeface="微软雅黑" panose="020B0503020204020204" pitchFamily="34" charset="-122"/>
              </a:rPr>
              <a:t>网）</a:t>
            </a:r>
          </a:p>
          <a:p>
            <a:pPr eaLnBrk="0" hangingPunct="0">
              <a:lnSpc>
                <a:spcPct val="200000"/>
              </a:lnSpc>
            </a:pPr>
            <a:r>
              <a:rPr lang="en-US" altLang="zh-CN" sz="2000" b="1" dirty="0">
                <a:solidFill>
                  <a:schemeClr val="bg1"/>
                </a:solidFill>
                <a:latin typeface="微软雅黑" panose="020B0503020204020204" pitchFamily="34" charset="-122"/>
                <a:ea typeface="微软雅黑" panose="020B0503020204020204" pitchFamily="34" charset="-122"/>
              </a:rPr>
              <a:t>2.6.3                                             </a:t>
            </a:r>
            <a:r>
              <a:rPr lang="en-US" altLang="zh-CN" sz="2000" b="1" dirty="0" err="1">
                <a:solidFill>
                  <a:schemeClr val="bg1"/>
                </a:solidFill>
                <a:latin typeface="微软雅黑" panose="020B0503020204020204" pitchFamily="34" charset="-122"/>
                <a:ea typeface="微软雅黑" panose="020B0503020204020204" pitchFamily="34" charset="-122"/>
              </a:rPr>
              <a:t>FTTx</a:t>
            </a:r>
            <a:r>
              <a:rPr lang="en-US" altLang="zh-CN" sz="2000" b="1" dirty="0">
                <a:solidFill>
                  <a:schemeClr val="bg1"/>
                </a:solidFill>
                <a:latin typeface="微软雅黑" panose="020B0503020204020204" pitchFamily="34" charset="-122"/>
                <a:ea typeface="微软雅黑" panose="020B0503020204020204" pitchFamily="34" charset="-122"/>
              </a:rPr>
              <a:t> </a:t>
            </a:r>
            <a:r>
              <a:rPr lang="zh-CN" altLang="en-US" sz="2000" b="1" dirty="0">
                <a:solidFill>
                  <a:schemeClr val="bg1"/>
                </a:solidFill>
                <a:latin typeface="微软雅黑" panose="020B0503020204020204" pitchFamily="34" charset="-122"/>
                <a:ea typeface="微软雅黑" panose="020B0503020204020204" pitchFamily="34" charset="-122"/>
              </a:rPr>
              <a:t>技术</a:t>
            </a:r>
          </a:p>
        </p:txBody>
      </p:sp>
      <p:sp>
        <p:nvSpPr>
          <p:cNvPr id="62" name="Rectangle 27"/>
          <p:cNvSpPr>
            <a:spLocks noChangeArrowheads="1"/>
          </p:cNvSpPr>
          <p:nvPr/>
        </p:nvSpPr>
        <p:spPr bwMode="auto">
          <a:xfrm>
            <a:off x="639730" y="1379512"/>
            <a:ext cx="1636540" cy="1555639"/>
          </a:xfrm>
          <a:prstGeom prst="rect">
            <a:avLst/>
          </a:prstGeom>
          <a:solidFill>
            <a:srgbClr val="0070C0"/>
          </a:solidFill>
          <a:ln>
            <a:noFill/>
          </a:ln>
          <a:effectLst/>
          <a:scene3d>
            <a:camera prst="orthographicFront">
              <a:rot lat="0" lon="0" rev="0"/>
            </a:camera>
            <a:lightRig rig="glow" dir="t">
              <a:rot lat="0" lon="0" rev="14100000"/>
            </a:lightRig>
          </a:scene3d>
          <a:sp3d prstMaterial="softEdge">
            <a:bevelT w="127000" prst="artDeco"/>
          </a:sp3d>
          <a:extLs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fr-FR">
              <a:latin typeface="宋体" panose="02010600030101010101" pitchFamily="2" charset="-122"/>
            </a:endParaRPr>
          </a:p>
        </p:txBody>
      </p:sp>
      <p:sp>
        <p:nvSpPr>
          <p:cNvPr id="63" name="Rectangle 29"/>
          <p:cNvSpPr>
            <a:spLocks noChangeArrowheads="1"/>
          </p:cNvSpPr>
          <p:nvPr/>
        </p:nvSpPr>
        <p:spPr bwMode="auto">
          <a:xfrm>
            <a:off x="648619" y="1474444"/>
            <a:ext cx="1627651" cy="10156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r>
              <a:rPr lang="fr-FR" altLang="zh-CN" sz="2000" b="1" dirty="0">
                <a:solidFill>
                  <a:srgbClr val="FFFF00"/>
                </a:solidFill>
                <a:latin typeface="微软雅黑" panose="020B0503020204020204" pitchFamily="34" charset="-122"/>
                <a:ea typeface="微软雅黑" panose="020B0503020204020204" pitchFamily="34" charset="-122"/>
              </a:rPr>
              <a:t>2.</a:t>
            </a:r>
            <a:r>
              <a:rPr lang="en-US" altLang="zh-CN" sz="2000" b="1" dirty="0">
                <a:solidFill>
                  <a:srgbClr val="FFFF00"/>
                </a:solidFill>
                <a:latin typeface="微软雅黑" panose="020B0503020204020204" pitchFamily="34" charset="-122"/>
                <a:ea typeface="微软雅黑" panose="020B0503020204020204" pitchFamily="34" charset="-122"/>
              </a:rPr>
              <a:t>6</a:t>
            </a:r>
          </a:p>
          <a:p>
            <a:pPr eaLnBrk="0" hangingPunct="0"/>
            <a:r>
              <a:rPr lang="zh-CN" altLang="en-US" sz="2000" b="1" dirty="0">
                <a:solidFill>
                  <a:schemeClr val="bg1"/>
                </a:solidFill>
                <a:latin typeface="微软雅黑" panose="020B0503020204020204" pitchFamily="34" charset="-122"/>
                <a:ea typeface="微软雅黑" panose="020B0503020204020204" pitchFamily="34" charset="-122"/>
              </a:rPr>
              <a:t>宽带接入</a:t>
            </a:r>
            <a:endParaRPr lang="en-US" altLang="zh-CN" sz="2000" b="1" dirty="0">
              <a:solidFill>
                <a:schemeClr val="bg1"/>
              </a:solidFill>
              <a:latin typeface="微软雅黑" panose="020B0503020204020204" pitchFamily="34" charset="-122"/>
              <a:ea typeface="微软雅黑" panose="020B0503020204020204" pitchFamily="34" charset="-122"/>
            </a:endParaRPr>
          </a:p>
          <a:p>
            <a:pPr eaLnBrk="0" hangingPunct="0"/>
            <a:r>
              <a:rPr lang="zh-CN" altLang="en-US" sz="2000" b="1" dirty="0">
                <a:solidFill>
                  <a:schemeClr val="bg1"/>
                </a:solidFill>
                <a:latin typeface="微软雅黑" panose="020B0503020204020204" pitchFamily="34" charset="-122"/>
                <a:ea typeface="微软雅黑" panose="020B0503020204020204" pitchFamily="34" charset="-122"/>
              </a:rPr>
              <a:t>技术</a:t>
            </a:r>
            <a:endParaRPr lang="zh-CN" altLang="fr-FR" sz="20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solidFill>
                  <a:srgbClr val="FFFF00"/>
                </a:solidFill>
              </a:rPr>
              <a:t>2.6</a:t>
            </a:r>
            <a:r>
              <a:rPr lang="en-US" altLang="zh-CN" dirty="0"/>
              <a:t>  </a:t>
            </a:r>
            <a:r>
              <a:rPr lang="zh-CN" altLang="en-US" dirty="0"/>
              <a:t>宽带接入技术</a:t>
            </a:r>
          </a:p>
        </p:txBody>
      </p:sp>
      <p:sp>
        <p:nvSpPr>
          <p:cNvPr id="3" name="内容占位符 2"/>
          <p:cNvSpPr>
            <a:spLocks noGrp="1"/>
          </p:cNvSpPr>
          <p:nvPr>
            <p:ph sz="quarter" idx="11"/>
          </p:nvPr>
        </p:nvSpPr>
        <p:spPr/>
        <p:txBody>
          <a:bodyPr/>
          <a:lstStyle/>
          <a:p>
            <a:r>
              <a:rPr lang="zh-CN" altLang="en-US" dirty="0">
                <a:solidFill>
                  <a:srgbClr val="C00000"/>
                </a:solidFill>
              </a:rPr>
              <a:t>宽带：</a:t>
            </a:r>
            <a:r>
              <a:rPr lang="zh-CN" altLang="en-US" dirty="0"/>
              <a:t>标准在不断提高。</a:t>
            </a:r>
            <a:endParaRPr lang="en-US" altLang="zh-CN" dirty="0"/>
          </a:p>
          <a:p>
            <a:r>
              <a:rPr lang="zh-CN" altLang="en-US" dirty="0"/>
              <a:t>美国联邦通信委员会 </a:t>
            </a:r>
            <a:r>
              <a:rPr lang="en-US" altLang="zh-CN" dirty="0"/>
              <a:t>FCC </a:t>
            </a:r>
            <a:r>
              <a:rPr lang="zh-CN" altLang="en-US" dirty="0"/>
              <a:t>定义：</a:t>
            </a:r>
            <a:endParaRPr lang="en-US" altLang="zh-CN" dirty="0"/>
          </a:p>
          <a:p>
            <a:endParaRPr lang="en-US" altLang="zh-CN" dirty="0">
              <a:solidFill>
                <a:srgbClr val="0000FF"/>
              </a:solidFill>
            </a:endParaRPr>
          </a:p>
          <a:p>
            <a:endParaRPr lang="en-US" altLang="zh-CN" dirty="0">
              <a:solidFill>
                <a:srgbClr val="0000FF"/>
              </a:solidFill>
            </a:endParaRPr>
          </a:p>
          <a:p>
            <a:r>
              <a:rPr lang="zh-CN" altLang="en-US" dirty="0"/>
              <a:t>从宽带接入的媒体来看，划分为 </a:t>
            </a:r>
            <a:r>
              <a:rPr lang="en-US" altLang="zh-CN" dirty="0"/>
              <a:t>2 </a:t>
            </a:r>
            <a:r>
              <a:rPr lang="zh-CN" altLang="en-US" dirty="0"/>
              <a:t>大类：</a:t>
            </a:r>
          </a:p>
          <a:p>
            <a:pPr lvl="1"/>
            <a:r>
              <a:rPr lang="zh-CN" altLang="en-US" dirty="0"/>
              <a:t>有线宽带接入。</a:t>
            </a:r>
          </a:p>
          <a:p>
            <a:pPr lvl="1"/>
            <a:r>
              <a:rPr lang="zh-CN" altLang="en-US" dirty="0"/>
              <a:t>无线宽带接入。</a:t>
            </a:r>
          </a:p>
          <a:p>
            <a:endParaRPr lang="zh-CN" altLang="en-US" dirty="0"/>
          </a:p>
        </p:txBody>
      </p:sp>
      <p:sp>
        <p:nvSpPr>
          <p:cNvPr id="4" name="矩形 3"/>
          <p:cNvSpPr/>
          <p:nvPr/>
        </p:nvSpPr>
        <p:spPr>
          <a:xfrm>
            <a:off x="1158240" y="1914462"/>
            <a:ext cx="7001691" cy="477054"/>
          </a:xfrm>
          <a:prstGeom prst="rect">
            <a:avLst/>
          </a:prstGeom>
        </p:spPr>
        <p:style>
          <a:lnRef idx="1">
            <a:schemeClr val="accent3"/>
          </a:lnRef>
          <a:fillRef idx="2">
            <a:schemeClr val="accent3"/>
          </a:fillRef>
          <a:effectRef idx="1">
            <a:schemeClr val="accent3"/>
          </a:effectRef>
          <a:fontRef idx="minor">
            <a:schemeClr val="dk1"/>
          </a:fontRef>
        </p:style>
        <p:txBody>
          <a:bodyPr wrap="square" anchor="ctr">
            <a:spAutoFit/>
          </a:bodyPr>
          <a:lstStyle/>
          <a:p>
            <a:pPr algn="ctr">
              <a:lnSpc>
                <a:spcPts val="3000"/>
              </a:lnSpc>
            </a:pPr>
            <a:r>
              <a:rPr lang="zh-CN" altLang="en-US" sz="2000" b="1" dirty="0">
                <a:solidFill>
                  <a:srgbClr val="000099"/>
                </a:solidFill>
                <a:latin typeface="微软雅黑" panose="020B0503020204020204" pitchFamily="34" charset="-122"/>
                <a:ea typeface="微软雅黑" panose="020B0503020204020204" pitchFamily="34" charset="-122"/>
              </a:rPr>
              <a:t>宽带下行速率达 </a:t>
            </a:r>
            <a:r>
              <a:rPr lang="en-US" altLang="zh-CN" sz="2000" b="1" dirty="0">
                <a:solidFill>
                  <a:srgbClr val="000099"/>
                </a:solidFill>
                <a:latin typeface="微软雅黑" panose="020B0503020204020204" pitchFamily="34" charset="-122"/>
                <a:ea typeface="微软雅黑" panose="020B0503020204020204" pitchFamily="34" charset="-122"/>
              </a:rPr>
              <a:t>25 Mbit/s</a:t>
            </a:r>
            <a:r>
              <a:rPr lang="zh-CN" altLang="en-US" sz="2000" b="1" dirty="0">
                <a:solidFill>
                  <a:srgbClr val="000099"/>
                </a:solidFill>
                <a:latin typeface="微软雅黑" panose="020B0503020204020204" pitchFamily="34" charset="-122"/>
                <a:ea typeface="微软雅黑" panose="020B0503020204020204" pitchFamily="34" charset="-122"/>
              </a:rPr>
              <a:t>，宽带上行速率达 </a:t>
            </a:r>
            <a:r>
              <a:rPr lang="en-US" altLang="zh-CN" sz="2000" b="1" dirty="0">
                <a:solidFill>
                  <a:srgbClr val="000099"/>
                </a:solidFill>
                <a:latin typeface="微软雅黑" panose="020B0503020204020204" pitchFamily="34" charset="-122"/>
                <a:ea typeface="微软雅黑" panose="020B0503020204020204" pitchFamily="34" charset="-122"/>
              </a:rPr>
              <a:t>3 Mbit/s</a:t>
            </a:r>
            <a:r>
              <a:rPr lang="zh-CN" altLang="en-US" sz="2000" b="1" dirty="0">
                <a:solidFill>
                  <a:srgbClr val="000099"/>
                </a:solidFill>
                <a:latin typeface="微软雅黑" panose="020B0503020204020204" pitchFamily="34" charset="-122"/>
                <a:ea typeface="微软雅黑" panose="020B0503020204020204" pitchFamily="34" charset="-122"/>
              </a:rPr>
              <a:t>。</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lang="en-US" altLang="zh-CN" dirty="0"/>
              <a:t>2.6.1  ADSL </a:t>
            </a:r>
            <a:r>
              <a:rPr lang="zh-CN" altLang="en-US" dirty="0"/>
              <a:t>技术</a:t>
            </a:r>
          </a:p>
        </p:txBody>
      </p:sp>
      <p:sp>
        <p:nvSpPr>
          <p:cNvPr id="5" name="内容占位符 4"/>
          <p:cNvSpPr>
            <a:spLocks noGrp="1"/>
          </p:cNvSpPr>
          <p:nvPr>
            <p:ph sz="quarter" idx="11"/>
          </p:nvPr>
        </p:nvSpPr>
        <p:spPr/>
        <p:txBody>
          <a:bodyPr/>
          <a:lstStyle/>
          <a:p>
            <a:pPr algn="just"/>
            <a:r>
              <a:rPr lang="zh-CN" altLang="en-US" dirty="0">
                <a:solidFill>
                  <a:srgbClr val="C00000"/>
                </a:solidFill>
              </a:rPr>
              <a:t>非对称数字用户线 </a:t>
            </a:r>
            <a:r>
              <a:rPr lang="en-US" altLang="zh-CN" dirty="0">
                <a:solidFill>
                  <a:srgbClr val="C00000"/>
                </a:solidFill>
              </a:rPr>
              <a:t>ADSL </a:t>
            </a:r>
            <a:r>
              <a:rPr lang="en-US" altLang="zh-CN" dirty="0"/>
              <a:t>(Asymmetric Digital Subscriber Line) </a:t>
            </a:r>
            <a:r>
              <a:rPr lang="zh-CN" altLang="en-US" dirty="0"/>
              <a:t>技术：用数字技术对现有的模拟电话用户线进行改造，使它能够承载宽带业务。</a:t>
            </a:r>
            <a:endParaRPr lang="en-US" altLang="zh-CN" dirty="0"/>
          </a:p>
          <a:p>
            <a:pPr algn="just"/>
            <a:r>
              <a:rPr lang="en-US" altLang="zh-CN" dirty="0"/>
              <a:t>ADSL </a:t>
            </a:r>
            <a:r>
              <a:rPr lang="zh-CN" altLang="en-US" dirty="0"/>
              <a:t>技术把 </a:t>
            </a:r>
            <a:r>
              <a:rPr lang="en-US" altLang="zh-CN" dirty="0"/>
              <a:t>0~4 kHz </a:t>
            </a:r>
            <a:r>
              <a:rPr lang="zh-CN" altLang="en-US" dirty="0"/>
              <a:t>低端频谱留给传统电话使用，而把原来没有被利用的高端频谱留给用户上网使用。</a:t>
            </a:r>
          </a:p>
          <a:p>
            <a:r>
              <a:rPr lang="en-US" altLang="zh-CN" dirty="0">
                <a:solidFill>
                  <a:srgbClr val="C00000"/>
                </a:solidFill>
              </a:rPr>
              <a:t>ADSL </a:t>
            </a:r>
            <a:r>
              <a:rPr lang="zh-CN" altLang="en-US" dirty="0">
                <a:solidFill>
                  <a:srgbClr val="C00000"/>
                </a:solidFill>
              </a:rPr>
              <a:t>的 </a:t>
            </a:r>
            <a:r>
              <a:rPr lang="en-US" altLang="zh-CN" dirty="0">
                <a:solidFill>
                  <a:srgbClr val="C00000"/>
                </a:solidFill>
              </a:rPr>
              <a:t>ITU </a:t>
            </a:r>
            <a:r>
              <a:rPr lang="zh-CN" altLang="en-US" dirty="0">
                <a:solidFill>
                  <a:srgbClr val="C00000"/>
                </a:solidFill>
              </a:rPr>
              <a:t>的标准：</a:t>
            </a:r>
            <a:r>
              <a:rPr lang="en-US" altLang="zh-CN" dirty="0"/>
              <a:t>G.992.1</a:t>
            </a:r>
            <a:r>
              <a:rPr lang="zh-CN" altLang="en-US" dirty="0"/>
              <a:t>（或称 </a:t>
            </a:r>
            <a:r>
              <a:rPr lang="en-US" altLang="zh-CN" dirty="0" err="1"/>
              <a:t>G.dmt</a:t>
            </a:r>
            <a:r>
              <a:rPr lang="zh-CN" altLang="en-US" dirty="0"/>
              <a:t>）。</a:t>
            </a:r>
          </a:p>
          <a:p>
            <a:r>
              <a:rPr lang="zh-CN" altLang="en-US" dirty="0">
                <a:solidFill>
                  <a:srgbClr val="C00000"/>
                </a:solidFill>
              </a:rPr>
              <a:t>非对称：</a:t>
            </a:r>
            <a:r>
              <a:rPr lang="zh-CN" altLang="en-US" dirty="0"/>
              <a:t>下行（从 </a:t>
            </a:r>
            <a:r>
              <a:rPr lang="en-US" altLang="zh-CN" dirty="0"/>
              <a:t>ISP </a:t>
            </a:r>
            <a:r>
              <a:rPr lang="zh-CN" altLang="en-US" dirty="0"/>
              <a:t>到用户）带宽</a:t>
            </a:r>
            <a:r>
              <a:rPr lang="zh-CN" altLang="en-US" dirty="0">
                <a:solidFill>
                  <a:srgbClr val="0000FF"/>
                </a:solidFill>
              </a:rPr>
              <a:t>远大于</a:t>
            </a:r>
            <a:r>
              <a:rPr lang="zh-CN" altLang="en-US" dirty="0"/>
              <a:t>上行（从用户到 </a:t>
            </a:r>
            <a:r>
              <a:rPr lang="en-US" altLang="zh-CN" dirty="0"/>
              <a:t>ISP</a:t>
            </a:r>
            <a:r>
              <a:rPr lang="zh-CN" altLang="en-US" dirty="0"/>
              <a:t>）带宽。</a:t>
            </a: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sz="quarter" idx="10"/>
          </p:nvPr>
        </p:nvSpPr>
        <p:spPr/>
        <p:txBody>
          <a:bodyPr/>
          <a:lstStyle/>
          <a:p>
            <a:r>
              <a:rPr lang="zh-CN" altLang="en-US" dirty="0"/>
              <a:t>采用</a:t>
            </a:r>
            <a:r>
              <a:rPr lang="zh-CN" altLang="en-US" dirty="0">
                <a:solidFill>
                  <a:srgbClr val="C00000"/>
                </a:solidFill>
              </a:rPr>
              <a:t>离散多音调 </a:t>
            </a:r>
            <a:r>
              <a:rPr lang="en-US" altLang="zh-CN" dirty="0">
                <a:solidFill>
                  <a:srgbClr val="C00000"/>
                </a:solidFill>
              </a:rPr>
              <a:t>DMT</a:t>
            </a:r>
            <a:r>
              <a:rPr lang="zh-CN" altLang="en-US" dirty="0"/>
              <a:t>（</a:t>
            </a:r>
            <a:r>
              <a:rPr lang="en-US" altLang="zh-CN" dirty="0"/>
              <a:t>Discrete Multi-Tone</a:t>
            </a:r>
            <a:r>
              <a:rPr lang="zh-CN" altLang="en-US" dirty="0"/>
              <a:t>）调制技术。</a:t>
            </a:r>
            <a:endParaRPr lang="en-US" altLang="zh-CN" dirty="0"/>
          </a:p>
          <a:p>
            <a:r>
              <a:rPr lang="en-US" altLang="zh-CN" dirty="0"/>
              <a:t>DMT </a:t>
            </a:r>
            <a:r>
              <a:rPr lang="zh-CN" altLang="en-US" dirty="0"/>
              <a:t>调制技术采用</a:t>
            </a:r>
            <a:r>
              <a:rPr lang="zh-CN" altLang="en-US" dirty="0">
                <a:solidFill>
                  <a:srgbClr val="C00000"/>
                </a:solidFill>
              </a:rPr>
              <a:t>频分复用 </a:t>
            </a:r>
            <a:r>
              <a:rPr lang="en-US" altLang="zh-CN" dirty="0">
                <a:solidFill>
                  <a:srgbClr val="C00000"/>
                </a:solidFill>
              </a:rPr>
              <a:t>FDM </a:t>
            </a:r>
            <a:r>
              <a:rPr lang="zh-CN" altLang="en-US" dirty="0"/>
              <a:t>方法。</a:t>
            </a:r>
            <a:endParaRPr lang="en-US" altLang="zh-CN" dirty="0"/>
          </a:p>
          <a:p>
            <a:r>
              <a:rPr lang="zh-CN" altLang="en-US" dirty="0"/>
              <a:t>相当于在一对用户线上使用许多小的调制解调器</a:t>
            </a:r>
            <a:r>
              <a:rPr lang="zh-CN" altLang="en-US" dirty="0">
                <a:solidFill>
                  <a:srgbClr val="C00000"/>
                </a:solidFill>
              </a:rPr>
              <a:t>并行地</a:t>
            </a:r>
            <a:r>
              <a:rPr lang="zh-CN" altLang="en-US" dirty="0"/>
              <a:t>传送数据。</a:t>
            </a:r>
            <a:endParaRPr lang="en-US" altLang="zh-CN" dirty="0"/>
          </a:p>
          <a:p>
            <a:r>
              <a:rPr lang="en-US" altLang="zh-CN" dirty="0"/>
              <a:t>ADSL </a:t>
            </a:r>
            <a:r>
              <a:rPr lang="zh-CN" altLang="en-US" dirty="0">
                <a:solidFill>
                  <a:srgbClr val="C00000"/>
                </a:solidFill>
              </a:rPr>
              <a:t>不能</a:t>
            </a:r>
            <a:r>
              <a:rPr lang="zh-CN" altLang="en-US" dirty="0"/>
              <a:t>保证固定的数据率。</a:t>
            </a:r>
          </a:p>
        </p:txBody>
      </p:sp>
      <p:sp>
        <p:nvSpPr>
          <p:cNvPr id="5" name="文本占位符 4"/>
          <p:cNvSpPr>
            <a:spLocks noGrp="1"/>
          </p:cNvSpPr>
          <p:nvPr>
            <p:ph type="body" sz="quarter" idx="11"/>
          </p:nvPr>
        </p:nvSpPr>
        <p:spPr/>
        <p:txBody>
          <a:bodyPr/>
          <a:lstStyle/>
          <a:p>
            <a:r>
              <a:rPr lang="en-US" altLang="zh-CN" dirty="0"/>
              <a:t>ADSL </a:t>
            </a:r>
            <a:r>
              <a:rPr lang="zh-CN" altLang="en-US" dirty="0"/>
              <a:t>调制解调器</a:t>
            </a:r>
          </a:p>
        </p:txBody>
      </p:sp>
      <p:grpSp>
        <p:nvGrpSpPr>
          <p:cNvPr id="50" name="组合 49"/>
          <p:cNvGrpSpPr/>
          <p:nvPr/>
        </p:nvGrpSpPr>
        <p:grpSpPr>
          <a:xfrm>
            <a:off x="984068" y="2596932"/>
            <a:ext cx="7193471" cy="1890549"/>
            <a:chOff x="1146944" y="1115568"/>
            <a:chExt cx="7193471" cy="3257272"/>
          </a:xfrm>
        </p:grpSpPr>
        <p:sp>
          <p:nvSpPr>
            <p:cNvPr id="6" name="圆角矩形 5"/>
            <p:cNvSpPr/>
            <p:nvPr/>
          </p:nvSpPr>
          <p:spPr>
            <a:xfrm>
              <a:off x="1146944" y="1115568"/>
              <a:ext cx="7114903" cy="3256443"/>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p>
          </p:txBody>
        </p:sp>
        <p:sp>
          <p:nvSpPr>
            <p:cNvPr id="7" name="Rectangle 194"/>
            <p:cNvSpPr>
              <a:spLocks noChangeArrowheads="1"/>
            </p:cNvSpPr>
            <p:nvPr/>
          </p:nvSpPr>
          <p:spPr bwMode="auto">
            <a:xfrm>
              <a:off x="3061035" y="2337218"/>
              <a:ext cx="1131058" cy="1515497"/>
            </a:xfrm>
            <a:prstGeom prst="rect">
              <a:avLst/>
            </a:prstGeom>
            <a:solidFill>
              <a:srgbClr val="00FFFF"/>
            </a:solidFill>
            <a:ln>
              <a:noFill/>
            </a:ln>
            <a:effectLst/>
          </p:spPr>
          <p:txBody>
            <a:bodyPr wrap="none" anchor="ctr"/>
            <a:lstStyle/>
            <a:p>
              <a:endParaRPr lang="zh-CN" altLang="en-US" sz="1200" b="1">
                <a:solidFill>
                  <a:srgbClr val="000099"/>
                </a:solidFill>
                <a:latin typeface="微软雅黑" panose="020B0503020204020204" pitchFamily="34" charset="-122"/>
                <a:ea typeface="微软雅黑" panose="020B0503020204020204" pitchFamily="34" charset="-122"/>
              </a:endParaRPr>
            </a:p>
          </p:txBody>
        </p:sp>
        <p:sp>
          <p:nvSpPr>
            <p:cNvPr id="8" name="Line 196"/>
            <p:cNvSpPr>
              <a:spLocks noChangeShapeType="1"/>
            </p:cNvSpPr>
            <p:nvPr/>
          </p:nvSpPr>
          <p:spPr bwMode="auto">
            <a:xfrm>
              <a:off x="3061035" y="1475650"/>
              <a:ext cx="3847262" cy="0"/>
            </a:xfrm>
            <a:prstGeom prst="line">
              <a:avLst/>
            </a:prstGeom>
            <a:noFill/>
            <a:ln w="9525">
              <a:solidFill>
                <a:schemeClr val="tx1"/>
              </a:solidFill>
              <a:round/>
              <a:headEnd type="triangle" w="sm" len="lg"/>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C00000"/>
                </a:solidFill>
                <a:latin typeface="微软雅黑" panose="020B0503020204020204" pitchFamily="34" charset="-122"/>
                <a:ea typeface="微软雅黑" panose="020B0503020204020204" pitchFamily="34" charset="-122"/>
              </a:endParaRPr>
            </a:p>
          </p:txBody>
        </p:sp>
        <p:sp>
          <p:nvSpPr>
            <p:cNvPr id="9" name="Rectangle 194"/>
            <p:cNvSpPr>
              <a:spLocks noChangeArrowheads="1"/>
            </p:cNvSpPr>
            <p:nvPr/>
          </p:nvSpPr>
          <p:spPr bwMode="auto">
            <a:xfrm>
              <a:off x="4192093" y="2335573"/>
              <a:ext cx="2777746" cy="1515497"/>
            </a:xfrm>
            <a:prstGeom prst="rect">
              <a:avLst/>
            </a:prstGeom>
            <a:solidFill>
              <a:srgbClr val="FF66FF"/>
            </a:solidFill>
            <a:ln>
              <a:noFill/>
            </a:ln>
            <a:effectLst/>
          </p:spPr>
          <p:txBody>
            <a:bodyPr wrap="none" anchor="ctr"/>
            <a:lstStyle/>
            <a:p>
              <a:endParaRPr lang="zh-CN" altLang="en-US" sz="1200" b="1">
                <a:solidFill>
                  <a:srgbClr val="000099"/>
                </a:solidFill>
                <a:latin typeface="微软雅黑" panose="020B0503020204020204" pitchFamily="34" charset="-122"/>
                <a:ea typeface="微软雅黑" panose="020B0503020204020204" pitchFamily="34" charset="-122"/>
              </a:endParaRPr>
            </a:p>
          </p:txBody>
        </p:sp>
        <p:sp>
          <p:nvSpPr>
            <p:cNvPr id="10" name="Text Box 80"/>
            <p:cNvSpPr txBox="1">
              <a:spLocks noChangeArrowheads="1"/>
            </p:cNvSpPr>
            <p:nvPr/>
          </p:nvSpPr>
          <p:spPr bwMode="auto">
            <a:xfrm>
              <a:off x="3421640" y="2577767"/>
              <a:ext cx="332142" cy="477248"/>
            </a:xfrm>
            <a:prstGeom prst="rect">
              <a:avLst/>
            </a:prstGeom>
            <a:noFill/>
            <a:ln w="19050">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dirty="0">
                  <a:latin typeface="微软雅黑" panose="020B0503020204020204" pitchFamily="34" charset="-122"/>
                  <a:ea typeface="微软雅黑" panose="020B0503020204020204" pitchFamily="34" charset="-122"/>
                </a:rPr>
                <a:t>…</a:t>
              </a:r>
            </a:p>
          </p:txBody>
        </p:sp>
        <p:sp>
          <p:nvSpPr>
            <p:cNvPr id="11" name="Text Box 83"/>
            <p:cNvSpPr txBox="1">
              <a:spLocks noChangeArrowheads="1"/>
            </p:cNvSpPr>
            <p:nvPr/>
          </p:nvSpPr>
          <p:spPr bwMode="auto">
            <a:xfrm>
              <a:off x="1288881" y="1457362"/>
              <a:ext cx="612820" cy="4772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zh-CN" altLang="en-US" sz="1200" b="1" dirty="0">
                  <a:latin typeface="微软雅黑" panose="020B0503020204020204" pitchFamily="34" charset="-122"/>
                  <a:ea typeface="微软雅黑" panose="020B0503020204020204" pitchFamily="34" charset="-122"/>
                </a:rPr>
                <a:t>频谱</a:t>
              </a:r>
            </a:p>
          </p:txBody>
        </p:sp>
        <p:sp>
          <p:nvSpPr>
            <p:cNvPr id="12" name="Line 84"/>
            <p:cNvSpPr>
              <a:spLocks noChangeShapeType="1"/>
            </p:cNvSpPr>
            <p:nvPr/>
          </p:nvSpPr>
          <p:spPr bwMode="auto">
            <a:xfrm rot="16200000">
              <a:off x="651472" y="2822633"/>
              <a:ext cx="2124546" cy="0"/>
            </a:xfrm>
            <a:prstGeom prst="line">
              <a:avLst/>
            </a:prstGeom>
            <a:noFill/>
            <a:ln w="28575">
              <a:solidFill>
                <a:srgbClr val="000099"/>
              </a:solidFill>
              <a:rou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99"/>
                </a:solidFill>
                <a:latin typeface="微软雅黑" panose="020B0503020204020204" pitchFamily="34" charset="-122"/>
                <a:ea typeface="微软雅黑" panose="020B0503020204020204" pitchFamily="34" charset="-122"/>
              </a:endParaRPr>
            </a:p>
          </p:txBody>
        </p:sp>
        <p:sp>
          <p:nvSpPr>
            <p:cNvPr id="13" name="Text Box 85"/>
            <p:cNvSpPr txBox="1">
              <a:spLocks noChangeArrowheads="1"/>
            </p:cNvSpPr>
            <p:nvPr/>
          </p:nvSpPr>
          <p:spPr bwMode="auto">
            <a:xfrm>
              <a:off x="7260817" y="3356408"/>
              <a:ext cx="1079598" cy="4772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zh-CN" altLang="en-US" sz="1200" b="1" dirty="0">
                  <a:latin typeface="微软雅黑" panose="020B0503020204020204" pitchFamily="34" charset="-122"/>
                  <a:ea typeface="微软雅黑" panose="020B0503020204020204" pitchFamily="34" charset="-122"/>
                </a:rPr>
                <a:t>频率</a:t>
              </a:r>
              <a:r>
                <a:rPr lang="en-US" altLang="zh-CN" sz="1200" b="1" dirty="0">
                  <a:latin typeface="微软雅黑" panose="020B0503020204020204" pitchFamily="34" charset="-122"/>
                  <a:ea typeface="微软雅黑" panose="020B0503020204020204" pitchFamily="34" charset="-122"/>
                </a:rPr>
                <a:t>(kHz)</a:t>
              </a:r>
            </a:p>
          </p:txBody>
        </p:sp>
        <p:sp>
          <p:nvSpPr>
            <p:cNvPr id="14" name="Text Box 86"/>
            <p:cNvSpPr txBox="1">
              <a:spLocks noChangeArrowheads="1"/>
            </p:cNvSpPr>
            <p:nvPr/>
          </p:nvSpPr>
          <p:spPr bwMode="auto">
            <a:xfrm>
              <a:off x="4090016" y="1232038"/>
              <a:ext cx="1415772" cy="477248"/>
            </a:xfrm>
            <a:prstGeom prst="rect">
              <a:avLst/>
            </a:prstGeom>
            <a:solidFill>
              <a:srgbClr val="C3E3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dirty="0">
                  <a:solidFill>
                    <a:srgbClr val="000099"/>
                  </a:solidFill>
                  <a:latin typeface="微软雅黑" panose="020B0503020204020204" pitchFamily="34" charset="-122"/>
                  <a:ea typeface="微软雅黑" panose="020B0503020204020204" pitchFamily="34" charset="-122"/>
                </a:rPr>
                <a:t>ADSL </a:t>
              </a:r>
              <a:r>
                <a:rPr lang="zh-CN" altLang="en-US" sz="1200" b="1" dirty="0">
                  <a:solidFill>
                    <a:srgbClr val="000099"/>
                  </a:solidFill>
                  <a:latin typeface="微软雅黑" panose="020B0503020204020204" pitchFamily="34" charset="-122"/>
                  <a:ea typeface="微软雅黑" panose="020B0503020204020204" pitchFamily="34" charset="-122"/>
                </a:rPr>
                <a:t>的数字业务</a:t>
              </a:r>
            </a:p>
          </p:txBody>
        </p:sp>
        <p:sp>
          <p:nvSpPr>
            <p:cNvPr id="15" name="Freeform 87"/>
            <p:cNvSpPr/>
            <p:nvPr/>
          </p:nvSpPr>
          <p:spPr bwMode="auto">
            <a:xfrm>
              <a:off x="1713745" y="2307079"/>
              <a:ext cx="291082" cy="1556456"/>
            </a:xfrm>
            <a:custGeom>
              <a:avLst/>
              <a:gdLst>
                <a:gd name="T0" fmla="*/ 0 w 208"/>
                <a:gd name="T1" fmla="*/ 0 h 1248"/>
                <a:gd name="T2" fmla="*/ 112 w 208"/>
                <a:gd name="T3" fmla="*/ 144 h 1248"/>
                <a:gd name="T4" fmla="*/ 192 w 208"/>
                <a:gd name="T5" fmla="*/ 680 h 1248"/>
                <a:gd name="T6" fmla="*/ 208 w 208"/>
                <a:gd name="T7" fmla="*/ 1248 h 1248"/>
              </a:gdLst>
              <a:ahLst/>
              <a:cxnLst>
                <a:cxn ang="0">
                  <a:pos x="T0" y="T1"/>
                </a:cxn>
                <a:cxn ang="0">
                  <a:pos x="T2" y="T3"/>
                </a:cxn>
                <a:cxn ang="0">
                  <a:pos x="T4" y="T5"/>
                </a:cxn>
                <a:cxn ang="0">
                  <a:pos x="T6" y="T7"/>
                </a:cxn>
              </a:cxnLst>
              <a:rect l="0" t="0" r="r" b="b"/>
              <a:pathLst>
                <a:path w="208" h="1248">
                  <a:moveTo>
                    <a:pt x="0" y="0"/>
                  </a:moveTo>
                  <a:cubicBezTo>
                    <a:pt x="19" y="24"/>
                    <a:pt x="80" y="31"/>
                    <a:pt x="112" y="144"/>
                  </a:cubicBezTo>
                  <a:cubicBezTo>
                    <a:pt x="144" y="257"/>
                    <a:pt x="176" y="496"/>
                    <a:pt x="192" y="680"/>
                  </a:cubicBezTo>
                  <a:cubicBezTo>
                    <a:pt x="208" y="864"/>
                    <a:pt x="205" y="1130"/>
                    <a:pt x="208" y="1248"/>
                  </a:cubicBezTo>
                </a:path>
              </a:pathLst>
            </a:custGeom>
            <a:noFill/>
            <a:ln w="28575" cmpd="sng">
              <a:solidFill>
                <a:srgbClr val="0000FF"/>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99"/>
                </a:solidFill>
                <a:latin typeface="微软雅黑" panose="020B0503020204020204" pitchFamily="34" charset="-122"/>
                <a:ea typeface="微软雅黑" panose="020B0503020204020204" pitchFamily="34" charset="-122"/>
              </a:endParaRPr>
            </a:p>
          </p:txBody>
        </p:sp>
        <p:sp>
          <p:nvSpPr>
            <p:cNvPr id="16" name="Text Box 89"/>
            <p:cNvSpPr txBox="1">
              <a:spLocks noChangeArrowheads="1"/>
            </p:cNvSpPr>
            <p:nvPr/>
          </p:nvSpPr>
          <p:spPr bwMode="auto">
            <a:xfrm>
              <a:off x="3181883" y="1644116"/>
              <a:ext cx="800219" cy="4772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1200" b="1" dirty="0">
                  <a:solidFill>
                    <a:srgbClr val="0000FF"/>
                  </a:solidFill>
                  <a:latin typeface="微软雅黑" panose="020B0503020204020204" pitchFamily="34" charset="-122"/>
                  <a:ea typeface="微软雅黑" panose="020B0503020204020204" pitchFamily="34" charset="-122"/>
                </a:rPr>
                <a:t>上行信道</a:t>
              </a:r>
            </a:p>
          </p:txBody>
        </p:sp>
        <p:sp>
          <p:nvSpPr>
            <p:cNvPr id="17" name="Text Box 90"/>
            <p:cNvSpPr txBox="1">
              <a:spLocks noChangeArrowheads="1"/>
            </p:cNvSpPr>
            <p:nvPr/>
          </p:nvSpPr>
          <p:spPr bwMode="auto">
            <a:xfrm>
              <a:off x="1803393" y="1911559"/>
              <a:ext cx="800219" cy="4772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200" b="1" dirty="0">
                  <a:solidFill>
                    <a:srgbClr val="0000FF"/>
                  </a:solidFill>
                  <a:latin typeface="微软雅黑" panose="020B0503020204020204" pitchFamily="34" charset="-122"/>
                  <a:ea typeface="微软雅黑" panose="020B0503020204020204" pitchFamily="34" charset="-122"/>
                </a:rPr>
                <a:t>传统电话</a:t>
              </a:r>
            </a:p>
          </p:txBody>
        </p:sp>
        <p:sp>
          <p:nvSpPr>
            <p:cNvPr id="18" name="Line 91"/>
            <p:cNvSpPr>
              <a:spLocks noChangeShapeType="1"/>
            </p:cNvSpPr>
            <p:nvPr/>
          </p:nvSpPr>
          <p:spPr bwMode="auto">
            <a:xfrm flipH="1">
              <a:off x="1924988" y="2349819"/>
              <a:ext cx="307714" cy="354386"/>
            </a:xfrm>
            <a:prstGeom prst="line">
              <a:avLst/>
            </a:prstGeom>
            <a:noFill/>
            <a:ln w="9525">
              <a:solidFill>
                <a:schemeClr val="tx1"/>
              </a:solidFill>
              <a:rou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99"/>
                </a:solidFill>
                <a:latin typeface="微软雅黑" panose="020B0503020204020204" pitchFamily="34" charset="-122"/>
                <a:ea typeface="微软雅黑" panose="020B0503020204020204" pitchFamily="34" charset="-122"/>
              </a:endParaRPr>
            </a:p>
          </p:txBody>
        </p:sp>
        <p:sp>
          <p:nvSpPr>
            <p:cNvPr id="19" name="Line 92"/>
            <p:cNvSpPr>
              <a:spLocks noChangeShapeType="1"/>
            </p:cNvSpPr>
            <p:nvPr/>
          </p:nvSpPr>
          <p:spPr bwMode="auto">
            <a:xfrm flipV="1">
              <a:off x="1713744" y="3868878"/>
              <a:ext cx="6044960" cy="0"/>
            </a:xfrm>
            <a:prstGeom prst="line">
              <a:avLst/>
            </a:prstGeom>
            <a:noFill/>
            <a:ln w="28575">
              <a:solidFill>
                <a:srgbClr val="000099"/>
              </a:solidFill>
              <a:rou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99"/>
                </a:solidFill>
                <a:latin typeface="微软雅黑" panose="020B0503020204020204" pitchFamily="34" charset="-122"/>
                <a:ea typeface="微软雅黑" panose="020B0503020204020204" pitchFamily="34" charset="-122"/>
              </a:endParaRPr>
            </a:p>
          </p:txBody>
        </p:sp>
        <p:sp>
          <p:nvSpPr>
            <p:cNvPr id="20" name="Text Box 93"/>
            <p:cNvSpPr txBox="1">
              <a:spLocks noChangeArrowheads="1"/>
            </p:cNvSpPr>
            <p:nvPr/>
          </p:nvSpPr>
          <p:spPr bwMode="auto">
            <a:xfrm>
              <a:off x="1475891" y="3874220"/>
              <a:ext cx="279244" cy="4772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latin typeface="微软雅黑" panose="020B0503020204020204" pitchFamily="34" charset="-122"/>
                  <a:ea typeface="微软雅黑" panose="020B0503020204020204" pitchFamily="34" charset="-122"/>
                </a:rPr>
                <a:t>0</a:t>
              </a:r>
            </a:p>
          </p:txBody>
        </p:sp>
        <p:sp>
          <p:nvSpPr>
            <p:cNvPr id="21" name="Text Box 94"/>
            <p:cNvSpPr txBox="1">
              <a:spLocks noChangeArrowheads="1"/>
            </p:cNvSpPr>
            <p:nvPr/>
          </p:nvSpPr>
          <p:spPr bwMode="auto">
            <a:xfrm>
              <a:off x="1856791" y="3874220"/>
              <a:ext cx="279244" cy="4772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latin typeface="微软雅黑" panose="020B0503020204020204" pitchFamily="34" charset="-122"/>
                  <a:ea typeface="微软雅黑" panose="020B0503020204020204" pitchFamily="34" charset="-122"/>
                </a:rPr>
                <a:t>4</a:t>
              </a:r>
            </a:p>
          </p:txBody>
        </p:sp>
        <p:sp>
          <p:nvSpPr>
            <p:cNvPr id="22" name="AutoShape 110"/>
            <p:cNvSpPr/>
            <p:nvPr/>
          </p:nvSpPr>
          <p:spPr bwMode="auto">
            <a:xfrm rot="5400000" flipV="1">
              <a:off x="3468043" y="1651766"/>
              <a:ext cx="242194" cy="1056209"/>
            </a:xfrm>
            <a:prstGeom prst="leftBrace">
              <a:avLst>
                <a:gd name="adj1" fmla="val 38909"/>
                <a:gd name="adj2" fmla="val 50000"/>
              </a:avLst>
            </a:prstGeom>
            <a:noFill/>
            <a:ln w="19050">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99"/>
                </a:solidFill>
                <a:latin typeface="微软雅黑" panose="020B0503020204020204" pitchFamily="34" charset="-122"/>
                <a:ea typeface="微软雅黑" panose="020B0503020204020204" pitchFamily="34" charset="-122"/>
              </a:endParaRPr>
            </a:p>
          </p:txBody>
        </p:sp>
        <p:sp>
          <p:nvSpPr>
            <p:cNvPr id="23" name="AutoShape 113"/>
            <p:cNvSpPr/>
            <p:nvPr/>
          </p:nvSpPr>
          <p:spPr bwMode="auto">
            <a:xfrm rot="5400000" flipV="1">
              <a:off x="5468186" y="859194"/>
              <a:ext cx="242194" cy="2641353"/>
            </a:xfrm>
            <a:prstGeom prst="leftBrace">
              <a:avLst>
                <a:gd name="adj1" fmla="val 97304"/>
                <a:gd name="adj2" fmla="val 50000"/>
              </a:avLst>
            </a:prstGeom>
            <a:noFill/>
            <a:ln w="19050">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99"/>
                </a:solidFill>
                <a:latin typeface="微软雅黑" panose="020B0503020204020204" pitchFamily="34" charset="-122"/>
                <a:ea typeface="微软雅黑" panose="020B0503020204020204" pitchFamily="34" charset="-122"/>
              </a:endParaRPr>
            </a:p>
          </p:txBody>
        </p:sp>
        <p:sp>
          <p:nvSpPr>
            <p:cNvPr id="24" name="Text Box 114"/>
            <p:cNvSpPr txBox="1">
              <a:spLocks noChangeArrowheads="1"/>
            </p:cNvSpPr>
            <p:nvPr/>
          </p:nvSpPr>
          <p:spPr bwMode="auto">
            <a:xfrm>
              <a:off x="5175973" y="1644116"/>
              <a:ext cx="800219" cy="4772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1200" b="1" dirty="0">
                  <a:solidFill>
                    <a:srgbClr val="0000FF"/>
                  </a:solidFill>
                  <a:latin typeface="微软雅黑" panose="020B0503020204020204" pitchFamily="34" charset="-122"/>
                  <a:ea typeface="微软雅黑" panose="020B0503020204020204" pitchFamily="34" charset="-122"/>
                </a:rPr>
                <a:t>下行信道</a:t>
              </a:r>
            </a:p>
          </p:txBody>
        </p:sp>
        <p:sp>
          <p:nvSpPr>
            <p:cNvPr id="25" name="Text Box 143"/>
            <p:cNvSpPr txBox="1">
              <a:spLocks noChangeArrowheads="1"/>
            </p:cNvSpPr>
            <p:nvPr/>
          </p:nvSpPr>
          <p:spPr bwMode="auto">
            <a:xfrm>
              <a:off x="5351933" y="2577767"/>
              <a:ext cx="332142" cy="477248"/>
            </a:xfrm>
            <a:prstGeom prst="rect">
              <a:avLst/>
            </a:prstGeom>
            <a:noFill/>
            <a:ln w="19050">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dirty="0">
                  <a:latin typeface="微软雅黑" panose="020B0503020204020204" pitchFamily="34" charset="-122"/>
                  <a:ea typeface="微软雅黑" panose="020B0503020204020204" pitchFamily="34" charset="-122"/>
                </a:rPr>
                <a:t>…</a:t>
              </a:r>
            </a:p>
          </p:txBody>
        </p:sp>
        <p:sp>
          <p:nvSpPr>
            <p:cNvPr id="26" name="Freeform 168"/>
            <p:cNvSpPr/>
            <p:nvPr/>
          </p:nvSpPr>
          <p:spPr bwMode="auto">
            <a:xfrm>
              <a:off x="6756934" y="2333792"/>
              <a:ext cx="146373" cy="1535086"/>
            </a:xfrm>
            <a:custGeom>
              <a:avLst/>
              <a:gdLst>
                <a:gd name="T0" fmla="*/ 0 w 190"/>
                <a:gd name="T1" fmla="*/ 858 h 862"/>
                <a:gd name="T2" fmla="*/ 7 w 190"/>
                <a:gd name="T3" fmla="*/ 721 h 862"/>
                <a:gd name="T4" fmla="*/ 19 w 190"/>
                <a:gd name="T5" fmla="*/ 559 h 862"/>
                <a:gd name="T6" fmla="*/ 37 w 190"/>
                <a:gd name="T7" fmla="*/ 355 h 862"/>
                <a:gd name="T8" fmla="*/ 70 w 190"/>
                <a:gd name="T9" fmla="*/ 88 h 862"/>
                <a:gd name="T10" fmla="*/ 101 w 190"/>
                <a:gd name="T11" fmla="*/ 0 h 862"/>
                <a:gd name="T12" fmla="*/ 127 w 190"/>
                <a:gd name="T13" fmla="*/ 88 h 862"/>
                <a:gd name="T14" fmla="*/ 154 w 190"/>
                <a:gd name="T15" fmla="*/ 352 h 862"/>
                <a:gd name="T16" fmla="*/ 172 w 190"/>
                <a:gd name="T17" fmla="*/ 565 h 862"/>
                <a:gd name="T18" fmla="*/ 184 w 190"/>
                <a:gd name="T19" fmla="*/ 712 h 862"/>
                <a:gd name="T20" fmla="*/ 190 w 190"/>
                <a:gd name="T21" fmla="*/ 862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0" h="862">
                  <a:moveTo>
                    <a:pt x="0" y="858"/>
                  </a:moveTo>
                  <a:cubicBezTo>
                    <a:pt x="1" y="835"/>
                    <a:pt x="4" y="771"/>
                    <a:pt x="7" y="721"/>
                  </a:cubicBezTo>
                  <a:cubicBezTo>
                    <a:pt x="10" y="671"/>
                    <a:pt x="14" y="620"/>
                    <a:pt x="19" y="559"/>
                  </a:cubicBezTo>
                  <a:cubicBezTo>
                    <a:pt x="24" y="498"/>
                    <a:pt x="29" y="433"/>
                    <a:pt x="37" y="355"/>
                  </a:cubicBezTo>
                  <a:cubicBezTo>
                    <a:pt x="45" y="277"/>
                    <a:pt x="59" y="147"/>
                    <a:pt x="70" y="88"/>
                  </a:cubicBezTo>
                  <a:cubicBezTo>
                    <a:pt x="81" y="29"/>
                    <a:pt x="92" y="0"/>
                    <a:pt x="101" y="0"/>
                  </a:cubicBezTo>
                  <a:cubicBezTo>
                    <a:pt x="110" y="0"/>
                    <a:pt x="118" y="29"/>
                    <a:pt x="127" y="88"/>
                  </a:cubicBezTo>
                  <a:cubicBezTo>
                    <a:pt x="136" y="147"/>
                    <a:pt x="147" y="273"/>
                    <a:pt x="154" y="352"/>
                  </a:cubicBezTo>
                  <a:cubicBezTo>
                    <a:pt x="161" y="431"/>
                    <a:pt x="167" y="505"/>
                    <a:pt x="172" y="565"/>
                  </a:cubicBezTo>
                  <a:cubicBezTo>
                    <a:pt x="177" y="625"/>
                    <a:pt x="181" y="663"/>
                    <a:pt x="184" y="712"/>
                  </a:cubicBezTo>
                  <a:cubicBezTo>
                    <a:pt x="187" y="761"/>
                    <a:pt x="189" y="831"/>
                    <a:pt x="190" y="862"/>
                  </a:cubicBezTo>
                </a:path>
              </a:pathLst>
            </a:custGeom>
            <a:noFill/>
            <a:ln w="19050">
              <a:solidFill>
                <a:schemeClr val="tx1"/>
              </a:solidFill>
              <a:round/>
            </a:ln>
            <a:effectLst/>
            <a:extLst>
              <a:ext uri="{909E8E84-426E-40DD-AFC4-6F175D3DCCD1}">
                <a14:hiddenFill xmlns:a14="http://schemas.microsoft.com/office/drawing/2010/main">
                  <a:solidFill>
                    <a:srgbClr val="EAEAEA"/>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anose="020B0503020204020204" pitchFamily="34" charset="-122"/>
                <a:ea typeface="微软雅黑" panose="020B0503020204020204" pitchFamily="34" charset="-122"/>
              </a:endParaRPr>
            </a:p>
          </p:txBody>
        </p:sp>
        <p:sp>
          <p:nvSpPr>
            <p:cNvPr id="27" name="Freeform 169"/>
            <p:cNvSpPr/>
            <p:nvPr/>
          </p:nvSpPr>
          <p:spPr bwMode="auto">
            <a:xfrm>
              <a:off x="6607235" y="2335573"/>
              <a:ext cx="146373" cy="1535086"/>
            </a:xfrm>
            <a:custGeom>
              <a:avLst/>
              <a:gdLst>
                <a:gd name="T0" fmla="*/ 0 w 190"/>
                <a:gd name="T1" fmla="*/ 858 h 862"/>
                <a:gd name="T2" fmla="*/ 7 w 190"/>
                <a:gd name="T3" fmla="*/ 721 h 862"/>
                <a:gd name="T4" fmla="*/ 19 w 190"/>
                <a:gd name="T5" fmla="*/ 559 h 862"/>
                <a:gd name="T6" fmla="*/ 37 w 190"/>
                <a:gd name="T7" fmla="*/ 355 h 862"/>
                <a:gd name="T8" fmla="*/ 70 w 190"/>
                <a:gd name="T9" fmla="*/ 88 h 862"/>
                <a:gd name="T10" fmla="*/ 101 w 190"/>
                <a:gd name="T11" fmla="*/ 0 h 862"/>
                <a:gd name="T12" fmla="*/ 127 w 190"/>
                <a:gd name="T13" fmla="*/ 88 h 862"/>
                <a:gd name="T14" fmla="*/ 154 w 190"/>
                <a:gd name="T15" fmla="*/ 352 h 862"/>
                <a:gd name="T16" fmla="*/ 172 w 190"/>
                <a:gd name="T17" fmla="*/ 565 h 862"/>
                <a:gd name="T18" fmla="*/ 184 w 190"/>
                <a:gd name="T19" fmla="*/ 712 h 862"/>
                <a:gd name="T20" fmla="*/ 190 w 190"/>
                <a:gd name="T21" fmla="*/ 862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0" h="862">
                  <a:moveTo>
                    <a:pt x="0" y="858"/>
                  </a:moveTo>
                  <a:cubicBezTo>
                    <a:pt x="1" y="835"/>
                    <a:pt x="4" y="771"/>
                    <a:pt x="7" y="721"/>
                  </a:cubicBezTo>
                  <a:cubicBezTo>
                    <a:pt x="10" y="671"/>
                    <a:pt x="14" y="620"/>
                    <a:pt x="19" y="559"/>
                  </a:cubicBezTo>
                  <a:cubicBezTo>
                    <a:pt x="24" y="498"/>
                    <a:pt x="29" y="433"/>
                    <a:pt x="37" y="355"/>
                  </a:cubicBezTo>
                  <a:cubicBezTo>
                    <a:pt x="45" y="277"/>
                    <a:pt x="59" y="147"/>
                    <a:pt x="70" y="88"/>
                  </a:cubicBezTo>
                  <a:cubicBezTo>
                    <a:pt x="81" y="29"/>
                    <a:pt x="92" y="0"/>
                    <a:pt x="101" y="0"/>
                  </a:cubicBezTo>
                  <a:cubicBezTo>
                    <a:pt x="110" y="0"/>
                    <a:pt x="118" y="29"/>
                    <a:pt x="127" y="88"/>
                  </a:cubicBezTo>
                  <a:cubicBezTo>
                    <a:pt x="136" y="147"/>
                    <a:pt x="147" y="273"/>
                    <a:pt x="154" y="352"/>
                  </a:cubicBezTo>
                  <a:cubicBezTo>
                    <a:pt x="161" y="431"/>
                    <a:pt x="167" y="505"/>
                    <a:pt x="172" y="565"/>
                  </a:cubicBezTo>
                  <a:cubicBezTo>
                    <a:pt x="177" y="625"/>
                    <a:pt x="181" y="663"/>
                    <a:pt x="184" y="712"/>
                  </a:cubicBezTo>
                  <a:cubicBezTo>
                    <a:pt x="187" y="761"/>
                    <a:pt x="189" y="831"/>
                    <a:pt x="190" y="862"/>
                  </a:cubicBezTo>
                </a:path>
              </a:pathLst>
            </a:custGeom>
            <a:noFill/>
            <a:ln w="19050">
              <a:solidFill>
                <a:schemeClr val="tx1"/>
              </a:solidFill>
              <a:round/>
            </a:ln>
            <a:effectLst/>
            <a:extLst>
              <a:ext uri="{909E8E84-426E-40DD-AFC4-6F175D3DCCD1}">
                <a14:hiddenFill xmlns:a14="http://schemas.microsoft.com/office/drawing/2010/main">
                  <a:solidFill>
                    <a:srgbClr val="EAEAEA"/>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anose="020B0503020204020204" pitchFamily="34" charset="-122"/>
                <a:ea typeface="微软雅黑" panose="020B0503020204020204" pitchFamily="34" charset="-122"/>
              </a:endParaRPr>
            </a:p>
          </p:txBody>
        </p:sp>
        <p:sp>
          <p:nvSpPr>
            <p:cNvPr id="28" name="Freeform 170"/>
            <p:cNvSpPr/>
            <p:nvPr/>
          </p:nvSpPr>
          <p:spPr bwMode="auto">
            <a:xfrm>
              <a:off x="6457536" y="2337353"/>
              <a:ext cx="146373" cy="1535086"/>
            </a:xfrm>
            <a:custGeom>
              <a:avLst/>
              <a:gdLst>
                <a:gd name="T0" fmla="*/ 0 w 190"/>
                <a:gd name="T1" fmla="*/ 858 h 862"/>
                <a:gd name="T2" fmla="*/ 7 w 190"/>
                <a:gd name="T3" fmla="*/ 721 h 862"/>
                <a:gd name="T4" fmla="*/ 19 w 190"/>
                <a:gd name="T5" fmla="*/ 559 h 862"/>
                <a:gd name="T6" fmla="*/ 37 w 190"/>
                <a:gd name="T7" fmla="*/ 355 h 862"/>
                <a:gd name="T8" fmla="*/ 70 w 190"/>
                <a:gd name="T9" fmla="*/ 88 h 862"/>
                <a:gd name="T10" fmla="*/ 101 w 190"/>
                <a:gd name="T11" fmla="*/ 0 h 862"/>
                <a:gd name="T12" fmla="*/ 127 w 190"/>
                <a:gd name="T13" fmla="*/ 88 h 862"/>
                <a:gd name="T14" fmla="*/ 154 w 190"/>
                <a:gd name="T15" fmla="*/ 352 h 862"/>
                <a:gd name="T16" fmla="*/ 172 w 190"/>
                <a:gd name="T17" fmla="*/ 565 h 862"/>
                <a:gd name="T18" fmla="*/ 184 w 190"/>
                <a:gd name="T19" fmla="*/ 712 h 862"/>
                <a:gd name="T20" fmla="*/ 190 w 190"/>
                <a:gd name="T21" fmla="*/ 862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0" h="862">
                  <a:moveTo>
                    <a:pt x="0" y="858"/>
                  </a:moveTo>
                  <a:cubicBezTo>
                    <a:pt x="1" y="835"/>
                    <a:pt x="4" y="771"/>
                    <a:pt x="7" y="721"/>
                  </a:cubicBezTo>
                  <a:cubicBezTo>
                    <a:pt x="10" y="671"/>
                    <a:pt x="14" y="620"/>
                    <a:pt x="19" y="559"/>
                  </a:cubicBezTo>
                  <a:cubicBezTo>
                    <a:pt x="24" y="498"/>
                    <a:pt x="29" y="433"/>
                    <a:pt x="37" y="355"/>
                  </a:cubicBezTo>
                  <a:cubicBezTo>
                    <a:pt x="45" y="277"/>
                    <a:pt x="59" y="147"/>
                    <a:pt x="70" y="88"/>
                  </a:cubicBezTo>
                  <a:cubicBezTo>
                    <a:pt x="81" y="29"/>
                    <a:pt x="92" y="0"/>
                    <a:pt x="101" y="0"/>
                  </a:cubicBezTo>
                  <a:cubicBezTo>
                    <a:pt x="110" y="0"/>
                    <a:pt x="118" y="29"/>
                    <a:pt x="127" y="88"/>
                  </a:cubicBezTo>
                  <a:cubicBezTo>
                    <a:pt x="136" y="147"/>
                    <a:pt x="147" y="273"/>
                    <a:pt x="154" y="352"/>
                  </a:cubicBezTo>
                  <a:cubicBezTo>
                    <a:pt x="161" y="431"/>
                    <a:pt x="167" y="505"/>
                    <a:pt x="172" y="565"/>
                  </a:cubicBezTo>
                  <a:cubicBezTo>
                    <a:pt x="177" y="625"/>
                    <a:pt x="181" y="663"/>
                    <a:pt x="184" y="712"/>
                  </a:cubicBezTo>
                  <a:cubicBezTo>
                    <a:pt x="187" y="761"/>
                    <a:pt x="189" y="831"/>
                    <a:pt x="190" y="862"/>
                  </a:cubicBezTo>
                </a:path>
              </a:pathLst>
            </a:custGeom>
            <a:noFill/>
            <a:ln w="19050">
              <a:solidFill>
                <a:schemeClr val="tx1"/>
              </a:solidFill>
              <a:round/>
            </a:ln>
            <a:effectLst/>
            <a:extLst>
              <a:ext uri="{909E8E84-426E-40DD-AFC4-6F175D3DCCD1}">
                <a14:hiddenFill xmlns:a14="http://schemas.microsoft.com/office/drawing/2010/main">
                  <a:solidFill>
                    <a:srgbClr val="EAEAEA"/>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anose="020B0503020204020204" pitchFamily="34" charset="-122"/>
                <a:ea typeface="微软雅黑" panose="020B0503020204020204" pitchFamily="34" charset="-122"/>
              </a:endParaRPr>
            </a:p>
          </p:txBody>
        </p:sp>
        <p:sp>
          <p:nvSpPr>
            <p:cNvPr id="29" name="Freeform 171"/>
            <p:cNvSpPr/>
            <p:nvPr/>
          </p:nvSpPr>
          <p:spPr bwMode="auto">
            <a:xfrm>
              <a:off x="6307838" y="2339134"/>
              <a:ext cx="146373" cy="1535086"/>
            </a:xfrm>
            <a:custGeom>
              <a:avLst/>
              <a:gdLst>
                <a:gd name="T0" fmla="*/ 0 w 190"/>
                <a:gd name="T1" fmla="*/ 858 h 862"/>
                <a:gd name="T2" fmla="*/ 7 w 190"/>
                <a:gd name="T3" fmla="*/ 721 h 862"/>
                <a:gd name="T4" fmla="*/ 19 w 190"/>
                <a:gd name="T5" fmla="*/ 559 h 862"/>
                <a:gd name="T6" fmla="*/ 37 w 190"/>
                <a:gd name="T7" fmla="*/ 355 h 862"/>
                <a:gd name="T8" fmla="*/ 70 w 190"/>
                <a:gd name="T9" fmla="*/ 88 h 862"/>
                <a:gd name="T10" fmla="*/ 101 w 190"/>
                <a:gd name="T11" fmla="*/ 0 h 862"/>
                <a:gd name="T12" fmla="*/ 127 w 190"/>
                <a:gd name="T13" fmla="*/ 88 h 862"/>
                <a:gd name="T14" fmla="*/ 154 w 190"/>
                <a:gd name="T15" fmla="*/ 352 h 862"/>
                <a:gd name="T16" fmla="*/ 172 w 190"/>
                <a:gd name="T17" fmla="*/ 565 h 862"/>
                <a:gd name="T18" fmla="*/ 184 w 190"/>
                <a:gd name="T19" fmla="*/ 712 h 862"/>
                <a:gd name="T20" fmla="*/ 190 w 190"/>
                <a:gd name="T21" fmla="*/ 862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0" h="862">
                  <a:moveTo>
                    <a:pt x="0" y="858"/>
                  </a:moveTo>
                  <a:cubicBezTo>
                    <a:pt x="1" y="835"/>
                    <a:pt x="4" y="771"/>
                    <a:pt x="7" y="721"/>
                  </a:cubicBezTo>
                  <a:cubicBezTo>
                    <a:pt x="10" y="671"/>
                    <a:pt x="14" y="620"/>
                    <a:pt x="19" y="559"/>
                  </a:cubicBezTo>
                  <a:cubicBezTo>
                    <a:pt x="24" y="498"/>
                    <a:pt x="29" y="433"/>
                    <a:pt x="37" y="355"/>
                  </a:cubicBezTo>
                  <a:cubicBezTo>
                    <a:pt x="45" y="277"/>
                    <a:pt x="59" y="147"/>
                    <a:pt x="70" y="88"/>
                  </a:cubicBezTo>
                  <a:cubicBezTo>
                    <a:pt x="81" y="29"/>
                    <a:pt x="92" y="0"/>
                    <a:pt x="101" y="0"/>
                  </a:cubicBezTo>
                  <a:cubicBezTo>
                    <a:pt x="110" y="0"/>
                    <a:pt x="118" y="29"/>
                    <a:pt x="127" y="88"/>
                  </a:cubicBezTo>
                  <a:cubicBezTo>
                    <a:pt x="136" y="147"/>
                    <a:pt x="147" y="273"/>
                    <a:pt x="154" y="352"/>
                  </a:cubicBezTo>
                  <a:cubicBezTo>
                    <a:pt x="161" y="431"/>
                    <a:pt x="167" y="505"/>
                    <a:pt x="172" y="565"/>
                  </a:cubicBezTo>
                  <a:cubicBezTo>
                    <a:pt x="177" y="625"/>
                    <a:pt x="181" y="663"/>
                    <a:pt x="184" y="712"/>
                  </a:cubicBezTo>
                  <a:cubicBezTo>
                    <a:pt x="187" y="761"/>
                    <a:pt x="189" y="831"/>
                    <a:pt x="190" y="862"/>
                  </a:cubicBezTo>
                </a:path>
              </a:pathLst>
            </a:custGeom>
            <a:noFill/>
            <a:ln w="19050">
              <a:solidFill>
                <a:schemeClr val="tx1"/>
              </a:solidFill>
              <a:round/>
            </a:ln>
            <a:effectLst/>
            <a:extLst>
              <a:ext uri="{909E8E84-426E-40DD-AFC4-6F175D3DCCD1}">
                <a14:hiddenFill xmlns:a14="http://schemas.microsoft.com/office/drawing/2010/main">
                  <a:solidFill>
                    <a:srgbClr val="EAEAEA"/>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anose="020B0503020204020204" pitchFamily="34" charset="-122"/>
                <a:ea typeface="微软雅黑" panose="020B0503020204020204" pitchFamily="34" charset="-122"/>
              </a:endParaRPr>
            </a:p>
          </p:txBody>
        </p:sp>
        <p:sp>
          <p:nvSpPr>
            <p:cNvPr id="30" name="Freeform 172"/>
            <p:cNvSpPr/>
            <p:nvPr/>
          </p:nvSpPr>
          <p:spPr bwMode="auto">
            <a:xfrm>
              <a:off x="6158139" y="2340915"/>
              <a:ext cx="146373" cy="1535086"/>
            </a:xfrm>
            <a:custGeom>
              <a:avLst/>
              <a:gdLst>
                <a:gd name="T0" fmla="*/ 0 w 190"/>
                <a:gd name="T1" fmla="*/ 858 h 862"/>
                <a:gd name="T2" fmla="*/ 7 w 190"/>
                <a:gd name="T3" fmla="*/ 721 h 862"/>
                <a:gd name="T4" fmla="*/ 19 w 190"/>
                <a:gd name="T5" fmla="*/ 559 h 862"/>
                <a:gd name="T6" fmla="*/ 37 w 190"/>
                <a:gd name="T7" fmla="*/ 355 h 862"/>
                <a:gd name="T8" fmla="*/ 70 w 190"/>
                <a:gd name="T9" fmla="*/ 88 h 862"/>
                <a:gd name="T10" fmla="*/ 101 w 190"/>
                <a:gd name="T11" fmla="*/ 0 h 862"/>
                <a:gd name="T12" fmla="*/ 127 w 190"/>
                <a:gd name="T13" fmla="*/ 88 h 862"/>
                <a:gd name="T14" fmla="*/ 154 w 190"/>
                <a:gd name="T15" fmla="*/ 352 h 862"/>
                <a:gd name="T16" fmla="*/ 172 w 190"/>
                <a:gd name="T17" fmla="*/ 565 h 862"/>
                <a:gd name="T18" fmla="*/ 184 w 190"/>
                <a:gd name="T19" fmla="*/ 712 h 862"/>
                <a:gd name="T20" fmla="*/ 190 w 190"/>
                <a:gd name="T21" fmla="*/ 862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0" h="862">
                  <a:moveTo>
                    <a:pt x="0" y="858"/>
                  </a:moveTo>
                  <a:cubicBezTo>
                    <a:pt x="1" y="835"/>
                    <a:pt x="4" y="771"/>
                    <a:pt x="7" y="721"/>
                  </a:cubicBezTo>
                  <a:cubicBezTo>
                    <a:pt x="10" y="671"/>
                    <a:pt x="14" y="620"/>
                    <a:pt x="19" y="559"/>
                  </a:cubicBezTo>
                  <a:cubicBezTo>
                    <a:pt x="24" y="498"/>
                    <a:pt x="29" y="433"/>
                    <a:pt x="37" y="355"/>
                  </a:cubicBezTo>
                  <a:cubicBezTo>
                    <a:pt x="45" y="277"/>
                    <a:pt x="59" y="147"/>
                    <a:pt x="70" y="88"/>
                  </a:cubicBezTo>
                  <a:cubicBezTo>
                    <a:pt x="81" y="29"/>
                    <a:pt x="92" y="0"/>
                    <a:pt x="101" y="0"/>
                  </a:cubicBezTo>
                  <a:cubicBezTo>
                    <a:pt x="110" y="0"/>
                    <a:pt x="118" y="29"/>
                    <a:pt x="127" y="88"/>
                  </a:cubicBezTo>
                  <a:cubicBezTo>
                    <a:pt x="136" y="147"/>
                    <a:pt x="147" y="273"/>
                    <a:pt x="154" y="352"/>
                  </a:cubicBezTo>
                  <a:cubicBezTo>
                    <a:pt x="161" y="431"/>
                    <a:pt x="167" y="505"/>
                    <a:pt x="172" y="565"/>
                  </a:cubicBezTo>
                  <a:cubicBezTo>
                    <a:pt x="177" y="625"/>
                    <a:pt x="181" y="663"/>
                    <a:pt x="184" y="712"/>
                  </a:cubicBezTo>
                  <a:cubicBezTo>
                    <a:pt x="187" y="761"/>
                    <a:pt x="189" y="831"/>
                    <a:pt x="190" y="862"/>
                  </a:cubicBezTo>
                </a:path>
              </a:pathLst>
            </a:custGeom>
            <a:noFill/>
            <a:ln w="19050">
              <a:solidFill>
                <a:schemeClr val="tx1"/>
              </a:solidFill>
              <a:round/>
            </a:ln>
            <a:effectLst/>
            <a:extLst>
              <a:ext uri="{909E8E84-426E-40DD-AFC4-6F175D3DCCD1}">
                <a14:hiddenFill xmlns:a14="http://schemas.microsoft.com/office/drawing/2010/main">
                  <a:solidFill>
                    <a:srgbClr val="EAEAEA"/>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anose="020B0503020204020204" pitchFamily="34" charset="-122"/>
                <a:ea typeface="微软雅黑" panose="020B0503020204020204" pitchFamily="34" charset="-122"/>
              </a:endParaRPr>
            </a:p>
          </p:txBody>
        </p:sp>
        <p:sp>
          <p:nvSpPr>
            <p:cNvPr id="31" name="Freeform 173"/>
            <p:cNvSpPr/>
            <p:nvPr/>
          </p:nvSpPr>
          <p:spPr bwMode="auto">
            <a:xfrm>
              <a:off x="6008440" y="2342696"/>
              <a:ext cx="146373" cy="1535086"/>
            </a:xfrm>
            <a:custGeom>
              <a:avLst/>
              <a:gdLst>
                <a:gd name="T0" fmla="*/ 0 w 190"/>
                <a:gd name="T1" fmla="*/ 858 h 862"/>
                <a:gd name="T2" fmla="*/ 7 w 190"/>
                <a:gd name="T3" fmla="*/ 721 h 862"/>
                <a:gd name="T4" fmla="*/ 19 w 190"/>
                <a:gd name="T5" fmla="*/ 559 h 862"/>
                <a:gd name="T6" fmla="*/ 37 w 190"/>
                <a:gd name="T7" fmla="*/ 355 h 862"/>
                <a:gd name="T8" fmla="*/ 70 w 190"/>
                <a:gd name="T9" fmla="*/ 88 h 862"/>
                <a:gd name="T10" fmla="*/ 101 w 190"/>
                <a:gd name="T11" fmla="*/ 0 h 862"/>
                <a:gd name="T12" fmla="*/ 127 w 190"/>
                <a:gd name="T13" fmla="*/ 88 h 862"/>
                <a:gd name="T14" fmla="*/ 154 w 190"/>
                <a:gd name="T15" fmla="*/ 352 h 862"/>
                <a:gd name="T16" fmla="*/ 172 w 190"/>
                <a:gd name="T17" fmla="*/ 565 h 862"/>
                <a:gd name="T18" fmla="*/ 184 w 190"/>
                <a:gd name="T19" fmla="*/ 712 h 862"/>
                <a:gd name="T20" fmla="*/ 190 w 190"/>
                <a:gd name="T21" fmla="*/ 862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0" h="862">
                  <a:moveTo>
                    <a:pt x="0" y="858"/>
                  </a:moveTo>
                  <a:cubicBezTo>
                    <a:pt x="1" y="835"/>
                    <a:pt x="4" y="771"/>
                    <a:pt x="7" y="721"/>
                  </a:cubicBezTo>
                  <a:cubicBezTo>
                    <a:pt x="10" y="671"/>
                    <a:pt x="14" y="620"/>
                    <a:pt x="19" y="559"/>
                  </a:cubicBezTo>
                  <a:cubicBezTo>
                    <a:pt x="24" y="498"/>
                    <a:pt x="29" y="433"/>
                    <a:pt x="37" y="355"/>
                  </a:cubicBezTo>
                  <a:cubicBezTo>
                    <a:pt x="45" y="277"/>
                    <a:pt x="59" y="147"/>
                    <a:pt x="70" y="88"/>
                  </a:cubicBezTo>
                  <a:cubicBezTo>
                    <a:pt x="81" y="29"/>
                    <a:pt x="92" y="0"/>
                    <a:pt x="101" y="0"/>
                  </a:cubicBezTo>
                  <a:cubicBezTo>
                    <a:pt x="110" y="0"/>
                    <a:pt x="118" y="29"/>
                    <a:pt x="127" y="88"/>
                  </a:cubicBezTo>
                  <a:cubicBezTo>
                    <a:pt x="136" y="147"/>
                    <a:pt x="147" y="273"/>
                    <a:pt x="154" y="352"/>
                  </a:cubicBezTo>
                  <a:cubicBezTo>
                    <a:pt x="161" y="431"/>
                    <a:pt x="167" y="505"/>
                    <a:pt x="172" y="565"/>
                  </a:cubicBezTo>
                  <a:cubicBezTo>
                    <a:pt x="177" y="625"/>
                    <a:pt x="181" y="663"/>
                    <a:pt x="184" y="712"/>
                  </a:cubicBezTo>
                  <a:cubicBezTo>
                    <a:pt x="187" y="761"/>
                    <a:pt x="189" y="831"/>
                    <a:pt x="190" y="862"/>
                  </a:cubicBezTo>
                </a:path>
              </a:pathLst>
            </a:custGeom>
            <a:noFill/>
            <a:ln w="19050">
              <a:solidFill>
                <a:schemeClr val="tx1"/>
              </a:solidFill>
              <a:round/>
            </a:ln>
            <a:effectLst/>
            <a:extLst>
              <a:ext uri="{909E8E84-426E-40DD-AFC4-6F175D3DCCD1}">
                <a14:hiddenFill xmlns:a14="http://schemas.microsoft.com/office/drawing/2010/main">
                  <a:solidFill>
                    <a:srgbClr val="EAEAEA"/>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anose="020B0503020204020204" pitchFamily="34" charset="-122"/>
                <a:ea typeface="微软雅黑" panose="020B0503020204020204" pitchFamily="34" charset="-122"/>
              </a:endParaRPr>
            </a:p>
          </p:txBody>
        </p:sp>
        <p:sp>
          <p:nvSpPr>
            <p:cNvPr id="32" name="Freeform 174"/>
            <p:cNvSpPr/>
            <p:nvPr/>
          </p:nvSpPr>
          <p:spPr bwMode="auto">
            <a:xfrm>
              <a:off x="5858741" y="2344476"/>
              <a:ext cx="146373" cy="1535086"/>
            </a:xfrm>
            <a:custGeom>
              <a:avLst/>
              <a:gdLst>
                <a:gd name="T0" fmla="*/ 0 w 190"/>
                <a:gd name="T1" fmla="*/ 858 h 862"/>
                <a:gd name="T2" fmla="*/ 7 w 190"/>
                <a:gd name="T3" fmla="*/ 721 h 862"/>
                <a:gd name="T4" fmla="*/ 19 w 190"/>
                <a:gd name="T5" fmla="*/ 559 h 862"/>
                <a:gd name="T6" fmla="*/ 37 w 190"/>
                <a:gd name="T7" fmla="*/ 355 h 862"/>
                <a:gd name="T8" fmla="*/ 70 w 190"/>
                <a:gd name="T9" fmla="*/ 88 h 862"/>
                <a:gd name="T10" fmla="*/ 101 w 190"/>
                <a:gd name="T11" fmla="*/ 0 h 862"/>
                <a:gd name="T12" fmla="*/ 127 w 190"/>
                <a:gd name="T13" fmla="*/ 88 h 862"/>
                <a:gd name="T14" fmla="*/ 154 w 190"/>
                <a:gd name="T15" fmla="*/ 352 h 862"/>
                <a:gd name="T16" fmla="*/ 172 w 190"/>
                <a:gd name="T17" fmla="*/ 565 h 862"/>
                <a:gd name="T18" fmla="*/ 184 w 190"/>
                <a:gd name="T19" fmla="*/ 712 h 862"/>
                <a:gd name="T20" fmla="*/ 190 w 190"/>
                <a:gd name="T21" fmla="*/ 862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0" h="862">
                  <a:moveTo>
                    <a:pt x="0" y="858"/>
                  </a:moveTo>
                  <a:cubicBezTo>
                    <a:pt x="1" y="835"/>
                    <a:pt x="4" y="771"/>
                    <a:pt x="7" y="721"/>
                  </a:cubicBezTo>
                  <a:cubicBezTo>
                    <a:pt x="10" y="671"/>
                    <a:pt x="14" y="620"/>
                    <a:pt x="19" y="559"/>
                  </a:cubicBezTo>
                  <a:cubicBezTo>
                    <a:pt x="24" y="498"/>
                    <a:pt x="29" y="433"/>
                    <a:pt x="37" y="355"/>
                  </a:cubicBezTo>
                  <a:cubicBezTo>
                    <a:pt x="45" y="277"/>
                    <a:pt x="59" y="147"/>
                    <a:pt x="70" y="88"/>
                  </a:cubicBezTo>
                  <a:cubicBezTo>
                    <a:pt x="81" y="29"/>
                    <a:pt x="92" y="0"/>
                    <a:pt x="101" y="0"/>
                  </a:cubicBezTo>
                  <a:cubicBezTo>
                    <a:pt x="110" y="0"/>
                    <a:pt x="118" y="29"/>
                    <a:pt x="127" y="88"/>
                  </a:cubicBezTo>
                  <a:cubicBezTo>
                    <a:pt x="136" y="147"/>
                    <a:pt x="147" y="273"/>
                    <a:pt x="154" y="352"/>
                  </a:cubicBezTo>
                  <a:cubicBezTo>
                    <a:pt x="161" y="431"/>
                    <a:pt x="167" y="505"/>
                    <a:pt x="172" y="565"/>
                  </a:cubicBezTo>
                  <a:cubicBezTo>
                    <a:pt x="177" y="625"/>
                    <a:pt x="181" y="663"/>
                    <a:pt x="184" y="712"/>
                  </a:cubicBezTo>
                  <a:cubicBezTo>
                    <a:pt x="187" y="761"/>
                    <a:pt x="189" y="831"/>
                    <a:pt x="190" y="862"/>
                  </a:cubicBezTo>
                </a:path>
              </a:pathLst>
            </a:custGeom>
            <a:noFill/>
            <a:ln w="19050">
              <a:solidFill>
                <a:schemeClr val="tx1"/>
              </a:solidFill>
              <a:round/>
            </a:ln>
            <a:effectLst/>
            <a:extLst>
              <a:ext uri="{909E8E84-426E-40DD-AFC4-6F175D3DCCD1}">
                <a14:hiddenFill xmlns:a14="http://schemas.microsoft.com/office/drawing/2010/main">
                  <a:solidFill>
                    <a:srgbClr val="EAEAEA"/>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anose="020B0503020204020204" pitchFamily="34" charset="-122"/>
                <a:ea typeface="微软雅黑" panose="020B0503020204020204" pitchFamily="34" charset="-122"/>
              </a:endParaRPr>
            </a:p>
          </p:txBody>
        </p:sp>
        <p:sp>
          <p:nvSpPr>
            <p:cNvPr id="33" name="Freeform 175"/>
            <p:cNvSpPr/>
            <p:nvPr/>
          </p:nvSpPr>
          <p:spPr bwMode="auto">
            <a:xfrm>
              <a:off x="5709042" y="2346258"/>
              <a:ext cx="146373" cy="1535086"/>
            </a:xfrm>
            <a:custGeom>
              <a:avLst/>
              <a:gdLst>
                <a:gd name="T0" fmla="*/ 0 w 190"/>
                <a:gd name="T1" fmla="*/ 858 h 862"/>
                <a:gd name="T2" fmla="*/ 7 w 190"/>
                <a:gd name="T3" fmla="*/ 721 h 862"/>
                <a:gd name="T4" fmla="*/ 19 w 190"/>
                <a:gd name="T5" fmla="*/ 559 h 862"/>
                <a:gd name="T6" fmla="*/ 37 w 190"/>
                <a:gd name="T7" fmla="*/ 355 h 862"/>
                <a:gd name="T8" fmla="*/ 70 w 190"/>
                <a:gd name="T9" fmla="*/ 88 h 862"/>
                <a:gd name="T10" fmla="*/ 101 w 190"/>
                <a:gd name="T11" fmla="*/ 0 h 862"/>
                <a:gd name="T12" fmla="*/ 127 w 190"/>
                <a:gd name="T13" fmla="*/ 88 h 862"/>
                <a:gd name="T14" fmla="*/ 154 w 190"/>
                <a:gd name="T15" fmla="*/ 352 h 862"/>
                <a:gd name="T16" fmla="*/ 172 w 190"/>
                <a:gd name="T17" fmla="*/ 565 h 862"/>
                <a:gd name="T18" fmla="*/ 184 w 190"/>
                <a:gd name="T19" fmla="*/ 712 h 862"/>
                <a:gd name="T20" fmla="*/ 190 w 190"/>
                <a:gd name="T21" fmla="*/ 862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0" h="862">
                  <a:moveTo>
                    <a:pt x="0" y="858"/>
                  </a:moveTo>
                  <a:cubicBezTo>
                    <a:pt x="1" y="835"/>
                    <a:pt x="4" y="771"/>
                    <a:pt x="7" y="721"/>
                  </a:cubicBezTo>
                  <a:cubicBezTo>
                    <a:pt x="10" y="671"/>
                    <a:pt x="14" y="620"/>
                    <a:pt x="19" y="559"/>
                  </a:cubicBezTo>
                  <a:cubicBezTo>
                    <a:pt x="24" y="498"/>
                    <a:pt x="29" y="433"/>
                    <a:pt x="37" y="355"/>
                  </a:cubicBezTo>
                  <a:cubicBezTo>
                    <a:pt x="45" y="277"/>
                    <a:pt x="59" y="147"/>
                    <a:pt x="70" y="88"/>
                  </a:cubicBezTo>
                  <a:cubicBezTo>
                    <a:pt x="81" y="29"/>
                    <a:pt x="92" y="0"/>
                    <a:pt x="101" y="0"/>
                  </a:cubicBezTo>
                  <a:cubicBezTo>
                    <a:pt x="110" y="0"/>
                    <a:pt x="118" y="29"/>
                    <a:pt x="127" y="88"/>
                  </a:cubicBezTo>
                  <a:cubicBezTo>
                    <a:pt x="136" y="147"/>
                    <a:pt x="147" y="273"/>
                    <a:pt x="154" y="352"/>
                  </a:cubicBezTo>
                  <a:cubicBezTo>
                    <a:pt x="161" y="431"/>
                    <a:pt x="167" y="505"/>
                    <a:pt x="172" y="565"/>
                  </a:cubicBezTo>
                  <a:cubicBezTo>
                    <a:pt x="177" y="625"/>
                    <a:pt x="181" y="663"/>
                    <a:pt x="184" y="712"/>
                  </a:cubicBezTo>
                  <a:cubicBezTo>
                    <a:pt x="187" y="761"/>
                    <a:pt x="189" y="831"/>
                    <a:pt x="190" y="862"/>
                  </a:cubicBezTo>
                </a:path>
              </a:pathLst>
            </a:custGeom>
            <a:noFill/>
            <a:ln w="19050">
              <a:solidFill>
                <a:schemeClr val="tx1"/>
              </a:solidFill>
              <a:round/>
            </a:ln>
            <a:effectLst/>
            <a:extLst>
              <a:ext uri="{909E8E84-426E-40DD-AFC4-6F175D3DCCD1}">
                <a14:hiddenFill xmlns:a14="http://schemas.microsoft.com/office/drawing/2010/main">
                  <a:solidFill>
                    <a:srgbClr val="EAEAEA"/>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anose="020B0503020204020204" pitchFamily="34" charset="-122"/>
                <a:ea typeface="微软雅黑" panose="020B0503020204020204" pitchFamily="34" charset="-122"/>
              </a:endParaRPr>
            </a:p>
          </p:txBody>
        </p:sp>
        <p:sp>
          <p:nvSpPr>
            <p:cNvPr id="34" name="Freeform 176"/>
            <p:cNvSpPr/>
            <p:nvPr/>
          </p:nvSpPr>
          <p:spPr bwMode="auto">
            <a:xfrm>
              <a:off x="5173453" y="2335573"/>
              <a:ext cx="146373" cy="1535086"/>
            </a:xfrm>
            <a:custGeom>
              <a:avLst/>
              <a:gdLst>
                <a:gd name="T0" fmla="*/ 0 w 190"/>
                <a:gd name="T1" fmla="*/ 858 h 862"/>
                <a:gd name="T2" fmla="*/ 7 w 190"/>
                <a:gd name="T3" fmla="*/ 721 h 862"/>
                <a:gd name="T4" fmla="*/ 19 w 190"/>
                <a:gd name="T5" fmla="*/ 559 h 862"/>
                <a:gd name="T6" fmla="*/ 37 w 190"/>
                <a:gd name="T7" fmla="*/ 355 h 862"/>
                <a:gd name="T8" fmla="*/ 70 w 190"/>
                <a:gd name="T9" fmla="*/ 88 h 862"/>
                <a:gd name="T10" fmla="*/ 101 w 190"/>
                <a:gd name="T11" fmla="*/ 0 h 862"/>
                <a:gd name="T12" fmla="*/ 127 w 190"/>
                <a:gd name="T13" fmla="*/ 88 h 862"/>
                <a:gd name="T14" fmla="*/ 154 w 190"/>
                <a:gd name="T15" fmla="*/ 352 h 862"/>
                <a:gd name="T16" fmla="*/ 172 w 190"/>
                <a:gd name="T17" fmla="*/ 565 h 862"/>
                <a:gd name="T18" fmla="*/ 184 w 190"/>
                <a:gd name="T19" fmla="*/ 712 h 862"/>
                <a:gd name="T20" fmla="*/ 190 w 190"/>
                <a:gd name="T21" fmla="*/ 862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0" h="862">
                  <a:moveTo>
                    <a:pt x="0" y="858"/>
                  </a:moveTo>
                  <a:cubicBezTo>
                    <a:pt x="1" y="835"/>
                    <a:pt x="4" y="771"/>
                    <a:pt x="7" y="721"/>
                  </a:cubicBezTo>
                  <a:cubicBezTo>
                    <a:pt x="10" y="671"/>
                    <a:pt x="14" y="620"/>
                    <a:pt x="19" y="559"/>
                  </a:cubicBezTo>
                  <a:cubicBezTo>
                    <a:pt x="24" y="498"/>
                    <a:pt x="29" y="433"/>
                    <a:pt x="37" y="355"/>
                  </a:cubicBezTo>
                  <a:cubicBezTo>
                    <a:pt x="45" y="277"/>
                    <a:pt x="59" y="147"/>
                    <a:pt x="70" y="88"/>
                  </a:cubicBezTo>
                  <a:cubicBezTo>
                    <a:pt x="81" y="29"/>
                    <a:pt x="92" y="0"/>
                    <a:pt x="101" y="0"/>
                  </a:cubicBezTo>
                  <a:cubicBezTo>
                    <a:pt x="110" y="0"/>
                    <a:pt x="118" y="29"/>
                    <a:pt x="127" y="88"/>
                  </a:cubicBezTo>
                  <a:cubicBezTo>
                    <a:pt x="136" y="147"/>
                    <a:pt x="147" y="273"/>
                    <a:pt x="154" y="352"/>
                  </a:cubicBezTo>
                  <a:cubicBezTo>
                    <a:pt x="161" y="431"/>
                    <a:pt x="167" y="505"/>
                    <a:pt x="172" y="565"/>
                  </a:cubicBezTo>
                  <a:cubicBezTo>
                    <a:pt x="177" y="625"/>
                    <a:pt x="181" y="663"/>
                    <a:pt x="184" y="712"/>
                  </a:cubicBezTo>
                  <a:cubicBezTo>
                    <a:pt x="187" y="761"/>
                    <a:pt x="189" y="831"/>
                    <a:pt x="190" y="862"/>
                  </a:cubicBezTo>
                </a:path>
              </a:pathLst>
            </a:custGeom>
            <a:noFill/>
            <a:ln w="19050">
              <a:solidFill>
                <a:schemeClr val="tx1"/>
              </a:solidFill>
              <a:round/>
            </a:ln>
            <a:effectLst/>
            <a:extLst>
              <a:ext uri="{909E8E84-426E-40DD-AFC4-6F175D3DCCD1}">
                <a14:hiddenFill xmlns:a14="http://schemas.microsoft.com/office/drawing/2010/main">
                  <a:solidFill>
                    <a:srgbClr val="EAEAEA"/>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anose="020B0503020204020204" pitchFamily="34" charset="-122"/>
                <a:ea typeface="微软雅黑" panose="020B0503020204020204" pitchFamily="34" charset="-122"/>
              </a:endParaRPr>
            </a:p>
          </p:txBody>
        </p:sp>
        <p:sp>
          <p:nvSpPr>
            <p:cNvPr id="35" name="Freeform 177"/>
            <p:cNvSpPr/>
            <p:nvPr/>
          </p:nvSpPr>
          <p:spPr bwMode="auto">
            <a:xfrm>
              <a:off x="5027081" y="2337353"/>
              <a:ext cx="146373" cy="1535086"/>
            </a:xfrm>
            <a:custGeom>
              <a:avLst/>
              <a:gdLst>
                <a:gd name="T0" fmla="*/ 0 w 190"/>
                <a:gd name="T1" fmla="*/ 858 h 862"/>
                <a:gd name="T2" fmla="*/ 7 w 190"/>
                <a:gd name="T3" fmla="*/ 721 h 862"/>
                <a:gd name="T4" fmla="*/ 19 w 190"/>
                <a:gd name="T5" fmla="*/ 559 h 862"/>
                <a:gd name="T6" fmla="*/ 37 w 190"/>
                <a:gd name="T7" fmla="*/ 355 h 862"/>
                <a:gd name="T8" fmla="*/ 70 w 190"/>
                <a:gd name="T9" fmla="*/ 88 h 862"/>
                <a:gd name="T10" fmla="*/ 101 w 190"/>
                <a:gd name="T11" fmla="*/ 0 h 862"/>
                <a:gd name="T12" fmla="*/ 127 w 190"/>
                <a:gd name="T13" fmla="*/ 88 h 862"/>
                <a:gd name="T14" fmla="*/ 154 w 190"/>
                <a:gd name="T15" fmla="*/ 352 h 862"/>
                <a:gd name="T16" fmla="*/ 172 w 190"/>
                <a:gd name="T17" fmla="*/ 565 h 862"/>
                <a:gd name="T18" fmla="*/ 184 w 190"/>
                <a:gd name="T19" fmla="*/ 712 h 862"/>
                <a:gd name="T20" fmla="*/ 190 w 190"/>
                <a:gd name="T21" fmla="*/ 862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0" h="862">
                  <a:moveTo>
                    <a:pt x="0" y="858"/>
                  </a:moveTo>
                  <a:cubicBezTo>
                    <a:pt x="1" y="835"/>
                    <a:pt x="4" y="771"/>
                    <a:pt x="7" y="721"/>
                  </a:cubicBezTo>
                  <a:cubicBezTo>
                    <a:pt x="10" y="671"/>
                    <a:pt x="14" y="620"/>
                    <a:pt x="19" y="559"/>
                  </a:cubicBezTo>
                  <a:cubicBezTo>
                    <a:pt x="24" y="498"/>
                    <a:pt x="29" y="433"/>
                    <a:pt x="37" y="355"/>
                  </a:cubicBezTo>
                  <a:cubicBezTo>
                    <a:pt x="45" y="277"/>
                    <a:pt x="59" y="147"/>
                    <a:pt x="70" y="88"/>
                  </a:cubicBezTo>
                  <a:cubicBezTo>
                    <a:pt x="81" y="29"/>
                    <a:pt x="92" y="0"/>
                    <a:pt x="101" y="0"/>
                  </a:cubicBezTo>
                  <a:cubicBezTo>
                    <a:pt x="110" y="0"/>
                    <a:pt x="118" y="29"/>
                    <a:pt x="127" y="88"/>
                  </a:cubicBezTo>
                  <a:cubicBezTo>
                    <a:pt x="136" y="147"/>
                    <a:pt x="147" y="273"/>
                    <a:pt x="154" y="352"/>
                  </a:cubicBezTo>
                  <a:cubicBezTo>
                    <a:pt x="161" y="431"/>
                    <a:pt x="167" y="505"/>
                    <a:pt x="172" y="565"/>
                  </a:cubicBezTo>
                  <a:cubicBezTo>
                    <a:pt x="177" y="625"/>
                    <a:pt x="181" y="663"/>
                    <a:pt x="184" y="712"/>
                  </a:cubicBezTo>
                  <a:cubicBezTo>
                    <a:pt x="187" y="761"/>
                    <a:pt x="189" y="831"/>
                    <a:pt x="190" y="862"/>
                  </a:cubicBezTo>
                </a:path>
              </a:pathLst>
            </a:custGeom>
            <a:noFill/>
            <a:ln w="19050">
              <a:solidFill>
                <a:schemeClr val="tx1"/>
              </a:solidFill>
              <a:round/>
            </a:ln>
            <a:effectLst/>
            <a:extLst>
              <a:ext uri="{909E8E84-426E-40DD-AFC4-6F175D3DCCD1}">
                <a14:hiddenFill xmlns:a14="http://schemas.microsoft.com/office/drawing/2010/main">
                  <a:solidFill>
                    <a:srgbClr val="EAEAEA"/>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anose="020B0503020204020204" pitchFamily="34" charset="-122"/>
                <a:ea typeface="微软雅黑" panose="020B0503020204020204" pitchFamily="34" charset="-122"/>
              </a:endParaRPr>
            </a:p>
          </p:txBody>
        </p:sp>
        <p:sp>
          <p:nvSpPr>
            <p:cNvPr id="36" name="Freeform 178"/>
            <p:cNvSpPr/>
            <p:nvPr/>
          </p:nvSpPr>
          <p:spPr bwMode="auto">
            <a:xfrm>
              <a:off x="4880708" y="2339134"/>
              <a:ext cx="146373" cy="1535086"/>
            </a:xfrm>
            <a:custGeom>
              <a:avLst/>
              <a:gdLst>
                <a:gd name="T0" fmla="*/ 0 w 190"/>
                <a:gd name="T1" fmla="*/ 858 h 862"/>
                <a:gd name="T2" fmla="*/ 7 w 190"/>
                <a:gd name="T3" fmla="*/ 721 h 862"/>
                <a:gd name="T4" fmla="*/ 19 w 190"/>
                <a:gd name="T5" fmla="*/ 559 h 862"/>
                <a:gd name="T6" fmla="*/ 37 w 190"/>
                <a:gd name="T7" fmla="*/ 355 h 862"/>
                <a:gd name="T8" fmla="*/ 70 w 190"/>
                <a:gd name="T9" fmla="*/ 88 h 862"/>
                <a:gd name="T10" fmla="*/ 101 w 190"/>
                <a:gd name="T11" fmla="*/ 0 h 862"/>
                <a:gd name="T12" fmla="*/ 127 w 190"/>
                <a:gd name="T13" fmla="*/ 88 h 862"/>
                <a:gd name="T14" fmla="*/ 154 w 190"/>
                <a:gd name="T15" fmla="*/ 352 h 862"/>
                <a:gd name="T16" fmla="*/ 172 w 190"/>
                <a:gd name="T17" fmla="*/ 565 h 862"/>
                <a:gd name="T18" fmla="*/ 184 w 190"/>
                <a:gd name="T19" fmla="*/ 712 h 862"/>
                <a:gd name="T20" fmla="*/ 190 w 190"/>
                <a:gd name="T21" fmla="*/ 862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0" h="862">
                  <a:moveTo>
                    <a:pt x="0" y="858"/>
                  </a:moveTo>
                  <a:cubicBezTo>
                    <a:pt x="1" y="835"/>
                    <a:pt x="4" y="771"/>
                    <a:pt x="7" y="721"/>
                  </a:cubicBezTo>
                  <a:cubicBezTo>
                    <a:pt x="10" y="671"/>
                    <a:pt x="14" y="620"/>
                    <a:pt x="19" y="559"/>
                  </a:cubicBezTo>
                  <a:cubicBezTo>
                    <a:pt x="24" y="498"/>
                    <a:pt x="29" y="433"/>
                    <a:pt x="37" y="355"/>
                  </a:cubicBezTo>
                  <a:cubicBezTo>
                    <a:pt x="45" y="277"/>
                    <a:pt x="59" y="147"/>
                    <a:pt x="70" y="88"/>
                  </a:cubicBezTo>
                  <a:cubicBezTo>
                    <a:pt x="81" y="29"/>
                    <a:pt x="92" y="0"/>
                    <a:pt x="101" y="0"/>
                  </a:cubicBezTo>
                  <a:cubicBezTo>
                    <a:pt x="110" y="0"/>
                    <a:pt x="118" y="29"/>
                    <a:pt x="127" y="88"/>
                  </a:cubicBezTo>
                  <a:cubicBezTo>
                    <a:pt x="136" y="147"/>
                    <a:pt x="147" y="273"/>
                    <a:pt x="154" y="352"/>
                  </a:cubicBezTo>
                  <a:cubicBezTo>
                    <a:pt x="161" y="431"/>
                    <a:pt x="167" y="505"/>
                    <a:pt x="172" y="565"/>
                  </a:cubicBezTo>
                  <a:cubicBezTo>
                    <a:pt x="177" y="625"/>
                    <a:pt x="181" y="663"/>
                    <a:pt x="184" y="712"/>
                  </a:cubicBezTo>
                  <a:cubicBezTo>
                    <a:pt x="187" y="761"/>
                    <a:pt x="189" y="831"/>
                    <a:pt x="190" y="862"/>
                  </a:cubicBezTo>
                </a:path>
              </a:pathLst>
            </a:custGeom>
            <a:noFill/>
            <a:ln w="19050">
              <a:solidFill>
                <a:schemeClr val="tx1"/>
              </a:solidFill>
              <a:round/>
            </a:ln>
            <a:effectLst/>
            <a:extLst>
              <a:ext uri="{909E8E84-426E-40DD-AFC4-6F175D3DCCD1}">
                <a14:hiddenFill xmlns:a14="http://schemas.microsoft.com/office/drawing/2010/main">
                  <a:solidFill>
                    <a:srgbClr val="EAEAEA"/>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anose="020B0503020204020204" pitchFamily="34" charset="-122"/>
                <a:ea typeface="微软雅黑" panose="020B0503020204020204" pitchFamily="34" charset="-122"/>
              </a:endParaRPr>
            </a:p>
          </p:txBody>
        </p:sp>
        <p:sp>
          <p:nvSpPr>
            <p:cNvPr id="37" name="Freeform 179"/>
            <p:cNvSpPr/>
            <p:nvPr/>
          </p:nvSpPr>
          <p:spPr bwMode="auto">
            <a:xfrm>
              <a:off x="4734336" y="2340915"/>
              <a:ext cx="146373" cy="1535086"/>
            </a:xfrm>
            <a:custGeom>
              <a:avLst/>
              <a:gdLst>
                <a:gd name="T0" fmla="*/ 0 w 190"/>
                <a:gd name="T1" fmla="*/ 858 h 862"/>
                <a:gd name="T2" fmla="*/ 7 w 190"/>
                <a:gd name="T3" fmla="*/ 721 h 862"/>
                <a:gd name="T4" fmla="*/ 19 w 190"/>
                <a:gd name="T5" fmla="*/ 559 h 862"/>
                <a:gd name="T6" fmla="*/ 37 w 190"/>
                <a:gd name="T7" fmla="*/ 355 h 862"/>
                <a:gd name="T8" fmla="*/ 70 w 190"/>
                <a:gd name="T9" fmla="*/ 88 h 862"/>
                <a:gd name="T10" fmla="*/ 101 w 190"/>
                <a:gd name="T11" fmla="*/ 0 h 862"/>
                <a:gd name="T12" fmla="*/ 127 w 190"/>
                <a:gd name="T13" fmla="*/ 88 h 862"/>
                <a:gd name="T14" fmla="*/ 154 w 190"/>
                <a:gd name="T15" fmla="*/ 352 h 862"/>
                <a:gd name="T16" fmla="*/ 172 w 190"/>
                <a:gd name="T17" fmla="*/ 565 h 862"/>
                <a:gd name="T18" fmla="*/ 184 w 190"/>
                <a:gd name="T19" fmla="*/ 712 h 862"/>
                <a:gd name="T20" fmla="*/ 190 w 190"/>
                <a:gd name="T21" fmla="*/ 862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0" h="862">
                  <a:moveTo>
                    <a:pt x="0" y="858"/>
                  </a:moveTo>
                  <a:cubicBezTo>
                    <a:pt x="1" y="835"/>
                    <a:pt x="4" y="771"/>
                    <a:pt x="7" y="721"/>
                  </a:cubicBezTo>
                  <a:cubicBezTo>
                    <a:pt x="10" y="671"/>
                    <a:pt x="14" y="620"/>
                    <a:pt x="19" y="559"/>
                  </a:cubicBezTo>
                  <a:cubicBezTo>
                    <a:pt x="24" y="498"/>
                    <a:pt x="29" y="433"/>
                    <a:pt x="37" y="355"/>
                  </a:cubicBezTo>
                  <a:cubicBezTo>
                    <a:pt x="45" y="277"/>
                    <a:pt x="59" y="147"/>
                    <a:pt x="70" y="88"/>
                  </a:cubicBezTo>
                  <a:cubicBezTo>
                    <a:pt x="81" y="29"/>
                    <a:pt x="92" y="0"/>
                    <a:pt x="101" y="0"/>
                  </a:cubicBezTo>
                  <a:cubicBezTo>
                    <a:pt x="110" y="0"/>
                    <a:pt x="118" y="29"/>
                    <a:pt x="127" y="88"/>
                  </a:cubicBezTo>
                  <a:cubicBezTo>
                    <a:pt x="136" y="147"/>
                    <a:pt x="147" y="273"/>
                    <a:pt x="154" y="352"/>
                  </a:cubicBezTo>
                  <a:cubicBezTo>
                    <a:pt x="161" y="431"/>
                    <a:pt x="167" y="505"/>
                    <a:pt x="172" y="565"/>
                  </a:cubicBezTo>
                  <a:cubicBezTo>
                    <a:pt x="177" y="625"/>
                    <a:pt x="181" y="663"/>
                    <a:pt x="184" y="712"/>
                  </a:cubicBezTo>
                  <a:cubicBezTo>
                    <a:pt x="187" y="761"/>
                    <a:pt x="189" y="831"/>
                    <a:pt x="190" y="862"/>
                  </a:cubicBezTo>
                </a:path>
              </a:pathLst>
            </a:custGeom>
            <a:noFill/>
            <a:ln w="19050">
              <a:solidFill>
                <a:schemeClr val="tx1"/>
              </a:solidFill>
              <a:round/>
            </a:ln>
            <a:effectLst/>
            <a:extLst>
              <a:ext uri="{909E8E84-426E-40DD-AFC4-6F175D3DCCD1}">
                <a14:hiddenFill xmlns:a14="http://schemas.microsoft.com/office/drawing/2010/main">
                  <a:solidFill>
                    <a:srgbClr val="EAEAEA"/>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anose="020B0503020204020204" pitchFamily="34" charset="-122"/>
                <a:ea typeface="微软雅黑" panose="020B0503020204020204" pitchFamily="34" charset="-122"/>
              </a:endParaRPr>
            </a:p>
          </p:txBody>
        </p:sp>
        <p:sp>
          <p:nvSpPr>
            <p:cNvPr id="38" name="Freeform 180"/>
            <p:cNvSpPr/>
            <p:nvPr/>
          </p:nvSpPr>
          <p:spPr bwMode="auto">
            <a:xfrm>
              <a:off x="4587964" y="2342696"/>
              <a:ext cx="146373" cy="1535086"/>
            </a:xfrm>
            <a:custGeom>
              <a:avLst/>
              <a:gdLst>
                <a:gd name="T0" fmla="*/ 0 w 190"/>
                <a:gd name="T1" fmla="*/ 858 h 862"/>
                <a:gd name="T2" fmla="*/ 7 w 190"/>
                <a:gd name="T3" fmla="*/ 721 h 862"/>
                <a:gd name="T4" fmla="*/ 19 w 190"/>
                <a:gd name="T5" fmla="*/ 559 h 862"/>
                <a:gd name="T6" fmla="*/ 37 w 190"/>
                <a:gd name="T7" fmla="*/ 355 h 862"/>
                <a:gd name="T8" fmla="*/ 70 w 190"/>
                <a:gd name="T9" fmla="*/ 88 h 862"/>
                <a:gd name="T10" fmla="*/ 101 w 190"/>
                <a:gd name="T11" fmla="*/ 0 h 862"/>
                <a:gd name="T12" fmla="*/ 127 w 190"/>
                <a:gd name="T13" fmla="*/ 88 h 862"/>
                <a:gd name="T14" fmla="*/ 154 w 190"/>
                <a:gd name="T15" fmla="*/ 352 h 862"/>
                <a:gd name="T16" fmla="*/ 172 w 190"/>
                <a:gd name="T17" fmla="*/ 565 h 862"/>
                <a:gd name="T18" fmla="*/ 184 w 190"/>
                <a:gd name="T19" fmla="*/ 712 h 862"/>
                <a:gd name="T20" fmla="*/ 190 w 190"/>
                <a:gd name="T21" fmla="*/ 862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0" h="862">
                  <a:moveTo>
                    <a:pt x="0" y="858"/>
                  </a:moveTo>
                  <a:cubicBezTo>
                    <a:pt x="1" y="835"/>
                    <a:pt x="4" y="771"/>
                    <a:pt x="7" y="721"/>
                  </a:cubicBezTo>
                  <a:cubicBezTo>
                    <a:pt x="10" y="671"/>
                    <a:pt x="14" y="620"/>
                    <a:pt x="19" y="559"/>
                  </a:cubicBezTo>
                  <a:cubicBezTo>
                    <a:pt x="24" y="498"/>
                    <a:pt x="29" y="433"/>
                    <a:pt x="37" y="355"/>
                  </a:cubicBezTo>
                  <a:cubicBezTo>
                    <a:pt x="45" y="277"/>
                    <a:pt x="59" y="147"/>
                    <a:pt x="70" y="88"/>
                  </a:cubicBezTo>
                  <a:cubicBezTo>
                    <a:pt x="81" y="29"/>
                    <a:pt x="92" y="0"/>
                    <a:pt x="101" y="0"/>
                  </a:cubicBezTo>
                  <a:cubicBezTo>
                    <a:pt x="110" y="0"/>
                    <a:pt x="118" y="29"/>
                    <a:pt x="127" y="88"/>
                  </a:cubicBezTo>
                  <a:cubicBezTo>
                    <a:pt x="136" y="147"/>
                    <a:pt x="147" y="273"/>
                    <a:pt x="154" y="352"/>
                  </a:cubicBezTo>
                  <a:cubicBezTo>
                    <a:pt x="161" y="431"/>
                    <a:pt x="167" y="505"/>
                    <a:pt x="172" y="565"/>
                  </a:cubicBezTo>
                  <a:cubicBezTo>
                    <a:pt x="177" y="625"/>
                    <a:pt x="181" y="663"/>
                    <a:pt x="184" y="712"/>
                  </a:cubicBezTo>
                  <a:cubicBezTo>
                    <a:pt x="187" y="761"/>
                    <a:pt x="189" y="831"/>
                    <a:pt x="190" y="862"/>
                  </a:cubicBezTo>
                </a:path>
              </a:pathLst>
            </a:custGeom>
            <a:noFill/>
            <a:ln w="19050">
              <a:solidFill>
                <a:schemeClr val="tx1"/>
              </a:solidFill>
              <a:round/>
            </a:ln>
            <a:effectLst/>
            <a:extLst>
              <a:ext uri="{909E8E84-426E-40DD-AFC4-6F175D3DCCD1}">
                <a14:hiddenFill xmlns:a14="http://schemas.microsoft.com/office/drawing/2010/main">
                  <a:solidFill>
                    <a:srgbClr val="EAEAEA"/>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anose="020B0503020204020204" pitchFamily="34" charset="-122"/>
                <a:ea typeface="微软雅黑" panose="020B0503020204020204" pitchFamily="34" charset="-122"/>
              </a:endParaRPr>
            </a:p>
          </p:txBody>
        </p:sp>
        <p:sp>
          <p:nvSpPr>
            <p:cNvPr id="39" name="Freeform 181"/>
            <p:cNvSpPr/>
            <p:nvPr/>
          </p:nvSpPr>
          <p:spPr bwMode="auto">
            <a:xfrm>
              <a:off x="4441592" y="2344476"/>
              <a:ext cx="146373" cy="1535086"/>
            </a:xfrm>
            <a:custGeom>
              <a:avLst/>
              <a:gdLst>
                <a:gd name="T0" fmla="*/ 0 w 190"/>
                <a:gd name="T1" fmla="*/ 858 h 862"/>
                <a:gd name="T2" fmla="*/ 7 w 190"/>
                <a:gd name="T3" fmla="*/ 721 h 862"/>
                <a:gd name="T4" fmla="*/ 19 w 190"/>
                <a:gd name="T5" fmla="*/ 559 h 862"/>
                <a:gd name="T6" fmla="*/ 37 w 190"/>
                <a:gd name="T7" fmla="*/ 355 h 862"/>
                <a:gd name="T8" fmla="*/ 70 w 190"/>
                <a:gd name="T9" fmla="*/ 88 h 862"/>
                <a:gd name="T10" fmla="*/ 101 w 190"/>
                <a:gd name="T11" fmla="*/ 0 h 862"/>
                <a:gd name="T12" fmla="*/ 127 w 190"/>
                <a:gd name="T13" fmla="*/ 88 h 862"/>
                <a:gd name="T14" fmla="*/ 154 w 190"/>
                <a:gd name="T15" fmla="*/ 352 h 862"/>
                <a:gd name="T16" fmla="*/ 172 w 190"/>
                <a:gd name="T17" fmla="*/ 565 h 862"/>
                <a:gd name="T18" fmla="*/ 184 w 190"/>
                <a:gd name="T19" fmla="*/ 712 h 862"/>
                <a:gd name="T20" fmla="*/ 190 w 190"/>
                <a:gd name="T21" fmla="*/ 862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0" h="862">
                  <a:moveTo>
                    <a:pt x="0" y="858"/>
                  </a:moveTo>
                  <a:cubicBezTo>
                    <a:pt x="1" y="835"/>
                    <a:pt x="4" y="771"/>
                    <a:pt x="7" y="721"/>
                  </a:cubicBezTo>
                  <a:cubicBezTo>
                    <a:pt x="10" y="671"/>
                    <a:pt x="14" y="620"/>
                    <a:pt x="19" y="559"/>
                  </a:cubicBezTo>
                  <a:cubicBezTo>
                    <a:pt x="24" y="498"/>
                    <a:pt x="29" y="433"/>
                    <a:pt x="37" y="355"/>
                  </a:cubicBezTo>
                  <a:cubicBezTo>
                    <a:pt x="45" y="277"/>
                    <a:pt x="59" y="147"/>
                    <a:pt x="70" y="88"/>
                  </a:cubicBezTo>
                  <a:cubicBezTo>
                    <a:pt x="81" y="29"/>
                    <a:pt x="92" y="0"/>
                    <a:pt x="101" y="0"/>
                  </a:cubicBezTo>
                  <a:cubicBezTo>
                    <a:pt x="110" y="0"/>
                    <a:pt x="118" y="29"/>
                    <a:pt x="127" y="88"/>
                  </a:cubicBezTo>
                  <a:cubicBezTo>
                    <a:pt x="136" y="147"/>
                    <a:pt x="147" y="273"/>
                    <a:pt x="154" y="352"/>
                  </a:cubicBezTo>
                  <a:cubicBezTo>
                    <a:pt x="161" y="431"/>
                    <a:pt x="167" y="505"/>
                    <a:pt x="172" y="565"/>
                  </a:cubicBezTo>
                  <a:cubicBezTo>
                    <a:pt x="177" y="625"/>
                    <a:pt x="181" y="663"/>
                    <a:pt x="184" y="712"/>
                  </a:cubicBezTo>
                  <a:cubicBezTo>
                    <a:pt x="187" y="761"/>
                    <a:pt x="189" y="831"/>
                    <a:pt x="190" y="862"/>
                  </a:cubicBezTo>
                </a:path>
              </a:pathLst>
            </a:custGeom>
            <a:noFill/>
            <a:ln w="19050">
              <a:solidFill>
                <a:schemeClr val="tx1"/>
              </a:solidFill>
              <a:round/>
            </a:ln>
            <a:effectLst/>
            <a:extLst>
              <a:ext uri="{909E8E84-426E-40DD-AFC4-6F175D3DCCD1}">
                <a14:hiddenFill xmlns:a14="http://schemas.microsoft.com/office/drawing/2010/main">
                  <a:solidFill>
                    <a:srgbClr val="EAEAEA"/>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anose="020B0503020204020204" pitchFamily="34" charset="-122"/>
                <a:ea typeface="微软雅黑" panose="020B0503020204020204" pitchFamily="34" charset="-122"/>
              </a:endParaRPr>
            </a:p>
          </p:txBody>
        </p:sp>
        <p:sp>
          <p:nvSpPr>
            <p:cNvPr id="40" name="Freeform 182"/>
            <p:cNvSpPr/>
            <p:nvPr/>
          </p:nvSpPr>
          <p:spPr bwMode="auto">
            <a:xfrm>
              <a:off x="4295219" y="2346258"/>
              <a:ext cx="146373" cy="1535086"/>
            </a:xfrm>
            <a:custGeom>
              <a:avLst/>
              <a:gdLst>
                <a:gd name="T0" fmla="*/ 0 w 190"/>
                <a:gd name="T1" fmla="*/ 858 h 862"/>
                <a:gd name="T2" fmla="*/ 7 w 190"/>
                <a:gd name="T3" fmla="*/ 721 h 862"/>
                <a:gd name="T4" fmla="*/ 19 w 190"/>
                <a:gd name="T5" fmla="*/ 559 h 862"/>
                <a:gd name="T6" fmla="*/ 37 w 190"/>
                <a:gd name="T7" fmla="*/ 355 h 862"/>
                <a:gd name="T8" fmla="*/ 70 w 190"/>
                <a:gd name="T9" fmla="*/ 88 h 862"/>
                <a:gd name="T10" fmla="*/ 101 w 190"/>
                <a:gd name="T11" fmla="*/ 0 h 862"/>
                <a:gd name="T12" fmla="*/ 127 w 190"/>
                <a:gd name="T13" fmla="*/ 88 h 862"/>
                <a:gd name="T14" fmla="*/ 154 w 190"/>
                <a:gd name="T15" fmla="*/ 352 h 862"/>
                <a:gd name="T16" fmla="*/ 172 w 190"/>
                <a:gd name="T17" fmla="*/ 565 h 862"/>
                <a:gd name="T18" fmla="*/ 184 w 190"/>
                <a:gd name="T19" fmla="*/ 712 h 862"/>
                <a:gd name="T20" fmla="*/ 190 w 190"/>
                <a:gd name="T21" fmla="*/ 862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0" h="862">
                  <a:moveTo>
                    <a:pt x="0" y="858"/>
                  </a:moveTo>
                  <a:cubicBezTo>
                    <a:pt x="1" y="835"/>
                    <a:pt x="4" y="771"/>
                    <a:pt x="7" y="721"/>
                  </a:cubicBezTo>
                  <a:cubicBezTo>
                    <a:pt x="10" y="671"/>
                    <a:pt x="14" y="620"/>
                    <a:pt x="19" y="559"/>
                  </a:cubicBezTo>
                  <a:cubicBezTo>
                    <a:pt x="24" y="498"/>
                    <a:pt x="29" y="433"/>
                    <a:pt x="37" y="355"/>
                  </a:cubicBezTo>
                  <a:cubicBezTo>
                    <a:pt x="45" y="277"/>
                    <a:pt x="59" y="147"/>
                    <a:pt x="70" y="88"/>
                  </a:cubicBezTo>
                  <a:cubicBezTo>
                    <a:pt x="81" y="29"/>
                    <a:pt x="92" y="0"/>
                    <a:pt x="101" y="0"/>
                  </a:cubicBezTo>
                  <a:cubicBezTo>
                    <a:pt x="110" y="0"/>
                    <a:pt x="118" y="29"/>
                    <a:pt x="127" y="88"/>
                  </a:cubicBezTo>
                  <a:cubicBezTo>
                    <a:pt x="136" y="147"/>
                    <a:pt x="147" y="273"/>
                    <a:pt x="154" y="352"/>
                  </a:cubicBezTo>
                  <a:cubicBezTo>
                    <a:pt x="161" y="431"/>
                    <a:pt x="167" y="505"/>
                    <a:pt x="172" y="565"/>
                  </a:cubicBezTo>
                  <a:cubicBezTo>
                    <a:pt x="177" y="625"/>
                    <a:pt x="181" y="663"/>
                    <a:pt x="184" y="712"/>
                  </a:cubicBezTo>
                  <a:cubicBezTo>
                    <a:pt x="187" y="761"/>
                    <a:pt x="189" y="831"/>
                    <a:pt x="190" y="862"/>
                  </a:cubicBezTo>
                </a:path>
              </a:pathLst>
            </a:custGeom>
            <a:noFill/>
            <a:ln w="19050">
              <a:solidFill>
                <a:schemeClr val="tx1"/>
              </a:solidFill>
              <a:round/>
            </a:ln>
            <a:effectLst/>
            <a:extLst>
              <a:ext uri="{909E8E84-426E-40DD-AFC4-6F175D3DCCD1}">
                <a14:hiddenFill xmlns:a14="http://schemas.microsoft.com/office/drawing/2010/main">
                  <a:solidFill>
                    <a:srgbClr val="EAEAEA"/>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anose="020B0503020204020204" pitchFamily="34" charset="-122"/>
                <a:ea typeface="微软雅黑" panose="020B0503020204020204" pitchFamily="34" charset="-122"/>
              </a:endParaRPr>
            </a:p>
          </p:txBody>
        </p:sp>
        <p:sp>
          <p:nvSpPr>
            <p:cNvPr id="41" name="Freeform 184"/>
            <p:cNvSpPr/>
            <p:nvPr/>
          </p:nvSpPr>
          <p:spPr bwMode="auto">
            <a:xfrm>
              <a:off x="4002475" y="2349819"/>
              <a:ext cx="146373" cy="1535086"/>
            </a:xfrm>
            <a:custGeom>
              <a:avLst/>
              <a:gdLst>
                <a:gd name="T0" fmla="*/ 0 w 190"/>
                <a:gd name="T1" fmla="*/ 858 h 862"/>
                <a:gd name="T2" fmla="*/ 7 w 190"/>
                <a:gd name="T3" fmla="*/ 721 h 862"/>
                <a:gd name="T4" fmla="*/ 19 w 190"/>
                <a:gd name="T5" fmla="*/ 559 h 862"/>
                <a:gd name="T6" fmla="*/ 37 w 190"/>
                <a:gd name="T7" fmla="*/ 355 h 862"/>
                <a:gd name="T8" fmla="*/ 70 w 190"/>
                <a:gd name="T9" fmla="*/ 88 h 862"/>
                <a:gd name="T10" fmla="*/ 101 w 190"/>
                <a:gd name="T11" fmla="*/ 0 h 862"/>
                <a:gd name="T12" fmla="*/ 127 w 190"/>
                <a:gd name="T13" fmla="*/ 88 h 862"/>
                <a:gd name="T14" fmla="*/ 154 w 190"/>
                <a:gd name="T15" fmla="*/ 352 h 862"/>
                <a:gd name="T16" fmla="*/ 172 w 190"/>
                <a:gd name="T17" fmla="*/ 565 h 862"/>
                <a:gd name="T18" fmla="*/ 184 w 190"/>
                <a:gd name="T19" fmla="*/ 712 h 862"/>
                <a:gd name="T20" fmla="*/ 190 w 190"/>
                <a:gd name="T21" fmla="*/ 862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0" h="862">
                  <a:moveTo>
                    <a:pt x="0" y="858"/>
                  </a:moveTo>
                  <a:cubicBezTo>
                    <a:pt x="1" y="835"/>
                    <a:pt x="4" y="771"/>
                    <a:pt x="7" y="721"/>
                  </a:cubicBezTo>
                  <a:cubicBezTo>
                    <a:pt x="10" y="671"/>
                    <a:pt x="14" y="620"/>
                    <a:pt x="19" y="559"/>
                  </a:cubicBezTo>
                  <a:cubicBezTo>
                    <a:pt x="24" y="498"/>
                    <a:pt x="29" y="433"/>
                    <a:pt x="37" y="355"/>
                  </a:cubicBezTo>
                  <a:cubicBezTo>
                    <a:pt x="45" y="277"/>
                    <a:pt x="59" y="147"/>
                    <a:pt x="70" y="88"/>
                  </a:cubicBezTo>
                  <a:cubicBezTo>
                    <a:pt x="81" y="29"/>
                    <a:pt x="92" y="0"/>
                    <a:pt x="101" y="0"/>
                  </a:cubicBezTo>
                  <a:cubicBezTo>
                    <a:pt x="110" y="0"/>
                    <a:pt x="118" y="29"/>
                    <a:pt x="127" y="88"/>
                  </a:cubicBezTo>
                  <a:cubicBezTo>
                    <a:pt x="136" y="147"/>
                    <a:pt x="147" y="273"/>
                    <a:pt x="154" y="352"/>
                  </a:cubicBezTo>
                  <a:cubicBezTo>
                    <a:pt x="161" y="431"/>
                    <a:pt x="167" y="505"/>
                    <a:pt x="172" y="565"/>
                  </a:cubicBezTo>
                  <a:cubicBezTo>
                    <a:pt x="177" y="625"/>
                    <a:pt x="181" y="663"/>
                    <a:pt x="184" y="712"/>
                  </a:cubicBezTo>
                  <a:cubicBezTo>
                    <a:pt x="187" y="761"/>
                    <a:pt x="189" y="831"/>
                    <a:pt x="190" y="862"/>
                  </a:cubicBezTo>
                </a:path>
              </a:pathLst>
            </a:custGeom>
            <a:noFill/>
            <a:ln w="19050">
              <a:solidFill>
                <a:schemeClr val="tx1"/>
              </a:solidFill>
              <a:round/>
            </a:ln>
            <a:effectLst/>
            <a:extLst>
              <a:ext uri="{909E8E84-426E-40DD-AFC4-6F175D3DCCD1}">
                <a14:hiddenFill xmlns:a14="http://schemas.microsoft.com/office/drawing/2010/main">
                  <a:solidFill>
                    <a:srgbClr val="EAEAEA"/>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anose="020B0503020204020204" pitchFamily="34" charset="-122"/>
                <a:ea typeface="微软雅黑" panose="020B0503020204020204" pitchFamily="34" charset="-122"/>
              </a:endParaRPr>
            </a:p>
          </p:txBody>
        </p:sp>
        <p:sp>
          <p:nvSpPr>
            <p:cNvPr id="42" name="Freeform 185"/>
            <p:cNvSpPr/>
            <p:nvPr/>
          </p:nvSpPr>
          <p:spPr bwMode="auto">
            <a:xfrm>
              <a:off x="3856103" y="2351599"/>
              <a:ext cx="146373" cy="1535086"/>
            </a:xfrm>
            <a:custGeom>
              <a:avLst/>
              <a:gdLst>
                <a:gd name="T0" fmla="*/ 0 w 190"/>
                <a:gd name="T1" fmla="*/ 858 h 862"/>
                <a:gd name="T2" fmla="*/ 7 w 190"/>
                <a:gd name="T3" fmla="*/ 721 h 862"/>
                <a:gd name="T4" fmla="*/ 19 w 190"/>
                <a:gd name="T5" fmla="*/ 559 h 862"/>
                <a:gd name="T6" fmla="*/ 37 w 190"/>
                <a:gd name="T7" fmla="*/ 355 h 862"/>
                <a:gd name="T8" fmla="*/ 70 w 190"/>
                <a:gd name="T9" fmla="*/ 88 h 862"/>
                <a:gd name="T10" fmla="*/ 101 w 190"/>
                <a:gd name="T11" fmla="*/ 0 h 862"/>
                <a:gd name="T12" fmla="*/ 127 w 190"/>
                <a:gd name="T13" fmla="*/ 88 h 862"/>
                <a:gd name="T14" fmla="*/ 154 w 190"/>
                <a:gd name="T15" fmla="*/ 352 h 862"/>
                <a:gd name="T16" fmla="*/ 172 w 190"/>
                <a:gd name="T17" fmla="*/ 565 h 862"/>
                <a:gd name="T18" fmla="*/ 184 w 190"/>
                <a:gd name="T19" fmla="*/ 712 h 862"/>
                <a:gd name="T20" fmla="*/ 190 w 190"/>
                <a:gd name="T21" fmla="*/ 862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0" h="862">
                  <a:moveTo>
                    <a:pt x="0" y="858"/>
                  </a:moveTo>
                  <a:cubicBezTo>
                    <a:pt x="1" y="835"/>
                    <a:pt x="4" y="771"/>
                    <a:pt x="7" y="721"/>
                  </a:cubicBezTo>
                  <a:cubicBezTo>
                    <a:pt x="10" y="671"/>
                    <a:pt x="14" y="620"/>
                    <a:pt x="19" y="559"/>
                  </a:cubicBezTo>
                  <a:cubicBezTo>
                    <a:pt x="24" y="498"/>
                    <a:pt x="29" y="433"/>
                    <a:pt x="37" y="355"/>
                  </a:cubicBezTo>
                  <a:cubicBezTo>
                    <a:pt x="45" y="277"/>
                    <a:pt x="59" y="147"/>
                    <a:pt x="70" y="88"/>
                  </a:cubicBezTo>
                  <a:cubicBezTo>
                    <a:pt x="81" y="29"/>
                    <a:pt x="92" y="0"/>
                    <a:pt x="101" y="0"/>
                  </a:cubicBezTo>
                  <a:cubicBezTo>
                    <a:pt x="110" y="0"/>
                    <a:pt x="118" y="29"/>
                    <a:pt x="127" y="88"/>
                  </a:cubicBezTo>
                  <a:cubicBezTo>
                    <a:pt x="136" y="147"/>
                    <a:pt x="147" y="273"/>
                    <a:pt x="154" y="352"/>
                  </a:cubicBezTo>
                  <a:cubicBezTo>
                    <a:pt x="161" y="431"/>
                    <a:pt x="167" y="505"/>
                    <a:pt x="172" y="565"/>
                  </a:cubicBezTo>
                  <a:cubicBezTo>
                    <a:pt x="177" y="625"/>
                    <a:pt x="181" y="663"/>
                    <a:pt x="184" y="712"/>
                  </a:cubicBezTo>
                  <a:cubicBezTo>
                    <a:pt x="187" y="761"/>
                    <a:pt x="189" y="831"/>
                    <a:pt x="190" y="862"/>
                  </a:cubicBezTo>
                </a:path>
              </a:pathLst>
            </a:custGeom>
            <a:noFill/>
            <a:ln w="19050">
              <a:solidFill>
                <a:schemeClr val="tx1"/>
              </a:solidFill>
              <a:round/>
            </a:ln>
            <a:effectLst/>
            <a:extLst>
              <a:ext uri="{909E8E84-426E-40DD-AFC4-6F175D3DCCD1}">
                <a14:hiddenFill xmlns:a14="http://schemas.microsoft.com/office/drawing/2010/main">
                  <a:solidFill>
                    <a:srgbClr val="EAEAEA"/>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anose="020B0503020204020204" pitchFamily="34" charset="-122"/>
                <a:ea typeface="微软雅黑" panose="020B0503020204020204" pitchFamily="34" charset="-122"/>
              </a:endParaRPr>
            </a:p>
          </p:txBody>
        </p:sp>
        <p:sp>
          <p:nvSpPr>
            <p:cNvPr id="43" name="Freeform 186"/>
            <p:cNvSpPr/>
            <p:nvPr/>
          </p:nvSpPr>
          <p:spPr bwMode="auto">
            <a:xfrm>
              <a:off x="3709730" y="2353381"/>
              <a:ext cx="146373" cy="1535086"/>
            </a:xfrm>
            <a:custGeom>
              <a:avLst/>
              <a:gdLst>
                <a:gd name="T0" fmla="*/ 0 w 190"/>
                <a:gd name="T1" fmla="*/ 858 h 862"/>
                <a:gd name="T2" fmla="*/ 7 w 190"/>
                <a:gd name="T3" fmla="*/ 721 h 862"/>
                <a:gd name="T4" fmla="*/ 19 w 190"/>
                <a:gd name="T5" fmla="*/ 559 h 862"/>
                <a:gd name="T6" fmla="*/ 37 w 190"/>
                <a:gd name="T7" fmla="*/ 355 h 862"/>
                <a:gd name="T8" fmla="*/ 70 w 190"/>
                <a:gd name="T9" fmla="*/ 88 h 862"/>
                <a:gd name="T10" fmla="*/ 101 w 190"/>
                <a:gd name="T11" fmla="*/ 0 h 862"/>
                <a:gd name="T12" fmla="*/ 127 w 190"/>
                <a:gd name="T13" fmla="*/ 88 h 862"/>
                <a:gd name="T14" fmla="*/ 154 w 190"/>
                <a:gd name="T15" fmla="*/ 352 h 862"/>
                <a:gd name="T16" fmla="*/ 172 w 190"/>
                <a:gd name="T17" fmla="*/ 565 h 862"/>
                <a:gd name="T18" fmla="*/ 184 w 190"/>
                <a:gd name="T19" fmla="*/ 712 h 862"/>
                <a:gd name="T20" fmla="*/ 190 w 190"/>
                <a:gd name="T21" fmla="*/ 862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0" h="862">
                  <a:moveTo>
                    <a:pt x="0" y="858"/>
                  </a:moveTo>
                  <a:cubicBezTo>
                    <a:pt x="1" y="835"/>
                    <a:pt x="4" y="771"/>
                    <a:pt x="7" y="721"/>
                  </a:cubicBezTo>
                  <a:cubicBezTo>
                    <a:pt x="10" y="671"/>
                    <a:pt x="14" y="620"/>
                    <a:pt x="19" y="559"/>
                  </a:cubicBezTo>
                  <a:cubicBezTo>
                    <a:pt x="24" y="498"/>
                    <a:pt x="29" y="433"/>
                    <a:pt x="37" y="355"/>
                  </a:cubicBezTo>
                  <a:cubicBezTo>
                    <a:pt x="45" y="277"/>
                    <a:pt x="59" y="147"/>
                    <a:pt x="70" y="88"/>
                  </a:cubicBezTo>
                  <a:cubicBezTo>
                    <a:pt x="81" y="29"/>
                    <a:pt x="92" y="0"/>
                    <a:pt x="101" y="0"/>
                  </a:cubicBezTo>
                  <a:cubicBezTo>
                    <a:pt x="110" y="0"/>
                    <a:pt x="118" y="29"/>
                    <a:pt x="127" y="88"/>
                  </a:cubicBezTo>
                  <a:cubicBezTo>
                    <a:pt x="136" y="147"/>
                    <a:pt x="147" y="273"/>
                    <a:pt x="154" y="352"/>
                  </a:cubicBezTo>
                  <a:cubicBezTo>
                    <a:pt x="161" y="431"/>
                    <a:pt x="167" y="505"/>
                    <a:pt x="172" y="565"/>
                  </a:cubicBezTo>
                  <a:cubicBezTo>
                    <a:pt x="177" y="625"/>
                    <a:pt x="181" y="663"/>
                    <a:pt x="184" y="712"/>
                  </a:cubicBezTo>
                  <a:cubicBezTo>
                    <a:pt x="187" y="761"/>
                    <a:pt x="189" y="831"/>
                    <a:pt x="190" y="862"/>
                  </a:cubicBezTo>
                </a:path>
              </a:pathLst>
            </a:custGeom>
            <a:noFill/>
            <a:ln w="19050">
              <a:solidFill>
                <a:schemeClr val="tx1"/>
              </a:solidFill>
              <a:round/>
            </a:ln>
            <a:effectLst/>
            <a:extLst>
              <a:ext uri="{909E8E84-426E-40DD-AFC4-6F175D3DCCD1}">
                <a14:hiddenFill xmlns:a14="http://schemas.microsoft.com/office/drawing/2010/main">
                  <a:solidFill>
                    <a:srgbClr val="EAEAEA"/>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anose="020B0503020204020204" pitchFamily="34" charset="-122"/>
                <a:ea typeface="微软雅黑" panose="020B0503020204020204" pitchFamily="34" charset="-122"/>
              </a:endParaRPr>
            </a:p>
          </p:txBody>
        </p:sp>
        <p:sp>
          <p:nvSpPr>
            <p:cNvPr id="44" name="Freeform 188"/>
            <p:cNvSpPr/>
            <p:nvPr/>
          </p:nvSpPr>
          <p:spPr bwMode="auto">
            <a:xfrm>
              <a:off x="3353779" y="2356943"/>
              <a:ext cx="146373" cy="1535086"/>
            </a:xfrm>
            <a:custGeom>
              <a:avLst/>
              <a:gdLst>
                <a:gd name="T0" fmla="*/ 0 w 190"/>
                <a:gd name="T1" fmla="*/ 858 h 862"/>
                <a:gd name="T2" fmla="*/ 7 w 190"/>
                <a:gd name="T3" fmla="*/ 721 h 862"/>
                <a:gd name="T4" fmla="*/ 19 w 190"/>
                <a:gd name="T5" fmla="*/ 559 h 862"/>
                <a:gd name="T6" fmla="*/ 37 w 190"/>
                <a:gd name="T7" fmla="*/ 355 h 862"/>
                <a:gd name="T8" fmla="*/ 70 w 190"/>
                <a:gd name="T9" fmla="*/ 88 h 862"/>
                <a:gd name="T10" fmla="*/ 101 w 190"/>
                <a:gd name="T11" fmla="*/ 0 h 862"/>
                <a:gd name="T12" fmla="*/ 127 w 190"/>
                <a:gd name="T13" fmla="*/ 88 h 862"/>
                <a:gd name="T14" fmla="*/ 154 w 190"/>
                <a:gd name="T15" fmla="*/ 352 h 862"/>
                <a:gd name="T16" fmla="*/ 172 w 190"/>
                <a:gd name="T17" fmla="*/ 565 h 862"/>
                <a:gd name="T18" fmla="*/ 184 w 190"/>
                <a:gd name="T19" fmla="*/ 712 h 862"/>
                <a:gd name="T20" fmla="*/ 190 w 190"/>
                <a:gd name="T21" fmla="*/ 862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0" h="862">
                  <a:moveTo>
                    <a:pt x="0" y="858"/>
                  </a:moveTo>
                  <a:cubicBezTo>
                    <a:pt x="1" y="835"/>
                    <a:pt x="4" y="771"/>
                    <a:pt x="7" y="721"/>
                  </a:cubicBezTo>
                  <a:cubicBezTo>
                    <a:pt x="10" y="671"/>
                    <a:pt x="14" y="620"/>
                    <a:pt x="19" y="559"/>
                  </a:cubicBezTo>
                  <a:cubicBezTo>
                    <a:pt x="24" y="498"/>
                    <a:pt x="29" y="433"/>
                    <a:pt x="37" y="355"/>
                  </a:cubicBezTo>
                  <a:cubicBezTo>
                    <a:pt x="45" y="277"/>
                    <a:pt x="59" y="147"/>
                    <a:pt x="70" y="88"/>
                  </a:cubicBezTo>
                  <a:cubicBezTo>
                    <a:pt x="81" y="29"/>
                    <a:pt x="92" y="0"/>
                    <a:pt x="101" y="0"/>
                  </a:cubicBezTo>
                  <a:cubicBezTo>
                    <a:pt x="110" y="0"/>
                    <a:pt x="118" y="29"/>
                    <a:pt x="127" y="88"/>
                  </a:cubicBezTo>
                  <a:cubicBezTo>
                    <a:pt x="136" y="147"/>
                    <a:pt x="147" y="273"/>
                    <a:pt x="154" y="352"/>
                  </a:cubicBezTo>
                  <a:cubicBezTo>
                    <a:pt x="161" y="431"/>
                    <a:pt x="167" y="505"/>
                    <a:pt x="172" y="565"/>
                  </a:cubicBezTo>
                  <a:cubicBezTo>
                    <a:pt x="177" y="625"/>
                    <a:pt x="181" y="663"/>
                    <a:pt x="184" y="712"/>
                  </a:cubicBezTo>
                  <a:cubicBezTo>
                    <a:pt x="187" y="761"/>
                    <a:pt x="189" y="831"/>
                    <a:pt x="190" y="862"/>
                  </a:cubicBezTo>
                </a:path>
              </a:pathLst>
            </a:custGeom>
            <a:noFill/>
            <a:ln w="19050">
              <a:solidFill>
                <a:schemeClr val="tx1"/>
              </a:solidFill>
              <a:round/>
            </a:ln>
            <a:effectLst/>
            <a:extLst>
              <a:ext uri="{909E8E84-426E-40DD-AFC4-6F175D3DCCD1}">
                <a14:hiddenFill xmlns:a14="http://schemas.microsoft.com/office/drawing/2010/main">
                  <a:solidFill>
                    <a:srgbClr val="EAEAEA"/>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anose="020B0503020204020204" pitchFamily="34" charset="-122"/>
                <a:ea typeface="微软雅黑" panose="020B0503020204020204" pitchFamily="34" charset="-122"/>
              </a:endParaRPr>
            </a:p>
          </p:txBody>
        </p:sp>
        <p:sp>
          <p:nvSpPr>
            <p:cNvPr id="45" name="Freeform 189"/>
            <p:cNvSpPr/>
            <p:nvPr/>
          </p:nvSpPr>
          <p:spPr bwMode="auto">
            <a:xfrm>
              <a:off x="3207407" y="2358723"/>
              <a:ext cx="146373" cy="1535086"/>
            </a:xfrm>
            <a:custGeom>
              <a:avLst/>
              <a:gdLst>
                <a:gd name="T0" fmla="*/ 0 w 190"/>
                <a:gd name="T1" fmla="*/ 858 h 862"/>
                <a:gd name="T2" fmla="*/ 7 w 190"/>
                <a:gd name="T3" fmla="*/ 721 h 862"/>
                <a:gd name="T4" fmla="*/ 19 w 190"/>
                <a:gd name="T5" fmla="*/ 559 h 862"/>
                <a:gd name="T6" fmla="*/ 37 w 190"/>
                <a:gd name="T7" fmla="*/ 355 h 862"/>
                <a:gd name="T8" fmla="*/ 70 w 190"/>
                <a:gd name="T9" fmla="*/ 88 h 862"/>
                <a:gd name="T10" fmla="*/ 101 w 190"/>
                <a:gd name="T11" fmla="*/ 0 h 862"/>
                <a:gd name="T12" fmla="*/ 127 w 190"/>
                <a:gd name="T13" fmla="*/ 88 h 862"/>
                <a:gd name="T14" fmla="*/ 154 w 190"/>
                <a:gd name="T15" fmla="*/ 352 h 862"/>
                <a:gd name="T16" fmla="*/ 172 w 190"/>
                <a:gd name="T17" fmla="*/ 565 h 862"/>
                <a:gd name="T18" fmla="*/ 184 w 190"/>
                <a:gd name="T19" fmla="*/ 712 h 862"/>
                <a:gd name="T20" fmla="*/ 190 w 190"/>
                <a:gd name="T21" fmla="*/ 862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0" h="862">
                  <a:moveTo>
                    <a:pt x="0" y="858"/>
                  </a:moveTo>
                  <a:cubicBezTo>
                    <a:pt x="1" y="835"/>
                    <a:pt x="4" y="771"/>
                    <a:pt x="7" y="721"/>
                  </a:cubicBezTo>
                  <a:cubicBezTo>
                    <a:pt x="10" y="671"/>
                    <a:pt x="14" y="620"/>
                    <a:pt x="19" y="559"/>
                  </a:cubicBezTo>
                  <a:cubicBezTo>
                    <a:pt x="24" y="498"/>
                    <a:pt x="29" y="433"/>
                    <a:pt x="37" y="355"/>
                  </a:cubicBezTo>
                  <a:cubicBezTo>
                    <a:pt x="45" y="277"/>
                    <a:pt x="59" y="147"/>
                    <a:pt x="70" y="88"/>
                  </a:cubicBezTo>
                  <a:cubicBezTo>
                    <a:pt x="81" y="29"/>
                    <a:pt x="92" y="0"/>
                    <a:pt x="101" y="0"/>
                  </a:cubicBezTo>
                  <a:cubicBezTo>
                    <a:pt x="110" y="0"/>
                    <a:pt x="118" y="29"/>
                    <a:pt x="127" y="88"/>
                  </a:cubicBezTo>
                  <a:cubicBezTo>
                    <a:pt x="136" y="147"/>
                    <a:pt x="147" y="273"/>
                    <a:pt x="154" y="352"/>
                  </a:cubicBezTo>
                  <a:cubicBezTo>
                    <a:pt x="161" y="431"/>
                    <a:pt x="167" y="505"/>
                    <a:pt x="172" y="565"/>
                  </a:cubicBezTo>
                  <a:cubicBezTo>
                    <a:pt x="177" y="625"/>
                    <a:pt x="181" y="663"/>
                    <a:pt x="184" y="712"/>
                  </a:cubicBezTo>
                  <a:cubicBezTo>
                    <a:pt x="187" y="761"/>
                    <a:pt x="189" y="831"/>
                    <a:pt x="190" y="862"/>
                  </a:cubicBezTo>
                </a:path>
              </a:pathLst>
            </a:custGeom>
            <a:noFill/>
            <a:ln w="19050">
              <a:solidFill>
                <a:schemeClr val="tx1"/>
              </a:solidFill>
              <a:round/>
            </a:ln>
            <a:effectLst/>
            <a:extLst>
              <a:ext uri="{909E8E84-426E-40DD-AFC4-6F175D3DCCD1}">
                <a14:hiddenFill xmlns:a14="http://schemas.microsoft.com/office/drawing/2010/main">
                  <a:solidFill>
                    <a:srgbClr val="EAEAEA"/>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anose="020B0503020204020204" pitchFamily="34" charset="-122"/>
                <a:ea typeface="微软雅黑" panose="020B0503020204020204" pitchFamily="34" charset="-122"/>
              </a:endParaRPr>
            </a:p>
          </p:txBody>
        </p:sp>
        <p:sp>
          <p:nvSpPr>
            <p:cNvPr id="46" name="Freeform 190"/>
            <p:cNvSpPr/>
            <p:nvPr/>
          </p:nvSpPr>
          <p:spPr bwMode="auto">
            <a:xfrm>
              <a:off x="3061035" y="2360505"/>
              <a:ext cx="146373" cy="1535086"/>
            </a:xfrm>
            <a:custGeom>
              <a:avLst/>
              <a:gdLst>
                <a:gd name="T0" fmla="*/ 0 w 190"/>
                <a:gd name="T1" fmla="*/ 858 h 862"/>
                <a:gd name="T2" fmla="*/ 7 w 190"/>
                <a:gd name="T3" fmla="*/ 721 h 862"/>
                <a:gd name="T4" fmla="*/ 19 w 190"/>
                <a:gd name="T5" fmla="*/ 559 h 862"/>
                <a:gd name="T6" fmla="*/ 37 w 190"/>
                <a:gd name="T7" fmla="*/ 355 h 862"/>
                <a:gd name="T8" fmla="*/ 70 w 190"/>
                <a:gd name="T9" fmla="*/ 88 h 862"/>
                <a:gd name="T10" fmla="*/ 101 w 190"/>
                <a:gd name="T11" fmla="*/ 0 h 862"/>
                <a:gd name="T12" fmla="*/ 127 w 190"/>
                <a:gd name="T13" fmla="*/ 88 h 862"/>
                <a:gd name="T14" fmla="*/ 154 w 190"/>
                <a:gd name="T15" fmla="*/ 352 h 862"/>
                <a:gd name="T16" fmla="*/ 172 w 190"/>
                <a:gd name="T17" fmla="*/ 565 h 862"/>
                <a:gd name="T18" fmla="*/ 184 w 190"/>
                <a:gd name="T19" fmla="*/ 712 h 862"/>
                <a:gd name="T20" fmla="*/ 190 w 190"/>
                <a:gd name="T21" fmla="*/ 862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0" h="862">
                  <a:moveTo>
                    <a:pt x="0" y="858"/>
                  </a:moveTo>
                  <a:cubicBezTo>
                    <a:pt x="1" y="835"/>
                    <a:pt x="4" y="771"/>
                    <a:pt x="7" y="721"/>
                  </a:cubicBezTo>
                  <a:cubicBezTo>
                    <a:pt x="10" y="671"/>
                    <a:pt x="14" y="620"/>
                    <a:pt x="19" y="559"/>
                  </a:cubicBezTo>
                  <a:cubicBezTo>
                    <a:pt x="24" y="498"/>
                    <a:pt x="29" y="433"/>
                    <a:pt x="37" y="355"/>
                  </a:cubicBezTo>
                  <a:cubicBezTo>
                    <a:pt x="45" y="277"/>
                    <a:pt x="59" y="147"/>
                    <a:pt x="70" y="88"/>
                  </a:cubicBezTo>
                  <a:cubicBezTo>
                    <a:pt x="81" y="29"/>
                    <a:pt x="92" y="0"/>
                    <a:pt x="101" y="0"/>
                  </a:cubicBezTo>
                  <a:cubicBezTo>
                    <a:pt x="110" y="0"/>
                    <a:pt x="118" y="29"/>
                    <a:pt x="127" y="88"/>
                  </a:cubicBezTo>
                  <a:cubicBezTo>
                    <a:pt x="136" y="147"/>
                    <a:pt x="147" y="273"/>
                    <a:pt x="154" y="352"/>
                  </a:cubicBezTo>
                  <a:cubicBezTo>
                    <a:pt x="161" y="431"/>
                    <a:pt x="167" y="505"/>
                    <a:pt x="172" y="565"/>
                  </a:cubicBezTo>
                  <a:cubicBezTo>
                    <a:pt x="177" y="625"/>
                    <a:pt x="181" y="663"/>
                    <a:pt x="184" y="712"/>
                  </a:cubicBezTo>
                  <a:cubicBezTo>
                    <a:pt x="187" y="761"/>
                    <a:pt x="189" y="831"/>
                    <a:pt x="190" y="862"/>
                  </a:cubicBezTo>
                </a:path>
              </a:pathLst>
            </a:custGeom>
            <a:noFill/>
            <a:ln w="19050">
              <a:solidFill>
                <a:schemeClr val="tx1"/>
              </a:solidFill>
              <a:round/>
            </a:ln>
            <a:effectLst/>
            <a:extLst>
              <a:ext uri="{909E8E84-426E-40DD-AFC4-6F175D3DCCD1}">
                <a14:hiddenFill xmlns:a14="http://schemas.microsoft.com/office/drawing/2010/main">
                  <a:solidFill>
                    <a:srgbClr val="EAEAEA"/>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anose="020B0503020204020204" pitchFamily="34" charset="-122"/>
                <a:ea typeface="微软雅黑" panose="020B0503020204020204" pitchFamily="34" charset="-122"/>
              </a:endParaRPr>
            </a:p>
          </p:txBody>
        </p:sp>
        <p:sp>
          <p:nvSpPr>
            <p:cNvPr id="47" name="Text Box 192"/>
            <p:cNvSpPr txBox="1">
              <a:spLocks noChangeArrowheads="1"/>
            </p:cNvSpPr>
            <p:nvPr/>
          </p:nvSpPr>
          <p:spPr bwMode="auto">
            <a:xfrm>
              <a:off x="2766628" y="3895592"/>
              <a:ext cx="490840" cy="4772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latin typeface="微软雅黑" panose="020B0503020204020204" pitchFamily="34" charset="-122"/>
                  <a:ea typeface="微软雅黑" panose="020B0503020204020204" pitchFamily="34" charset="-122"/>
                </a:rPr>
                <a:t>~40</a:t>
              </a:r>
            </a:p>
          </p:txBody>
        </p:sp>
        <p:sp>
          <p:nvSpPr>
            <p:cNvPr id="48" name="Text Box 193"/>
            <p:cNvSpPr txBox="1">
              <a:spLocks noChangeArrowheads="1"/>
            </p:cNvSpPr>
            <p:nvPr/>
          </p:nvSpPr>
          <p:spPr bwMode="auto">
            <a:xfrm>
              <a:off x="3891033" y="3895592"/>
              <a:ext cx="585417" cy="4772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dirty="0">
                  <a:latin typeface="微软雅黑" panose="020B0503020204020204" pitchFamily="34" charset="-122"/>
                  <a:ea typeface="微软雅黑" panose="020B0503020204020204" pitchFamily="34" charset="-122"/>
                </a:rPr>
                <a:t>~138</a:t>
              </a:r>
            </a:p>
          </p:txBody>
        </p:sp>
        <p:sp>
          <p:nvSpPr>
            <p:cNvPr id="49" name="Text Box 195"/>
            <p:cNvSpPr txBox="1">
              <a:spLocks noChangeArrowheads="1"/>
            </p:cNvSpPr>
            <p:nvPr/>
          </p:nvSpPr>
          <p:spPr bwMode="auto">
            <a:xfrm>
              <a:off x="6518559" y="3895592"/>
              <a:ext cx="679994" cy="4772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dirty="0">
                  <a:latin typeface="微软雅黑" panose="020B0503020204020204" pitchFamily="34" charset="-122"/>
                  <a:ea typeface="微软雅黑" panose="020B0503020204020204" pitchFamily="34" charset="-122"/>
                </a:rPr>
                <a:t>~1100</a:t>
              </a:r>
            </a:p>
          </p:txBody>
        </p:sp>
      </p:grpSp>
      <p:sp>
        <p:nvSpPr>
          <p:cNvPr id="51" name="矩形 50"/>
          <p:cNvSpPr/>
          <p:nvPr/>
        </p:nvSpPr>
        <p:spPr>
          <a:xfrm>
            <a:off x="3373252" y="4478291"/>
            <a:ext cx="2183611"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b="1" dirty="0">
                <a:latin typeface="微软雅黑" panose="020B0503020204020204" pitchFamily="34" charset="-122"/>
                <a:ea typeface="微软雅黑" panose="020B0503020204020204" pitchFamily="34" charset="-122"/>
              </a:rPr>
              <a:t>DMT </a:t>
            </a:r>
            <a:r>
              <a:rPr lang="zh-CN" altLang="en-US" sz="1600" b="1" dirty="0">
                <a:latin typeface="微软雅黑" panose="020B0503020204020204" pitchFamily="34" charset="-122"/>
                <a:ea typeface="微软雅黑" panose="020B0503020204020204" pitchFamily="34" charset="-122"/>
              </a:rPr>
              <a:t>技术的频谱分布</a:t>
            </a: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1"/>
          </p:nvPr>
        </p:nvSpPr>
        <p:spPr/>
        <p:txBody>
          <a:bodyPr/>
          <a:lstStyle/>
          <a:p>
            <a:r>
              <a:rPr lang="en-US" altLang="zh-CN" dirty="0"/>
              <a:t>ADSL </a:t>
            </a:r>
            <a:r>
              <a:rPr lang="zh-CN" altLang="en-US" dirty="0"/>
              <a:t>的组成</a:t>
            </a:r>
          </a:p>
        </p:txBody>
      </p:sp>
      <p:sp>
        <p:nvSpPr>
          <p:cNvPr id="4" name="矩形 3"/>
          <p:cNvSpPr/>
          <p:nvPr/>
        </p:nvSpPr>
        <p:spPr>
          <a:xfrm>
            <a:off x="429306" y="977967"/>
            <a:ext cx="8273143" cy="656590"/>
          </a:xfrm>
          <a:prstGeom prst="rect">
            <a:avLst/>
          </a:prstGeom>
        </p:spPr>
        <p:txBody>
          <a:bodyPr wrap="square">
            <a:spAutoFit/>
          </a:bodyPr>
          <a:lstStyle/>
          <a:p>
            <a:pPr>
              <a:lnSpc>
                <a:spcPts val="2200"/>
              </a:lnSpc>
            </a:pPr>
            <a:r>
              <a:rPr lang="en-US" altLang="zh-CN" b="1" dirty="0">
                <a:solidFill>
                  <a:srgbClr val="0000FF"/>
                </a:solidFill>
                <a:latin typeface="微软雅黑" panose="020B0503020204020204" pitchFamily="34" charset="-122"/>
                <a:ea typeface="微软雅黑" panose="020B0503020204020204" pitchFamily="34" charset="-122"/>
              </a:rPr>
              <a:t>3 </a:t>
            </a:r>
            <a:r>
              <a:rPr lang="zh-CN" altLang="en-US" b="1" dirty="0">
                <a:solidFill>
                  <a:srgbClr val="0000FF"/>
                </a:solidFill>
                <a:latin typeface="微软雅黑" panose="020B0503020204020204" pitchFamily="34" charset="-122"/>
                <a:ea typeface="微软雅黑" panose="020B0503020204020204" pitchFamily="34" charset="-122"/>
              </a:rPr>
              <a:t>大组成部分：</a:t>
            </a:r>
            <a:endParaRPr lang="en-US" altLang="zh-CN" b="1" dirty="0">
              <a:solidFill>
                <a:srgbClr val="0000FF"/>
              </a:solidFill>
              <a:latin typeface="微软雅黑" panose="020B0503020204020204" pitchFamily="34" charset="-122"/>
              <a:ea typeface="微软雅黑" panose="020B0503020204020204" pitchFamily="34" charset="-122"/>
            </a:endParaRPr>
          </a:p>
          <a:p>
            <a:pPr>
              <a:lnSpc>
                <a:spcPts val="2200"/>
              </a:lnSpc>
            </a:pPr>
            <a:r>
              <a:rPr lang="zh-CN" altLang="en-US" sz="1500" b="1" dirty="0">
                <a:solidFill>
                  <a:srgbClr val="C00000"/>
                </a:solidFill>
                <a:latin typeface="微软雅黑" panose="020B0503020204020204" pitchFamily="34" charset="-122"/>
                <a:ea typeface="微软雅黑" panose="020B0503020204020204" pitchFamily="34" charset="-122"/>
              </a:rPr>
              <a:t>数字用户线接入复用器 </a:t>
            </a:r>
            <a:r>
              <a:rPr lang="en-US" altLang="zh-CN" sz="1500" b="1" dirty="0">
                <a:solidFill>
                  <a:srgbClr val="C00000"/>
                </a:solidFill>
                <a:latin typeface="微软雅黑" panose="020B0503020204020204" pitchFamily="34" charset="-122"/>
                <a:ea typeface="微软雅黑" panose="020B0503020204020204" pitchFamily="34" charset="-122"/>
              </a:rPr>
              <a:t>DSLAM</a:t>
            </a:r>
            <a:r>
              <a:rPr lang="zh-CN" altLang="en-US" sz="1500" b="1" dirty="0">
                <a:latin typeface="微软雅黑" panose="020B0503020204020204" pitchFamily="34" charset="-122"/>
                <a:ea typeface="微软雅黑" panose="020B0503020204020204" pitchFamily="34" charset="-122"/>
              </a:rPr>
              <a:t>（</a:t>
            </a:r>
            <a:r>
              <a:rPr lang="en-US" altLang="zh-CN" sz="1500" b="1" dirty="0">
                <a:latin typeface="微软雅黑" panose="020B0503020204020204" pitchFamily="34" charset="-122"/>
                <a:ea typeface="微软雅黑" panose="020B0503020204020204" pitchFamily="34" charset="-122"/>
              </a:rPr>
              <a:t>DSL Access Multiplexer</a:t>
            </a:r>
            <a:r>
              <a:rPr lang="zh-CN" altLang="en-US" sz="1500" b="1" dirty="0">
                <a:latin typeface="微软雅黑" panose="020B0503020204020204" pitchFamily="34" charset="-122"/>
                <a:ea typeface="微软雅黑" panose="020B0503020204020204" pitchFamily="34" charset="-122"/>
              </a:rPr>
              <a:t>），</a:t>
            </a:r>
            <a:r>
              <a:rPr lang="zh-CN" altLang="en-US" sz="1500" b="1" dirty="0">
                <a:solidFill>
                  <a:srgbClr val="C00000"/>
                </a:solidFill>
                <a:latin typeface="微软雅黑" panose="020B0503020204020204" pitchFamily="34" charset="-122"/>
                <a:ea typeface="微软雅黑" panose="020B0503020204020204" pitchFamily="34" charset="-122"/>
              </a:rPr>
              <a:t>用户线</a:t>
            </a:r>
            <a:r>
              <a:rPr lang="zh-CN" altLang="en-US" sz="1500" b="1" dirty="0">
                <a:latin typeface="微软雅黑" panose="020B0503020204020204" pitchFamily="34" charset="-122"/>
                <a:ea typeface="微软雅黑" panose="020B0503020204020204" pitchFamily="34" charset="-122"/>
              </a:rPr>
              <a:t>和</a:t>
            </a:r>
            <a:r>
              <a:rPr lang="zh-CN" altLang="en-US" sz="1500" b="1" dirty="0">
                <a:solidFill>
                  <a:srgbClr val="C00000"/>
                </a:solidFill>
                <a:latin typeface="微软雅黑" panose="020B0503020204020204" pitchFamily="34" charset="-122"/>
                <a:ea typeface="微软雅黑" panose="020B0503020204020204" pitchFamily="34" charset="-122"/>
              </a:rPr>
              <a:t>用户家中的一些设施。</a:t>
            </a:r>
          </a:p>
        </p:txBody>
      </p:sp>
      <p:grpSp>
        <p:nvGrpSpPr>
          <p:cNvPr id="59" name="组合 58"/>
          <p:cNvGrpSpPr/>
          <p:nvPr/>
        </p:nvGrpSpPr>
        <p:grpSpPr>
          <a:xfrm>
            <a:off x="539931" y="1634555"/>
            <a:ext cx="6270485" cy="2754561"/>
            <a:chOff x="998495" y="978139"/>
            <a:chExt cx="7385859" cy="3550633"/>
          </a:xfrm>
        </p:grpSpPr>
        <p:sp>
          <p:nvSpPr>
            <p:cNvPr id="6" name="圆角矩形 5"/>
            <p:cNvSpPr/>
            <p:nvPr/>
          </p:nvSpPr>
          <p:spPr>
            <a:xfrm>
              <a:off x="998495" y="978139"/>
              <a:ext cx="7344459" cy="3550633"/>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7" name="AutoShape 3"/>
            <p:cNvSpPr>
              <a:spLocks noChangeArrowheads="1"/>
            </p:cNvSpPr>
            <p:nvPr/>
          </p:nvSpPr>
          <p:spPr bwMode="auto">
            <a:xfrm>
              <a:off x="3197286" y="1645103"/>
              <a:ext cx="1454608" cy="1811386"/>
            </a:xfrm>
            <a:prstGeom prst="roundRect">
              <a:avLst>
                <a:gd name="adj" fmla="val 16667"/>
              </a:avLst>
            </a:prstGeom>
            <a:solidFill>
              <a:srgbClr val="00FFCC"/>
            </a:solidFill>
            <a:ln w="9525">
              <a:solidFill>
                <a:schemeClr val="tx1"/>
              </a:solidFill>
              <a:prstDash val="dash"/>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99"/>
                </a:solidFill>
                <a:latin typeface="微软雅黑" panose="020B0503020204020204" pitchFamily="34" charset="-122"/>
                <a:ea typeface="微软雅黑" panose="020B0503020204020204" pitchFamily="34" charset="-122"/>
              </a:endParaRPr>
            </a:p>
          </p:txBody>
        </p:sp>
        <p:sp>
          <p:nvSpPr>
            <p:cNvPr id="8" name="Line 5"/>
            <p:cNvSpPr>
              <a:spLocks noChangeShapeType="1"/>
            </p:cNvSpPr>
            <p:nvPr/>
          </p:nvSpPr>
          <p:spPr bwMode="auto">
            <a:xfrm rot="16200000">
              <a:off x="3274718" y="2268639"/>
              <a:ext cx="0" cy="460165"/>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99"/>
                </a:solidFill>
                <a:latin typeface="微软雅黑" panose="020B0503020204020204" pitchFamily="34" charset="-122"/>
                <a:ea typeface="微软雅黑" panose="020B0503020204020204" pitchFamily="34" charset="-122"/>
              </a:endParaRPr>
            </a:p>
          </p:txBody>
        </p:sp>
        <p:pic>
          <p:nvPicPr>
            <p:cNvPr id="9" name="图片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84229" y="1687014"/>
              <a:ext cx="946882" cy="1325636"/>
            </a:xfrm>
            <a:prstGeom prst="rect">
              <a:avLst/>
            </a:prstGeom>
          </p:spPr>
        </p:pic>
        <p:sp>
          <p:nvSpPr>
            <p:cNvPr id="10" name="矩形 9"/>
            <p:cNvSpPr/>
            <p:nvPr/>
          </p:nvSpPr>
          <p:spPr>
            <a:xfrm>
              <a:off x="1280044" y="3515993"/>
              <a:ext cx="7104310" cy="1011647"/>
            </a:xfrm>
            <a:prstGeom prst="rect">
              <a:avLst/>
            </a:prstGeom>
          </p:spPr>
          <p:txBody>
            <a:bodyPr wrap="square">
              <a:spAutoFit/>
            </a:bodyPr>
            <a:lstStyle/>
            <a:p>
              <a:pPr>
                <a:lnSpc>
                  <a:spcPts val="1800"/>
                </a:lnSpc>
              </a:pPr>
              <a:r>
                <a:rPr lang="en-US" altLang="zh-CN" sz="1400" b="1" dirty="0">
                  <a:latin typeface="微软雅黑" panose="020B0503020204020204" pitchFamily="34" charset="-122"/>
                  <a:ea typeface="微软雅黑" panose="020B0503020204020204" pitchFamily="34" charset="-122"/>
                </a:rPr>
                <a:t>DSLAM (DSL Access Multiplexer)</a:t>
              </a:r>
              <a:r>
                <a:rPr lang="zh-CN" altLang="en-US" sz="1400" b="1" dirty="0">
                  <a:latin typeface="微软雅黑" panose="020B0503020204020204" pitchFamily="34" charset="-122"/>
                  <a:ea typeface="微软雅黑" panose="020B0503020204020204" pitchFamily="34" charset="-122"/>
                </a:rPr>
                <a:t>：数字用户线接入复用器。</a:t>
              </a:r>
              <a:endParaRPr lang="en-US" altLang="zh-CN" sz="1400" b="1" dirty="0">
                <a:latin typeface="微软雅黑" panose="020B0503020204020204" pitchFamily="34" charset="-122"/>
                <a:ea typeface="微软雅黑" panose="020B0503020204020204" pitchFamily="34" charset="-122"/>
              </a:endParaRPr>
            </a:p>
            <a:p>
              <a:pPr>
                <a:lnSpc>
                  <a:spcPts val="1800"/>
                </a:lnSpc>
              </a:pPr>
              <a:r>
                <a:rPr lang="en-US" altLang="zh-CN" sz="1400" b="1" dirty="0">
                  <a:latin typeface="微软雅黑" panose="020B0503020204020204" pitchFamily="34" charset="-122"/>
                  <a:ea typeface="微软雅黑" panose="020B0503020204020204" pitchFamily="34" charset="-122"/>
                </a:rPr>
                <a:t>ATU (Access Termination Unit)</a:t>
              </a:r>
              <a:r>
                <a:rPr lang="zh-CN" altLang="en-US" sz="1400" b="1" dirty="0">
                  <a:latin typeface="微软雅黑" panose="020B0503020204020204" pitchFamily="34" charset="-122"/>
                  <a:ea typeface="微软雅黑" panose="020B0503020204020204" pitchFamily="34" charset="-122"/>
                </a:rPr>
                <a:t>：接入端接单元（</a:t>
              </a:r>
              <a:r>
                <a:rPr lang="en-US" altLang="zh-CN" sz="1400" b="1" dirty="0">
                  <a:latin typeface="微软雅黑" panose="020B0503020204020204" pitchFamily="34" charset="-122"/>
                  <a:ea typeface="微软雅黑" panose="020B0503020204020204" pitchFamily="34" charset="-122"/>
                </a:rPr>
                <a:t>ADSL </a:t>
              </a:r>
              <a:r>
                <a:rPr lang="zh-CN" altLang="en-US" sz="1400" b="1" dirty="0">
                  <a:latin typeface="微软雅黑" panose="020B0503020204020204" pitchFamily="34" charset="-122"/>
                  <a:ea typeface="微软雅黑" panose="020B0503020204020204" pitchFamily="34" charset="-122"/>
                </a:rPr>
                <a:t>调制解调器）。</a:t>
              </a:r>
              <a:endParaRPr lang="en-US" altLang="zh-CN" sz="1400" b="1" dirty="0">
                <a:latin typeface="微软雅黑" panose="020B0503020204020204" pitchFamily="34" charset="-122"/>
                <a:ea typeface="微软雅黑" panose="020B0503020204020204" pitchFamily="34" charset="-122"/>
              </a:endParaRPr>
            </a:p>
            <a:p>
              <a:pPr>
                <a:lnSpc>
                  <a:spcPts val="1800"/>
                </a:lnSpc>
              </a:pPr>
              <a:r>
                <a:rPr lang="en-US" altLang="zh-CN" sz="1400" b="1" dirty="0">
                  <a:latin typeface="微软雅黑" panose="020B0503020204020204" pitchFamily="34" charset="-122"/>
                  <a:ea typeface="微软雅黑" panose="020B0503020204020204" pitchFamily="34" charset="-122"/>
                </a:rPr>
                <a:t>ATU-C (C </a:t>
              </a:r>
              <a:r>
                <a:rPr lang="zh-CN" altLang="en-US" sz="1400" b="1" dirty="0">
                  <a:latin typeface="微软雅黑" panose="020B0503020204020204" pitchFamily="34" charset="-122"/>
                  <a:ea typeface="微软雅黑" panose="020B0503020204020204" pitchFamily="34" charset="-122"/>
                </a:rPr>
                <a:t>代表端局 </a:t>
              </a:r>
              <a:r>
                <a:rPr lang="en-US" altLang="zh-CN" sz="1400" b="1" dirty="0">
                  <a:latin typeface="微软雅黑" panose="020B0503020204020204" pitchFamily="34" charset="-122"/>
                  <a:ea typeface="微软雅黑" panose="020B0503020204020204" pitchFamily="34" charset="-122"/>
                </a:rPr>
                <a:t>Central Office)</a:t>
              </a:r>
              <a:r>
                <a:rPr lang="zh-CN" altLang="en-US" sz="1400" b="1" dirty="0">
                  <a:latin typeface="微软雅黑" panose="020B0503020204020204" pitchFamily="34" charset="-122"/>
                  <a:ea typeface="微软雅黑" panose="020B0503020204020204" pitchFamily="34" charset="-122"/>
                </a:rPr>
                <a:t>，</a:t>
              </a:r>
              <a:r>
                <a:rPr lang="en-US" altLang="zh-CN" sz="1400" b="1" dirty="0">
                  <a:latin typeface="微软雅黑" panose="020B0503020204020204" pitchFamily="34" charset="-122"/>
                  <a:ea typeface="微软雅黑" panose="020B0503020204020204" pitchFamily="34" charset="-122"/>
                </a:rPr>
                <a:t>ATU-R (R </a:t>
              </a:r>
              <a:r>
                <a:rPr lang="zh-CN" altLang="en-US" sz="1400" b="1" dirty="0">
                  <a:latin typeface="微软雅黑" panose="020B0503020204020204" pitchFamily="34" charset="-122"/>
                  <a:ea typeface="微软雅黑" panose="020B0503020204020204" pitchFamily="34" charset="-122"/>
                </a:rPr>
                <a:t>代表远端 </a:t>
              </a:r>
              <a:r>
                <a:rPr lang="en-US" altLang="zh-CN" sz="1400" b="1" dirty="0">
                  <a:latin typeface="微软雅黑" panose="020B0503020204020204" pitchFamily="34" charset="-122"/>
                  <a:ea typeface="微软雅黑" panose="020B0503020204020204" pitchFamily="34" charset="-122"/>
                </a:rPr>
                <a:t>Remote)</a:t>
              </a:r>
            </a:p>
          </p:txBody>
        </p:sp>
        <p:sp>
          <p:nvSpPr>
            <p:cNvPr id="12" name="Freeform 4"/>
            <p:cNvSpPr/>
            <p:nvPr/>
          </p:nvSpPr>
          <p:spPr bwMode="auto">
            <a:xfrm>
              <a:off x="1997888" y="1526818"/>
              <a:ext cx="298664" cy="574704"/>
            </a:xfrm>
            <a:custGeom>
              <a:avLst/>
              <a:gdLst>
                <a:gd name="T0" fmla="*/ 280 w 280"/>
                <a:gd name="T1" fmla="*/ 600 h 600"/>
                <a:gd name="T2" fmla="*/ 144 w 280"/>
                <a:gd name="T3" fmla="*/ 200 h 600"/>
                <a:gd name="T4" fmla="*/ 112 w 280"/>
                <a:gd name="T5" fmla="*/ 280 h 600"/>
                <a:gd name="T6" fmla="*/ 0 w 280"/>
                <a:gd name="T7" fmla="*/ 0 h 600"/>
              </a:gdLst>
              <a:ahLst/>
              <a:cxnLst>
                <a:cxn ang="0">
                  <a:pos x="T0" y="T1"/>
                </a:cxn>
                <a:cxn ang="0">
                  <a:pos x="T2" y="T3"/>
                </a:cxn>
                <a:cxn ang="0">
                  <a:pos x="T4" y="T5"/>
                </a:cxn>
                <a:cxn ang="0">
                  <a:pos x="T6" y="T7"/>
                </a:cxn>
              </a:cxnLst>
              <a:rect l="0" t="0" r="r" b="b"/>
              <a:pathLst>
                <a:path w="280" h="600">
                  <a:moveTo>
                    <a:pt x="280" y="600"/>
                  </a:moveTo>
                  <a:lnTo>
                    <a:pt x="144" y="200"/>
                  </a:lnTo>
                  <a:lnTo>
                    <a:pt x="112" y="280"/>
                  </a:lnTo>
                  <a:lnTo>
                    <a:pt x="0" y="0"/>
                  </a:lnTo>
                </a:path>
              </a:pathLst>
            </a:custGeom>
            <a:noFill/>
            <a:ln w="28575" cmpd="sng">
              <a:solidFill>
                <a:srgbClr val="333399"/>
              </a:solidFill>
              <a:round/>
              <a:tailEnd type="triangle" w="sm"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99"/>
                </a:solidFill>
                <a:latin typeface="微软雅黑" panose="020B0503020204020204" pitchFamily="34" charset="-122"/>
                <a:ea typeface="微软雅黑" panose="020B0503020204020204" pitchFamily="34" charset="-122"/>
              </a:endParaRPr>
            </a:p>
          </p:txBody>
        </p:sp>
        <p:sp>
          <p:nvSpPr>
            <p:cNvPr id="13" name="Freeform 6"/>
            <p:cNvSpPr/>
            <p:nvPr/>
          </p:nvSpPr>
          <p:spPr bwMode="auto">
            <a:xfrm rot="20610381">
              <a:off x="4846580" y="2344539"/>
              <a:ext cx="390476" cy="892419"/>
            </a:xfrm>
            <a:custGeom>
              <a:avLst/>
              <a:gdLst>
                <a:gd name="T0" fmla="*/ 0 w 366"/>
                <a:gd name="T1" fmla="*/ 0 h 702"/>
                <a:gd name="T2" fmla="*/ 138 w 366"/>
                <a:gd name="T3" fmla="*/ 343 h 702"/>
                <a:gd name="T4" fmla="*/ 168 w 366"/>
                <a:gd name="T5" fmla="*/ 252 h 702"/>
                <a:gd name="T6" fmla="*/ 366 w 366"/>
                <a:gd name="T7" fmla="*/ 702 h 702"/>
              </a:gdLst>
              <a:ahLst/>
              <a:cxnLst>
                <a:cxn ang="0">
                  <a:pos x="T0" y="T1"/>
                </a:cxn>
                <a:cxn ang="0">
                  <a:pos x="T2" y="T3"/>
                </a:cxn>
                <a:cxn ang="0">
                  <a:pos x="T4" y="T5"/>
                </a:cxn>
                <a:cxn ang="0">
                  <a:pos x="T6" y="T7"/>
                </a:cxn>
              </a:cxnLst>
              <a:rect l="0" t="0" r="r" b="b"/>
              <a:pathLst>
                <a:path w="366" h="702">
                  <a:moveTo>
                    <a:pt x="0" y="0"/>
                  </a:moveTo>
                  <a:lnTo>
                    <a:pt x="138" y="343"/>
                  </a:lnTo>
                  <a:lnTo>
                    <a:pt x="168" y="252"/>
                  </a:lnTo>
                  <a:lnTo>
                    <a:pt x="366" y="702"/>
                  </a:lnTo>
                </a:path>
              </a:pathLst>
            </a:custGeom>
            <a:noFill/>
            <a:ln w="28575" cmpd="sng">
              <a:solidFill>
                <a:srgbClr val="333399"/>
              </a:solidFill>
              <a:round/>
              <a:tailEnd type="triangle" w="sm"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99"/>
                </a:solidFill>
                <a:latin typeface="微软雅黑" panose="020B0503020204020204" pitchFamily="34" charset="-122"/>
                <a:ea typeface="微软雅黑" panose="020B0503020204020204" pitchFamily="34" charset="-122"/>
              </a:endParaRPr>
            </a:p>
          </p:txBody>
        </p:sp>
        <p:sp>
          <p:nvSpPr>
            <p:cNvPr id="14" name="AutoShape 8"/>
            <p:cNvSpPr>
              <a:spLocks noChangeArrowheads="1"/>
            </p:cNvSpPr>
            <p:nvPr/>
          </p:nvSpPr>
          <p:spPr bwMode="auto">
            <a:xfrm>
              <a:off x="3907445" y="2477279"/>
              <a:ext cx="662594" cy="366566"/>
            </a:xfrm>
            <a:prstGeom prst="cube">
              <a:avLst>
                <a:gd name="adj" fmla="val 25000"/>
              </a:avLst>
            </a:prstGeom>
            <a:solidFill>
              <a:srgbClr val="FFFF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99"/>
                </a:solidFill>
                <a:latin typeface="微软雅黑" panose="020B0503020204020204" pitchFamily="34" charset="-122"/>
                <a:ea typeface="微软雅黑" panose="020B0503020204020204" pitchFamily="34" charset="-122"/>
              </a:endParaRPr>
            </a:p>
          </p:txBody>
        </p:sp>
        <p:sp>
          <p:nvSpPr>
            <p:cNvPr id="15" name="Text Box 9"/>
            <p:cNvSpPr txBox="1">
              <a:spLocks noChangeArrowheads="1"/>
            </p:cNvSpPr>
            <p:nvPr/>
          </p:nvSpPr>
          <p:spPr bwMode="auto">
            <a:xfrm>
              <a:off x="3838426" y="2546723"/>
              <a:ext cx="821886" cy="3570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r>
                <a:rPr kumimoji="1" lang="en-US" altLang="zh-CN" sz="1200" b="1" dirty="0">
                  <a:latin typeface="微软雅黑" panose="020B0503020204020204" pitchFamily="34" charset="-122"/>
                  <a:ea typeface="微软雅黑" panose="020B0503020204020204" pitchFamily="34" charset="-122"/>
                </a:rPr>
                <a:t>ATU-C</a:t>
              </a:r>
            </a:p>
          </p:txBody>
        </p:sp>
        <p:sp>
          <p:nvSpPr>
            <p:cNvPr id="16" name="AutoShape 10"/>
            <p:cNvSpPr>
              <a:spLocks noChangeArrowheads="1"/>
            </p:cNvSpPr>
            <p:nvPr/>
          </p:nvSpPr>
          <p:spPr bwMode="auto">
            <a:xfrm>
              <a:off x="3907445" y="2153598"/>
              <a:ext cx="662594" cy="367587"/>
            </a:xfrm>
            <a:prstGeom prst="cube">
              <a:avLst>
                <a:gd name="adj" fmla="val 25000"/>
              </a:avLst>
            </a:prstGeom>
            <a:solidFill>
              <a:srgbClr val="FFFF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99"/>
                </a:solidFill>
                <a:latin typeface="微软雅黑" panose="020B0503020204020204" pitchFamily="34" charset="-122"/>
                <a:ea typeface="微软雅黑" panose="020B0503020204020204" pitchFamily="34" charset="-122"/>
              </a:endParaRPr>
            </a:p>
          </p:txBody>
        </p:sp>
        <p:sp>
          <p:nvSpPr>
            <p:cNvPr id="17" name="Text Box 11"/>
            <p:cNvSpPr txBox="1">
              <a:spLocks noChangeArrowheads="1"/>
            </p:cNvSpPr>
            <p:nvPr/>
          </p:nvSpPr>
          <p:spPr bwMode="auto">
            <a:xfrm>
              <a:off x="3838426" y="2211810"/>
              <a:ext cx="821886" cy="357052"/>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r>
                <a:rPr kumimoji="1" lang="en-US" altLang="zh-CN" sz="1200" b="1" dirty="0">
                  <a:latin typeface="微软雅黑" panose="020B0503020204020204" pitchFamily="34" charset="-122"/>
                  <a:ea typeface="微软雅黑" panose="020B0503020204020204" pitchFamily="34" charset="-122"/>
                </a:rPr>
                <a:t>ATU-C</a:t>
              </a:r>
            </a:p>
          </p:txBody>
        </p:sp>
        <p:pic>
          <p:nvPicPr>
            <p:cNvPr id="18" name="Picture 12"/>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48549" y="1400045"/>
              <a:ext cx="1991098" cy="15806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19" name="Line 13"/>
            <p:cNvSpPr>
              <a:spLocks noChangeShapeType="1"/>
            </p:cNvSpPr>
            <p:nvPr/>
          </p:nvSpPr>
          <p:spPr bwMode="auto">
            <a:xfrm>
              <a:off x="6006947" y="2376193"/>
              <a:ext cx="0" cy="365545"/>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99"/>
                </a:solidFill>
                <a:latin typeface="微软雅黑" panose="020B0503020204020204" pitchFamily="34" charset="-122"/>
                <a:ea typeface="微软雅黑" panose="020B0503020204020204" pitchFamily="34" charset="-122"/>
              </a:endParaRPr>
            </a:p>
          </p:txBody>
        </p:sp>
        <p:sp>
          <p:nvSpPr>
            <p:cNvPr id="20" name="AutoShape 15"/>
            <p:cNvSpPr>
              <a:spLocks noChangeArrowheads="1"/>
            </p:cNvSpPr>
            <p:nvPr/>
          </p:nvSpPr>
          <p:spPr bwMode="auto">
            <a:xfrm>
              <a:off x="6224862" y="2186272"/>
              <a:ext cx="662593" cy="366565"/>
            </a:xfrm>
            <a:prstGeom prst="cube">
              <a:avLst>
                <a:gd name="adj" fmla="val 25000"/>
              </a:avLst>
            </a:prstGeom>
            <a:solidFill>
              <a:srgbClr val="FFFF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99"/>
                </a:solidFill>
                <a:latin typeface="微软雅黑" panose="020B0503020204020204" pitchFamily="34" charset="-122"/>
                <a:ea typeface="微软雅黑" panose="020B0503020204020204" pitchFamily="34" charset="-122"/>
              </a:endParaRPr>
            </a:p>
          </p:txBody>
        </p:sp>
        <p:sp>
          <p:nvSpPr>
            <p:cNvPr id="21" name="Text Box 16"/>
            <p:cNvSpPr txBox="1">
              <a:spLocks noChangeArrowheads="1"/>
            </p:cNvSpPr>
            <p:nvPr/>
          </p:nvSpPr>
          <p:spPr bwMode="auto">
            <a:xfrm>
              <a:off x="6128632" y="2242449"/>
              <a:ext cx="765424" cy="3570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r>
                <a:rPr kumimoji="1" lang="en-US" altLang="zh-CN" sz="1200" b="1" dirty="0">
                  <a:latin typeface="微软雅黑" panose="020B0503020204020204" pitchFamily="34" charset="-122"/>
                  <a:ea typeface="微软雅黑" panose="020B0503020204020204" pitchFamily="34" charset="-122"/>
                </a:rPr>
                <a:t>ATU-R</a:t>
              </a:r>
            </a:p>
          </p:txBody>
        </p:sp>
        <p:sp>
          <p:nvSpPr>
            <p:cNvPr id="22" name="Freeform 18"/>
            <p:cNvSpPr/>
            <p:nvPr/>
          </p:nvSpPr>
          <p:spPr bwMode="auto">
            <a:xfrm>
              <a:off x="4519155" y="2344538"/>
              <a:ext cx="1710132" cy="62286"/>
            </a:xfrm>
            <a:custGeom>
              <a:avLst/>
              <a:gdLst>
                <a:gd name="T0" fmla="*/ 1608 w 1608"/>
                <a:gd name="T1" fmla="*/ 48 h 48"/>
                <a:gd name="T2" fmla="*/ 790 w 1608"/>
                <a:gd name="T3" fmla="*/ 48 h 48"/>
                <a:gd name="T4" fmla="*/ 844 w 1608"/>
                <a:gd name="T5" fmla="*/ 1 h 48"/>
                <a:gd name="T6" fmla="*/ 0 w 1608"/>
                <a:gd name="T7" fmla="*/ 0 h 48"/>
              </a:gdLst>
              <a:ahLst/>
              <a:cxnLst>
                <a:cxn ang="0">
                  <a:pos x="T0" y="T1"/>
                </a:cxn>
                <a:cxn ang="0">
                  <a:pos x="T2" y="T3"/>
                </a:cxn>
                <a:cxn ang="0">
                  <a:pos x="T4" y="T5"/>
                </a:cxn>
                <a:cxn ang="0">
                  <a:pos x="T6" y="T7"/>
                </a:cxn>
              </a:cxnLst>
              <a:rect l="0" t="0" r="r" b="b"/>
              <a:pathLst>
                <a:path w="1608" h="48">
                  <a:moveTo>
                    <a:pt x="1608" y="48"/>
                  </a:moveTo>
                  <a:lnTo>
                    <a:pt x="790" y="48"/>
                  </a:lnTo>
                  <a:lnTo>
                    <a:pt x="844" y="1"/>
                  </a:lnTo>
                  <a:lnTo>
                    <a:pt x="0" y="0"/>
                  </a:lnTo>
                </a:path>
              </a:pathLst>
            </a:custGeom>
            <a:noFill/>
            <a:ln w="38100" cmpd="sng">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99"/>
                </a:solidFill>
                <a:latin typeface="微软雅黑" panose="020B0503020204020204" pitchFamily="34" charset="-122"/>
                <a:ea typeface="微软雅黑" panose="020B0503020204020204" pitchFamily="34" charset="-122"/>
              </a:endParaRPr>
            </a:p>
          </p:txBody>
        </p:sp>
        <p:sp>
          <p:nvSpPr>
            <p:cNvPr id="23" name="AutoShape 19"/>
            <p:cNvSpPr>
              <a:spLocks noChangeArrowheads="1"/>
            </p:cNvSpPr>
            <p:nvPr/>
          </p:nvSpPr>
          <p:spPr bwMode="auto">
            <a:xfrm>
              <a:off x="5954958" y="2302675"/>
              <a:ext cx="152651" cy="182772"/>
            </a:xfrm>
            <a:prstGeom prst="cube">
              <a:avLst>
                <a:gd name="adj" fmla="val 25000"/>
              </a:avLst>
            </a:prstGeom>
            <a:solidFill>
              <a:srgbClr val="CC00CC"/>
            </a:solidFill>
            <a:ln w="9525">
              <a:solidFill>
                <a:srgbClr val="333333"/>
              </a:solidFill>
              <a:miter lim="800000"/>
            </a:ln>
            <a:effectLst/>
          </p:spPr>
          <p:txBody>
            <a:bodyPr wrap="none" anchor="ctr"/>
            <a:lstStyle/>
            <a:p>
              <a:endParaRPr lang="zh-CN" altLang="en-US" sz="1200" b="1">
                <a:solidFill>
                  <a:srgbClr val="000099"/>
                </a:solidFill>
                <a:latin typeface="微软雅黑" panose="020B0503020204020204" pitchFamily="34" charset="-122"/>
                <a:ea typeface="微软雅黑" panose="020B0503020204020204" pitchFamily="34" charset="-122"/>
              </a:endParaRPr>
            </a:p>
          </p:txBody>
        </p:sp>
        <p:sp>
          <p:nvSpPr>
            <p:cNvPr id="24" name="AutoShape 20"/>
            <p:cNvSpPr>
              <a:spLocks noChangeArrowheads="1"/>
            </p:cNvSpPr>
            <p:nvPr/>
          </p:nvSpPr>
          <p:spPr bwMode="auto">
            <a:xfrm>
              <a:off x="4678442" y="2254684"/>
              <a:ext cx="153757" cy="181751"/>
            </a:xfrm>
            <a:prstGeom prst="cube">
              <a:avLst>
                <a:gd name="adj" fmla="val 25000"/>
              </a:avLst>
            </a:prstGeom>
            <a:solidFill>
              <a:srgbClr val="CC00CC"/>
            </a:solidFill>
            <a:ln w="9525">
              <a:solidFill>
                <a:srgbClr val="333333"/>
              </a:solidFill>
              <a:miter lim="800000"/>
            </a:ln>
            <a:effectLst/>
          </p:spPr>
          <p:txBody>
            <a:bodyPr wrap="none" anchor="ctr"/>
            <a:lstStyle/>
            <a:p>
              <a:endParaRPr lang="zh-CN" altLang="en-US" sz="1200" b="1">
                <a:solidFill>
                  <a:srgbClr val="000099"/>
                </a:solidFill>
                <a:latin typeface="微软雅黑" panose="020B0503020204020204" pitchFamily="34" charset="-122"/>
                <a:ea typeface="微软雅黑" panose="020B0503020204020204" pitchFamily="34" charset="-122"/>
              </a:endParaRPr>
            </a:p>
          </p:txBody>
        </p:sp>
        <p:sp>
          <p:nvSpPr>
            <p:cNvPr id="25" name="AutoShape 21"/>
            <p:cNvSpPr>
              <a:spLocks noChangeArrowheads="1"/>
            </p:cNvSpPr>
            <p:nvPr/>
          </p:nvSpPr>
          <p:spPr bwMode="auto">
            <a:xfrm>
              <a:off x="3907445" y="1839107"/>
              <a:ext cx="662594" cy="366565"/>
            </a:xfrm>
            <a:prstGeom prst="cube">
              <a:avLst>
                <a:gd name="adj" fmla="val 25000"/>
              </a:avLst>
            </a:prstGeom>
            <a:solidFill>
              <a:srgbClr val="FFFF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99"/>
                </a:solidFill>
                <a:latin typeface="微软雅黑" panose="020B0503020204020204" pitchFamily="34" charset="-122"/>
                <a:ea typeface="微软雅黑" panose="020B0503020204020204" pitchFamily="34" charset="-122"/>
              </a:endParaRPr>
            </a:p>
          </p:txBody>
        </p:sp>
        <p:sp>
          <p:nvSpPr>
            <p:cNvPr id="26" name="Text Box 22"/>
            <p:cNvSpPr txBox="1">
              <a:spLocks noChangeArrowheads="1"/>
            </p:cNvSpPr>
            <p:nvPr/>
          </p:nvSpPr>
          <p:spPr bwMode="auto">
            <a:xfrm>
              <a:off x="3838426" y="1891212"/>
              <a:ext cx="821886" cy="357052"/>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r>
                <a:rPr kumimoji="1" lang="en-US" altLang="zh-CN" sz="1200" b="1" dirty="0">
                  <a:latin typeface="微软雅黑" panose="020B0503020204020204" pitchFamily="34" charset="-122"/>
                  <a:ea typeface="微软雅黑" panose="020B0503020204020204" pitchFamily="34" charset="-122"/>
                </a:rPr>
                <a:t>ATU-C</a:t>
              </a:r>
            </a:p>
          </p:txBody>
        </p:sp>
        <p:sp>
          <p:nvSpPr>
            <p:cNvPr id="27" name="Freeform 23"/>
            <p:cNvSpPr/>
            <p:nvPr/>
          </p:nvSpPr>
          <p:spPr bwMode="auto">
            <a:xfrm>
              <a:off x="6848739" y="2376193"/>
              <a:ext cx="203535" cy="198088"/>
            </a:xfrm>
            <a:custGeom>
              <a:avLst/>
              <a:gdLst>
                <a:gd name="T0" fmla="*/ 0 w 192"/>
                <a:gd name="T1" fmla="*/ 6 h 156"/>
                <a:gd name="T2" fmla="*/ 192 w 192"/>
                <a:gd name="T3" fmla="*/ 0 h 156"/>
                <a:gd name="T4" fmla="*/ 192 w 192"/>
                <a:gd name="T5" fmla="*/ 156 h 156"/>
              </a:gdLst>
              <a:ahLst/>
              <a:cxnLst>
                <a:cxn ang="0">
                  <a:pos x="T0" y="T1"/>
                </a:cxn>
                <a:cxn ang="0">
                  <a:pos x="T2" y="T3"/>
                </a:cxn>
                <a:cxn ang="0">
                  <a:pos x="T4" y="T5"/>
                </a:cxn>
              </a:cxnLst>
              <a:rect l="0" t="0" r="r" b="b"/>
              <a:pathLst>
                <a:path w="192" h="156">
                  <a:moveTo>
                    <a:pt x="0" y="6"/>
                  </a:moveTo>
                  <a:lnTo>
                    <a:pt x="192" y="0"/>
                  </a:lnTo>
                  <a:lnTo>
                    <a:pt x="192" y="156"/>
                  </a:lnTo>
                </a:path>
              </a:pathLst>
            </a:custGeom>
            <a:noFill/>
            <a:ln w="38100" cmpd="sng">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99"/>
                </a:solidFill>
                <a:latin typeface="微软雅黑" panose="020B0503020204020204" pitchFamily="34" charset="-122"/>
                <a:ea typeface="微软雅黑" panose="020B0503020204020204" pitchFamily="34" charset="-122"/>
              </a:endParaRPr>
            </a:p>
          </p:txBody>
        </p:sp>
        <p:sp>
          <p:nvSpPr>
            <p:cNvPr id="28" name="Text Box 25"/>
            <p:cNvSpPr txBox="1">
              <a:spLocks noChangeArrowheads="1"/>
            </p:cNvSpPr>
            <p:nvPr/>
          </p:nvSpPr>
          <p:spPr bwMode="auto">
            <a:xfrm>
              <a:off x="5020247" y="2381137"/>
              <a:ext cx="646332"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zh-CN" altLang="en-US" sz="1200" b="1" dirty="0">
                  <a:solidFill>
                    <a:srgbClr val="0000FF"/>
                  </a:solidFill>
                  <a:latin typeface="微软雅黑" panose="020B0503020204020204" pitchFamily="34" charset="-122"/>
                  <a:ea typeface="微软雅黑" panose="020B0503020204020204" pitchFamily="34" charset="-122"/>
                </a:rPr>
                <a:t>用户线</a:t>
              </a:r>
            </a:p>
          </p:txBody>
        </p:sp>
        <p:sp>
          <p:nvSpPr>
            <p:cNvPr id="29" name="Text Box 26"/>
            <p:cNvSpPr txBox="1">
              <a:spLocks noChangeArrowheads="1"/>
            </p:cNvSpPr>
            <p:nvPr/>
          </p:nvSpPr>
          <p:spPr bwMode="auto">
            <a:xfrm>
              <a:off x="4993932" y="1467449"/>
              <a:ext cx="756604" cy="5236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lnSpc>
                  <a:spcPct val="85000"/>
                </a:lnSpc>
              </a:pPr>
              <a:r>
                <a:rPr kumimoji="1" lang="en-US" altLang="zh-CN" sz="1200" b="1" dirty="0">
                  <a:solidFill>
                    <a:srgbClr val="0000FF"/>
                  </a:solidFill>
                  <a:latin typeface="微软雅黑" panose="020B0503020204020204" pitchFamily="34" charset="-122"/>
                  <a:ea typeface="微软雅黑" panose="020B0503020204020204" pitchFamily="34" charset="-122"/>
                </a:rPr>
                <a:t> </a:t>
              </a:r>
              <a:r>
                <a:rPr kumimoji="1" lang="zh-CN" altLang="en-US" sz="1200" b="1" dirty="0">
                  <a:solidFill>
                    <a:srgbClr val="0000FF"/>
                  </a:solidFill>
                  <a:latin typeface="微软雅黑" panose="020B0503020204020204" pitchFamily="34" charset="-122"/>
                  <a:ea typeface="微软雅黑" panose="020B0503020204020204" pitchFamily="34" charset="-122"/>
                </a:rPr>
                <a:t>电话</a:t>
              </a:r>
            </a:p>
            <a:p>
              <a:pPr algn="l">
                <a:lnSpc>
                  <a:spcPct val="85000"/>
                </a:lnSpc>
              </a:pPr>
              <a:r>
                <a:rPr kumimoji="1" lang="zh-CN" altLang="en-US" sz="1200" b="1" dirty="0">
                  <a:solidFill>
                    <a:srgbClr val="0000FF"/>
                  </a:solidFill>
                  <a:latin typeface="微软雅黑" panose="020B0503020204020204" pitchFamily="34" charset="-122"/>
                  <a:ea typeface="微软雅黑" panose="020B0503020204020204" pitchFamily="34" charset="-122"/>
                </a:rPr>
                <a:t>分离器</a:t>
              </a:r>
            </a:p>
          </p:txBody>
        </p:sp>
        <p:sp>
          <p:nvSpPr>
            <p:cNvPr id="30" name="Line 27"/>
            <p:cNvSpPr>
              <a:spLocks noChangeShapeType="1"/>
            </p:cNvSpPr>
            <p:nvPr/>
          </p:nvSpPr>
          <p:spPr bwMode="auto">
            <a:xfrm flipH="1">
              <a:off x="4832199" y="1948246"/>
              <a:ext cx="303090" cy="316648"/>
            </a:xfrm>
            <a:prstGeom prst="line">
              <a:avLst/>
            </a:prstGeom>
            <a:noFill/>
            <a:ln w="12700">
              <a:solidFill>
                <a:schemeClr val="tx1"/>
              </a:solidFill>
              <a:rou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99"/>
                </a:solidFill>
                <a:latin typeface="微软雅黑" panose="020B0503020204020204" pitchFamily="34" charset="-122"/>
                <a:ea typeface="微软雅黑" panose="020B0503020204020204" pitchFamily="34" charset="-122"/>
              </a:endParaRPr>
            </a:p>
          </p:txBody>
        </p:sp>
        <p:sp>
          <p:nvSpPr>
            <p:cNvPr id="31" name="Line 28"/>
            <p:cNvSpPr>
              <a:spLocks noChangeShapeType="1"/>
            </p:cNvSpPr>
            <p:nvPr/>
          </p:nvSpPr>
          <p:spPr bwMode="auto">
            <a:xfrm rot="16200000" flipH="1">
              <a:off x="5587610" y="1948600"/>
              <a:ext cx="354310" cy="380386"/>
            </a:xfrm>
            <a:prstGeom prst="line">
              <a:avLst/>
            </a:prstGeom>
            <a:noFill/>
            <a:ln w="12700">
              <a:solidFill>
                <a:schemeClr val="tx1"/>
              </a:solidFill>
              <a:rou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99"/>
                </a:solidFill>
                <a:latin typeface="微软雅黑" panose="020B0503020204020204" pitchFamily="34" charset="-122"/>
                <a:ea typeface="微软雅黑" panose="020B0503020204020204" pitchFamily="34" charset="-122"/>
              </a:endParaRPr>
            </a:p>
          </p:txBody>
        </p:sp>
        <p:sp>
          <p:nvSpPr>
            <p:cNvPr id="32" name="Text Box 30"/>
            <p:cNvSpPr txBox="1">
              <a:spLocks noChangeArrowheads="1"/>
            </p:cNvSpPr>
            <p:nvPr/>
          </p:nvSpPr>
          <p:spPr bwMode="auto">
            <a:xfrm>
              <a:off x="1585453" y="1268123"/>
              <a:ext cx="711099" cy="3570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r>
                <a:rPr kumimoji="1" lang="zh-CN" altLang="en-US" sz="1200" b="1" dirty="0">
                  <a:solidFill>
                    <a:srgbClr val="0000FF"/>
                  </a:solidFill>
                  <a:latin typeface="微软雅黑" panose="020B0503020204020204" pitchFamily="34" charset="-122"/>
                  <a:ea typeface="微软雅黑" panose="020B0503020204020204" pitchFamily="34" charset="-122"/>
                </a:rPr>
                <a:t>至 </a:t>
              </a:r>
              <a:r>
                <a:rPr kumimoji="1" lang="en-US" altLang="zh-CN" sz="1200" b="1" dirty="0">
                  <a:solidFill>
                    <a:srgbClr val="0000FF"/>
                  </a:solidFill>
                  <a:latin typeface="微软雅黑" panose="020B0503020204020204" pitchFamily="34" charset="-122"/>
                  <a:ea typeface="微软雅黑" panose="020B0503020204020204" pitchFamily="34" charset="-122"/>
                </a:rPr>
                <a:t>ISP</a:t>
              </a:r>
            </a:p>
          </p:txBody>
        </p:sp>
        <p:sp>
          <p:nvSpPr>
            <p:cNvPr id="33" name="Text Box 31"/>
            <p:cNvSpPr txBox="1">
              <a:spLocks noChangeArrowheads="1"/>
            </p:cNvSpPr>
            <p:nvPr/>
          </p:nvSpPr>
          <p:spPr bwMode="auto">
            <a:xfrm>
              <a:off x="6160720" y="2933615"/>
              <a:ext cx="1081738" cy="3570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r>
                <a:rPr kumimoji="1" lang="zh-CN" altLang="en-US" sz="1200" b="1" dirty="0">
                  <a:solidFill>
                    <a:srgbClr val="0000FF"/>
                  </a:solidFill>
                  <a:latin typeface="微软雅黑" panose="020B0503020204020204" pitchFamily="34" charset="-122"/>
                  <a:ea typeface="微软雅黑" panose="020B0503020204020204" pitchFamily="34" charset="-122"/>
                </a:rPr>
                <a:t>居民家庭</a:t>
              </a:r>
            </a:p>
          </p:txBody>
        </p:sp>
        <p:sp>
          <p:nvSpPr>
            <p:cNvPr id="34" name="Line 32"/>
            <p:cNvSpPr>
              <a:spLocks noChangeShapeType="1"/>
            </p:cNvSpPr>
            <p:nvPr/>
          </p:nvSpPr>
          <p:spPr bwMode="auto">
            <a:xfrm>
              <a:off x="3171845" y="1246766"/>
              <a:ext cx="4134846" cy="0"/>
            </a:xfrm>
            <a:prstGeom prst="line">
              <a:avLst/>
            </a:prstGeom>
            <a:noFill/>
            <a:ln w="28575">
              <a:solidFill>
                <a:srgbClr val="CC00CC"/>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99"/>
                </a:solidFill>
                <a:latin typeface="微软雅黑" panose="020B0503020204020204" pitchFamily="34" charset="-122"/>
                <a:ea typeface="微软雅黑" panose="020B0503020204020204" pitchFamily="34" charset="-122"/>
              </a:endParaRPr>
            </a:p>
          </p:txBody>
        </p:sp>
        <p:sp>
          <p:nvSpPr>
            <p:cNvPr id="35" name="Text Box 33"/>
            <p:cNvSpPr txBox="1">
              <a:spLocks noChangeArrowheads="1"/>
            </p:cNvSpPr>
            <p:nvPr/>
          </p:nvSpPr>
          <p:spPr bwMode="auto">
            <a:xfrm>
              <a:off x="4437020" y="1076719"/>
              <a:ext cx="1909799" cy="357052"/>
            </a:xfrm>
            <a:prstGeom prst="rect">
              <a:avLst/>
            </a:prstGeom>
            <a:solidFill>
              <a:srgbClr val="C3E3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r>
                <a:rPr kumimoji="1" lang="zh-CN" altLang="en-US" sz="1200" b="1" dirty="0">
                  <a:solidFill>
                    <a:srgbClr val="000099"/>
                  </a:solidFill>
                  <a:latin typeface="微软雅黑" panose="020B0503020204020204" pitchFamily="34" charset="-122"/>
                  <a:ea typeface="微软雅黑" panose="020B0503020204020204" pitchFamily="34" charset="-122"/>
                </a:rPr>
                <a:t>基于 </a:t>
              </a:r>
              <a:r>
                <a:rPr kumimoji="1" lang="en-US" altLang="zh-CN" sz="1200" b="1" dirty="0">
                  <a:solidFill>
                    <a:srgbClr val="000099"/>
                  </a:solidFill>
                  <a:latin typeface="微软雅黑" panose="020B0503020204020204" pitchFamily="34" charset="-122"/>
                  <a:ea typeface="微软雅黑" panose="020B0503020204020204" pitchFamily="34" charset="-122"/>
                </a:rPr>
                <a:t>ADSL </a:t>
              </a:r>
              <a:r>
                <a:rPr kumimoji="1" lang="zh-CN" altLang="en-US" sz="1200" b="1" dirty="0">
                  <a:solidFill>
                    <a:srgbClr val="000099"/>
                  </a:solidFill>
                  <a:latin typeface="微软雅黑" panose="020B0503020204020204" pitchFamily="34" charset="-122"/>
                  <a:ea typeface="微软雅黑" panose="020B0503020204020204" pitchFamily="34" charset="-122"/>
                </a:rPr>
                <a:t>的接入网</a:t>
              </a:r>
            </a:p>
          </p:txBody>
        </p:sp>
        <p:sp>
          <p:nvSpPr>
            <p:cNvPr id="36" name="Text Box 34"/>
            <p:cNvSpPr txBox="1">
              <a:spLocks noChangeArrowheads="1"/>
            </p:cNvSpPr>
            <p:nvPr/>
          </p:nvSpPr>
          <p:spPr bwMode="auto">
            <a:xfrm>
              <a:off x="3244095" y="1332330"/>
              <a:ext cx="1325944" cy="3570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r>
                <a:rPr kumimoji="1" lang="zh-CN" altLang="en-US" sz="1200" b="1" dirty="0">
                  <a:solidFill>
                    <a:srgbClr val="0000FF"/>
                  </a:solidFill>
                  <a:latin typeface="微软雅黑" panose="020B0503020204020204" pitchFamily="34" charset="-122"/>
                  <a:ea typeface="微软雅黑" panose="020B0503020204020204" pitchFamily="34" charset="-122"/>
                </a:rPr>
                <a:t>端局或远端站</a:t>
              </a:r>
            </a:p>
          </p:txBody>
        </p:sp>
        <p:sp>
          <p:nvSpPr>
            <p:cNvPr id="37" name="Line 35"/>
            <p:cNvSpPr>
              <a:spLocks noChangeShapeType="1"/>
            </p:cNvSpPr>
            <p:nvPr/>
          </p:nvSpPr>
          <p:spPr bwMode="auto">
            <a:xfrm>
              <a:off x="3198393" y="3261464"/>
              <a:ext cx="1444652" cy="10211"/>
            </a:xfrm>
            <a:prstGeom prst="line">
              <a:avLst/>
            </a:prstGeom>
            <a:noFill/>
            <a:ln w="12700">
              <a:solidFill>
                <a:schemeClr val="tx1"/>
              </a:solidFill>
              <a:round/>
              <a:headEnd type="triangle" w="sm" len="lg"/>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99"/>
                </a:solidFill>
                <a:latin typeface="微软雅黑" panose="020B0503020204020204" pitchFamily="34" charset="-122"/>
                <a:ea typeface="微软雅黑" panose="020B0503020204020204" pitchFamily="34" charset="-122"/>
              </a:endParaRPr>
            </a:p>
          </p:txBody>
        </p:sp>
        <p:sp>
          <p:nvSpPr>
            <p:cNvPr id="38" name="Text Box 36"/>
            <p:cNvSpPr txBox="1">
              <a:spLocks noChangeArrowheads="1"/>
            </p:cNvSpPr>
            <p:nvPr/>
          </p:nvSpPr>
          <p:spPr bwMode="auto">
            <a:xfrm>
              <a:off x="3431483" y="3120281"/>
              <a:ext cx="993468" cy="321347"/>
            </a:xfrm>
            <a:prstGeom prst="rect">
              <a:avLst/>
            </a:prstGeom>
            <a:solidFill>
              <a:srgbClr val="00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lnSpc>
                  <a:spcPct val="85000"/>
                </a:lnSpc>
              </a:pPr>
              <a:r>
                <a:rPr kumimoji="1" lang="en-US" altLang="zh-CN" sz="1200" b="1" dirty="0">
                  <a:solidFill>
                    <a:srgbClr val="0000FF"/>
                  </a:solidFill>
                  <a:latin typeface="微软雅黑" panose="020B0503020204020204" pitchFamily="34" charset="-122"/>
                  <a:ea typeface="微软雅黑" panose="020B0503020204020204" pitchFamily="34" charset="-122"/>
                </a:rPr>
                <a:t>DSLAM</a:t>
              </a:r>
            </a:p>
          </p:txBody>
        </p:sp>
        <p:sp>
          <p:nvSpPr>
            <p:cNvPr id="39" name="Text Box 37"/>
            <p:cNvSpPr txBox="1">
              <a:spLocks noChangeArrowheads="1"/>
            </p:cNvSpPr>
            <p:nvPr/>
          </p:nvSpPr>
          <p:spPr bwMode="auto">
            <a:xfrm>
              <a:off x="4863172" y="3108302"/>
              <a:ext cx="1107998"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zh-CN" altLang="en-US" sz="1200" b="1">
                  <a:solidFill>
                    <a:srgbClr val="0000FF"/>
                  </a:solidFill>
                  <a:latin typeface="微软雅黑" panose="020B0503020204020204" pitchFamily="34" charset="-122"/>
                  <a:ea typeface="微软雅黑" panose="020B0503020204020204" pitchFamily="34" charset="-122"/>
                </a:rPr>
                <a:t>至本地电话局</a:t>
              </a:r>
            </a:p>
          </p:txBody>
        </p:sp>
        <p:sp>
          <p:nvSpPr>
            <p:cNvPr id="42" name="Freeform 40"/>
            <p:cNvSpPr/>
            <p:nvPr/>
          </p:nvSpPr>
          <p:spPr bwMode="auto">
            <a:xfrm>
              <a:off x="4533534" y="2650861"/>
              <a:ext cx="207959" cy="1021"/>
            </a:xfrm>
            <a:custGeom>
              <a:avLst/>
              <a:gdLst>
                <a:gd name="T0" fmla="*/ 0 w 196"/>
                <a:gd name="T1" fmla="*/ 0 h 1"/>
                <a:gd name="T2" fmla="*/ 196 w 196"/>
                <a:gd name="T3" fmla="*/ 0 h 1"/>
              </a:gdLst>
              <a:ahLst/>
              <a:cxnLst>
                <a:cxn ang="0">
                  <a:pos x="T0" y="T1"/>
                </a:cxn>
                <a:cxn ang="0">
                  <a:pos x="T2" y="T3"/>
                </a:cxn>
              </a:cxnLst>
              <a:rect l="0" t="0" r="r" b="b"/>
              <a:pathLst>
                <a:path w="196" h="1">
                  <a:moveTo>
                    <a:pt x="0" y="0"/>
                  </a:moveTo>
                  <a:lnTo>
                    <a:pt x="196" y="0"/>
                  </a:lnTo>
                </a:path>
              </a:pathLst>
            </a:custGeom>
            <a:noFill/>
            <a:ln w="28575" cmpd="sng">
              <a:solidFill>
                <a:schemeClr val="tx1"/>
              </a:solidFill>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99"/>
                </a:solidFill>
                <a:latin typeface="微软雅黑" panose="020B0503020204020204" pitchFamily="34" charset="-122"/>
                <a:ea typeface="微软雅黑" panose="020B0503020204020204" pitchFamily="34" charset="-122"/>
              </a:endParaRPr>
            </a:p>
          </p:txBody>
        </p:sp>
        <p:sp>
          <p:nvSpPr>
            <p:cNvPr id="43" name="Freeform 41"/>
            <p:cNvSpPr/>
            <p:nvPr/>
          </p:nvSpPr>
          <p:spPr bwMode="auto">
            <a:xfrm>
              <a:off x="4533534" y="2009626"/>
              <a:ext cx="207959" cy="0"/>
            </a:xfrm>
            <a:custGeom>
              <a:avLst/>
              <a:gdLst>
                <a:gd name="T0" fmla="*/ 0 w 196"/>
                <a:gd name="T1" fmla="*/ 0 h 1"/>
                <a:gd name="T2" fmla="*/ 196 w 196"/>
                <a:gd name="T3" fmla="*/ 0 h 1"/>
              </a:gdLst>
              <a:ahLst/>
              <a:cxnLst>
                <a:cxn ang="0">
                  <a:pos x="T0" y="T1"/>
                </a:cxn>
                <a:cxn ang="0">
                  <a:pos x="T2" y="T3"/>
                </a:cxn>
              </a:cxnLst>
              <a:rect l="0" t="0" r="r" b="b"/>
              <a:pathLst>
                <a:path w="196" h="1">
                  <a:moveTo>
                    <a:pt x="0" y="0"/>
                  </a:moveTo>
                  <a:lnTo>
                    <a:pt x="196" y="0"/>
                  </a:lnTo>
                </a:path>
              </a:pathLst>
            </a:custGeom>
            <a:noFill/>
            <a:ln w="28575" cmpd="sng">
              <a:solidFill>
                <a:schemeClr val="tx1"/>
              </a:solidFill>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99"/>
                </a:solidFill>
                <a:latin typeface="微软雅黑" panose="020B0503020204020204" pitchFamily="34" charset="-122"/>
                <a:ea typeface="微软雅黑" panose="020B0503020204020204" pitchFamily="34" charset="-122"/>
              </a:endParaRPr>
            </a:p>
          </p:txBody>
        </p:sp>
        <p:grpSp>
          <p:nvGrpSpPr>
            <p:cNvPr id="44" name="Group 1356"/>
            <p:cNvGrpSpPr/>
            <p:nvPr/>
          </p:nvGrpSpPr>
          <p:grpSpPr bwMode="auto">
            <a:xfrm>
              <a:off x="1633297" y="1998012"/>
              <a:ext cx="1457371" cy="1002695"/>
              <a:chOff x="2949" y="196"/>
              <a:chExt cx="941" cy="598"/>
            </a:xfrm>
            <a:solidFill>
              <a:srgbClr val="99FFCC"/>
            </a:solidFill>
          </p:grpSpPr>
          <p:sp>
            <p:nvSpPr>
              <p:cNvPr id="45" name="Oval 1357"/>
              <p:cNvSpPr>
                <a:spLocks noChangeArrowheads="1"/>
              </p:cNvSpPr>
              <p:nvPr/>
            </p:nvSpPr>
            <p:spPr bwMode="auto">
              <a:xfrm>
                <a:off x="3168" y="196"/>
                <a:ext cx="407" cy="162"/>
              </a:xfrm>
              <a:prstGeom prst="ellipse">
                <a:avLst/>
              </a:prstGeom>
              <a:grpFill/>
              <a:ln w="6350">
                <a:solidFill>
                  <a:srgbClr val="000000"/>
                </a:solidFill>
                <a:round/>
              </a:ln>
            </p:spPr>
            <p:txBody>
              <a:bodyPr wrap="none" anchor="ctr"/>
              <a:lstStyle/>
              <a:p>
                <a:endParaRPr lang="zh-CN" altLang="en-US" sz="2000" b="1">
                  <a:solidFill>
                    <a:srgbClr val="000000"/>
                  </a:solidFill>
                </a:endParaRPr>
              </a:p>
            </p:txBody>
          </p:sp>
          <p:sp>
            <p:nvSpPr>
              <p:cNvPr id="46" name="Oval 1358"/>
              <p:cNvSpPr>
                <a:spLocks noChangeArrowheads="1"/>
              </p:cNvSpPr>
              <p:nvPr/>
            </p:nvSpPr>
            <p:spPr bwMode="auto">
              <a:xfrm rot="900000">
                <a:off x="3512" y="252"/>
                <a:ext cx="275" cy="131"/>
              </a:xfrm>
              <a:prstGeom prst="ellipse">
                <a:avLst/>
              </a:prstGeom>
              <a:grpFill/>
              <a:ln w="6350">
                <a:solidFill>
                  <a:srgbClr val="000000"/>
                </a:solidFill>
                <a:round/>
              </a:ln>
            </p:spPr>
            <p:txBody>
              <a:bodyPr wrap="none" anchor="ctr"/>
              <a:lstStyle/>
              <a:p>
                <a:endParaRPr lang="zh-CN" altLang="en-US" sz="2000" b="1">
                  <a:solidFill>
                    <a:srgbClr val="000000"/>
                  </a:solidFill>
                </a:endParaRPr>
              </a:p>
            </p:txBody>
          </p:sp>
          <p:sp>
            <p:nvSpPr>
              <p:cNvPr id="47" name="Oval 1359"/>
              <p:cNvSpPr>
                <a:spLocks noChangeArrowheads="1"/>
              </p:cNvSpPr>
              <p:nvPr/>
            </p:nvSpPr>
            <p:spPr bwMode="auto">
              <a:xfrm rot="1500000">
                <a:off x="3650" y="385"/>
                <a:ext cx="240" cy="153"/>
              </a:xfrm>
              <a:prstGeom prst="ellipse">
                <a:avLst/>
              </a:prstGeom>
              <a:grpFill/>
              <a:ln w="6350">
                <a:solidFill>
                  <a:srgbClr val="000000"/>
                </a:solidFill>
                <a:round/>
              </a:ln>
            </p:spPr>
            <p:txBody>
              <a:bodyPr wrap="none" anchor="ctr"/>
              <a:lstStyle/>
              <a:p>
                <a:endParaRPr lang="zh-CN" altLang="en-US" sz="2000" b="1">
                  <a:solidFill>
                    <a:srgbClr val="000000"/>
                  </a:solidFill>
                </a:endParaRPr>
              </a:p>
            </p:txBody>
          </p:sp>
          <p:sp>
            <p:nvSpPr>
              <p:cNvPr id="48" name="Oval 1360"/>
              <p:cNvSpPr>
                <a:spLocks noChangeArrowheads="1"/>
              </p:cNvSpPr>
              <p:nvPr/>
            </p:nvSpPr>
            <p:spPr bwMode="auto">
              <a:xfrm rot="-1560000">
                <a:off x="3573" y="537"/>
                <a:ext cx="291" cy="189"/>
              </a:xfrm>
              <a:prstGeom prst="ellipse">
                <a:avLst/>
              </a:prstGeom>
              <a:grpFill/>
              <a:ln w="6350">
                <a:solidFill>
                  <a:srgbClr val="000000"/>
                </a:solidFill>
                <a:round/>
              </a:ln>
            </p:spPr>
            <p:txBody>
              <a:bodyPr wrap="none" anchor="ctr"/>
              <a:lstStyle/>
              <a:p>
                <a:endParaRPr lang="zh-CN" altLang="en-US" sz="2000" b="1">
                  <a:solidFill>
                    <a:srgbClr val="000000"/>
                  </a:solidFill>
                </a:endParaRPr>
              </a:p>
            </p:txBody>
          </p:sp>
          <p:sp>
            <p:nvSpPr>
              <p:cNvPr id="49" name="Oval 1361"/>
              <p:cNvSpPr>
                <a:spLocks noChangeArrowheads="1"/>
              </p:cNvSpPr>
              <p:nvPr/>
            </p:nvSpPr>
            <p:spPr bwMode="auto">
              <a:xfrm>
                <a:off x="3216" y="555"/>
                <a:ext cx="471" cy="239"/>
              </a:xfrm>
              <a:prstGeom prst="ellipse">
                <a:avLst/>
              </a:prstGeom>
              <a:grpFill/>
              <a:ln w="6350">
                <a:solidFill>
                  <a:srgbClr val="000000"/>
                </a:solidFill>
                <a:round/>
              </a:ln>
            </p:spPr>
            <p:txBody>
              <a:bodyPr wrap="none" anchor="ctr"/>
              <a:lstStyle/>
              <a:p>
                <a:endParaRPr lang="zh-CN" altLang="en-US" sz="2000" b="1">
                  <a:solidFill>
                    <a:srgbClr val="000000"/>
                  </a:solidFill>
                </a:endParaRPr>
              </a:p>
            </p:txBody>
          </p:sp>
          <p:sp>
            <p:nvSpPr>
              <p:cNvPr id="50" name="Oval 1362"/>
              <p:cNvSpPr>
                <a:spLocks noChangeArrowheads="1"/>
              </p:cNvSpPr>
              <p:nvPr/>
            </p:nvSpPr>
            <p:spPr bwMode="auto">
              <a:xfrm rot="1080000">
                <a:off x="3023" y="555"/>
                <a:ext cx="265" cy="156"/>
              </a:xfrm>
              <a:prstGeom prst="ellipse">
                <a:avLst/>
              </a:prstGeom>
              <a:grpFill/>
              <a:ln w="6350">
                <a:solidFill>
                  <a:srgbClr val="000000"/>
                </a:solidFill>
                <a:round/>
              </a:ln>
            </p:spPr>
            <p:txBody>
              <a:bodyPr wrap="none" anchor="ctr"/>
              <a:lstStyle/>
              <a:p>
                <a:endParaRPr lang="zh-CN" altLang="en-US" sz="2000" b="1">
                  <a:solidFill>
                    <a:srgbClr val="000000"/>
                  </a:solidFill>
                </a:endParaRPr>
              </a:p>
            </p:txBody>
          </p:sp>
          <p:sp>
            <p:nvSpPr>
              <p:cNvPr id="51" name="Oval 1363"/>
              <p:cNvSpPr>
                <a:spLocks noChangeArrowheads="1"/>
              </p:cNvSpPr>
              <p:nvPr/>
            </p:nvSpPr>
            <p:spPr bwMode="auto">
              <a:xfrm>
                <a:off x="2949" y="432"/>
                <a:ext cx="217" cy="156"/>
              </a:xfrm>
              <a:prstGeom prst="ellipse">
                <a:avLst/>
              </a:prstGeom>
              <a:grpFill/>
              <a:ln w="6350">
                <a:solidFill>
                  <a:srgbClr val="000000"/>
                </a:solidFill>
                <a:round/>
              </a:ln>
            </p:spPr>
            <p:txBody>
              <a:bodyPr wrap="none" anchor="ctr"/>
              <a:lstStyle/>
              <a:p>
                <a:endParaRPr lang="zh-CN" altLang="en-US" sz="2000" b="1">
                  <a:solidFill>
                    <a:srgbClr val="000000"/>
                  </a:solidFill>
                </a:endParaRPr>
              </a:p>
            </p:txBody>
          </p:sp>
          <p:sp>
            <p:nvSpPr>
              <p:cNvPr id="52" name="Oval 1364"/>
              <p:cNvSpPr>
                <a:spLocks noChangeArrowheads="1"/>
              </p:cNvSpPr>
              <p:nvPr/>
            </p:nvSpPr>
            <p:spPr bwMode="auto">
              <a:xfrm rot="-1860000">
                <a:off x="2984" y="310"/>
                <a:ext cx="295" cy="156"/>
              </a:xfrm>
              <a:prstGeom prst="ellipse">
                <a:avLst/>
              </a:prstGeom>
              <a:grpFill/>
              <a:ln w="6350">
                <a:solidFill>
                  <a:srgbClr val="000000"/>
                </a:solidFill>
                <a:round/>
              </a:ln>
            </p:spPr>
            <p:txBody>
              <a:bodyPr wrap="none" anchor="ctr"/>
              <a:lstStyle/>
              <a:p>
                <a:endParaRPr lang="zh-CN" altLang="en-US" sz="2000" b="1">
                  <a:solidFill>
                    <a:srgbClr val="000000"/>
                  </a:solidFill>
                </a:endParaRPr>
              </a:p>
            </p:txBody>
          </p:sp>
          <p:sp>
            <p:nvSpPr>
              <p:cNvPr id="53" name="Freeform 1365"/>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54" name="Freeform 1366"/>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55" name="Freeform 1367"/>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
          <p:nvSpPr>
            <p:cNvPr id="56" name="Text Box 29"/>
            <p:cNvSpPr txBox="1">
              <a:spLocks noChangeArrowheads="1"/>
            </p:cNvSpPr>
            <p:nvPr/>
          </p:nvSpPr>
          <p:spPr bwMode="auto">
            <a:xfrm>
              <a:off x="1721016" y="2338594"/>
              <a:ext cx="1204465" cy="357052"/>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r>
                <a:rPr kumimoji="1" lang="en-US" altLang="zh-CN" sz="1200" b="1" dirty="0">
                  <a:solidFill>
                    <a:srgbClr val="0000FF"/>
                  </a:solidFill>
                  <a:latin typeface="微软雅黑" panose="020B0503020204020204" pitchFamily="34" charset="-122"/>
                  <a:ea typeface="微软雅黑" panose="020B0503020204020204" pitchFamily="34" charset="-122"/>
                </a:rPr>
                <a:t> </a:t>
              </a:r>
              <a:r>
                <a:rPr kumimoji="1" lang="zh-CN" altLang="en-US" sz="1200" b="1" dirty="0">
                  <a:solidFill>
                    <a:srgbClr val="0000FF"/>
                  </a:solidFill>
                  <a:latin typeface="微软雅黑" panose="020B0503020204020204" pitchFamily="34" charset="-122"/>
                  <a:ea typeface="微软雅黑" panose="020B0503020204020204" pitchFamily="34" charset="-122"/>
                </a:rPr>
                <a:t>区域宽带网</a:t>
              </a:r>
            </a:p>
          </p:txBody>
        </p:sp>
        <p:pic>
          <p:nvPicPr>
            <p:cNvPr id="57" name="Picture 246" descr="jisuanji"/>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42060" y="2537201"/>
              <a:ext cx="400399" cy="400399"/>
            </a:xfrm>
            <a:prstGeom prst="rect">
              <a:avLst/>
            </a:prstGeom>
            <a:noFill/>
            <a:extLst>
              <a:ext uri="{909E8E84-426E-40DD-AFC4-6F175D3DCCD1}">
                <a14:hiddenFill xmlns:a14="http://schemas.microsoft.com/office/drawing/2010/main">
                  <a:solidFill>
                    <a:srgbClr val="FFFFFF"/>
                  </a:solidFill>
                </a14:hiddenFill>
              </a:ext>
            </a:extLst>
          </p:spPr>
        </p:pic>
        <p:pic>
          <p:nvPicPr>
            <p:cNvPr id="58" name="图片 5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835649" y="2667869"/>
              <a:ext cx="374831" cy="329850"/>
            </a:xfrm>
            <a:prstGeom prst="rect">
              <a:avLst/>
            </a:prstGeom>
          </p:spPr>
        </p:pic>
      </p:grpSp>
      <p:sp>
        <p:nvSpPr>
          <p:cNvPr id="60" name="矩形 59"/>
          <p:cNvSpPr/>
          <p:nvPr/>
        </p:nvSpPr>
        <p:spPr>
          <a:xfrm>
            <a:off x="6920698" y="1947462"/>
            <a:ext cx="1835198" cy="1502976"/>
          </a:xfrm>
          <a:prstGeom prst="rect">
            <a:avLst/>
          </a:prstGeom>
          <a:ln w="19050"/>
        </p:spPr>
        <p:style>
          <a:lnRef idx="2">
            <a:schemeClr val="accent1"/>
          </a:lnRef>
          <a:fillRef idx="1">
            <a:schemeClr val="lt1"/>
          </a:fillRef>
          <a:effectRef idx="0">
            <a:schemeClr val="accent1"/>
          </a:effectRef>
          <a:fontRef idx="minor">
            <a:schemeClr val="dk1"/>
          </a:fontRef>
        </p:style>
        <p:txBody>
          <a:bodyPr wrap="square">
            <a:spAutoFit/>
          </a:bodyPr>
          <a:lstStyle/>
          <a:p>
            <a:pPr>
              <a:lnSpc>
                <a:spcPts val="2200"/>
              </a:lnSpc>
            </a:pPr>
            <a:r>
              <a:rPr lang="en-US" altLang="zh-CN" sz="1600" b="1" dirty="0">
                <a:latin typeface="微软雅黑" panose="020B0503020204020204" pitchFamily="34" charset="-122"/>
                <a:ea typeface="微软雅黑" panose="020B0503020204020204" pitchFamily="34" charset="-122"/>
              </a:rPr>
              <a:t>ADSL </a:t>
            </a:r>
            <a:r>
              <a:rPr lang="zh-CN" altLang="en-US" sz="1600" b="1" dirty="0">
                <a:latin typeface="微软雅黑" panose="020B0503020204020204" pitchFamily="34" charset="-122"/>
                <a:ea typeface="微软雅黑" panose="020B0503020204020204" pitchFamily="34" charset="-122"/>
              </a:rPr>
              <a:t>最大好处：可以利用现有电话网中的用户线（铜线），而不需要重新布线。</a:t>
            </a: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0"/>
          </p:nvPr>
        </p:nvSpPr>
        <p:spPr/>
        <p:txBody>
          <a:bodyPr/>
          <a:lstStyle/>
          <a:p>
            <a:r>
              <a:rPr lang="zh-CN" altLang="en-US" dirty="0"/>
              <a:t>包括 </a:t>
            </a:r>
            <a:r>
              <a:rPr lang="en-US" altLang="zh-CN" dirty="0"/>
              <a:t>ADSL2</a:t>
            </a:r>
            <a:r>
              <a:rPr lang="zh-CN" altLang="en-US" dirty="0"/>
              <a:t>（</a:t>
            </a:r>
            <a:r>
              <a:rPr lang="en-US" altLang="zh-CN" dirty="0"/>
              <a:t>G.992.3 </a:t>
            </a:r>
            <a:r>
              <a:rPr lang="zh-CN" altLang="en-US" dirty="0"/>
              <a:t>和 </a:t>
            </a:r>
            <a:r>
              <a:rPr lang="en-US" altLang="zh-CN" dirty="0"/>
              <a:t>G.992.4</a:t>
            </a:r>
            <a:r>
              <a:rPr lang="zh-CN" altLang="en-US" dirty="0"/>
              <a:t>）和 </a:t>
            </a:r>
            <a:r>
              <a:rPr lang="en-US" altLang="zh-CN" dirty="0"/>
              <a:t>ADSL2+</a:t>
            </a:r>
            <a:r>
              <a:rPr lang="zh-CN" altLang="en-US" dirty="0"/>
              <a:t>（</a:t>
            </a:r>
            <a:r>
              <a:rPr lang="en-US" altLang="zh-CN" dirty="0"/>
              <a:t>G.992.5</a:t>
            </a:r>
            <a:r>
              <a:rPr lang="zh-CN" altLang="en-US" dirty="0"/>
              <a:t>）。</a:t>
            </a:r>
          </a:p>
          <a:p>
            <a:r>
              <a:rPr lang="zh-CN" altLang="en-US" dirty="0">
                <a:solidFill>
                  <a:srgbClr val="0000FF"/>
                </a:solidFill>
              </a:rPr>
              <a:t>主要改进：</a:t>
            </a:r>
            <a:endParaRPr lang="en-US" altLang="zh-CN" dirty="0">
              <a:solidFill>
                <a:srgbClr val="0000FF"/>
              </a:solidFill>
            </a:endParaRPr>
          </a:p>
          <a:p>
            <a:pPr lvl="1"/>
            <a:r>
              <a:rPr lang="en-US" altLang="zh-CN" dirty="0"/>
              <a:t>(1) </a:t>
            </a:r>
            <a:r>
              <a:rPr lang="zh-CN" altLang="en-US" dirty="0"/>
              <a:t>通过提高调制效率得到了更高的数据率。</a:t>
            </a:r>
            <a:endParaRPr lang="en-US" altLang="zh-CN" dirty="0"/>
          </a:p>
          <a:p>
            <a:pPr lvl="1"/>
            <a:r>
              <a:rPr lang="en-US" altLang="zh-CN" dirty="0"/>
              <a:t>(2) </a:t>
            </a:r>
            <a:r>
              <a:rPr lang="zh-CN" altLang="en-US" dirty="0"/>
              <a:t>采用了无缝速率自适应技术 </a:t>
            </a:r>
            <a:r>
              <a:rPr lang="en-US" altLang="zh-CN" dirty="0"/>
              <a:t>SRA (Seamless Rate Adaptation)</a:t>
            </a:r>
            <a:r>
              <a:rPr lang="zh-CN" altLang="en-US" dirty="0"/>
              <a:t>。</a:t>
            </a:r>
            <a:endParaRPr lang="en-US" altLang="zh-CN" dirty="0"/>
          </a:p>
          <a:p>
            <a:pPr lvl="1"/>
            <a:r>
              <a:rPr lang="en-US" altLang="zh-CN" dirty="0"/>
              <a:t>(3) </a:t>
            </a:r>
            <a:r>
              <a:rPr lang="zh-CN" altLang="en-US" dirty="0"/>
              <a:t>改善了线路质量评测和故障定位功能。</a:t>
            </a:r>
          </a:p>
        </p:txBody>
      </p:sp>
      <p:sp>
        <p:nvSpPr>
          <p:cNvPr id="2" name="文本占位符 1"/>
          <p:cNvSpPr>
            <a:spLocks noGrp="1"/>
          </p:cNvSpPr>
          <p:nvPr>
            <p:ph type="body" sz="quarter" idx="11"/>
          </p:nvPr>
        </p:nvSpPr>
        <p:spPr/>
        <p:txBody>
          <a:bodyPr/>
          <a:lstStyle/>
          <a:p>
            <a:r>
              <a:rPr lang="zh-CN" altLang="en-US" dirty="0"/>
              <a:t>第二代 </a:t>
            </a:r>
            <a:r>
              <a:rPr lang="en-US" altLang="zh-CN" dirty="0"/>
              <a:t>ADSL</a:t>
            </a:r>
            <a:endParaRPr lang="zh-CN" altLang="en-US" dirty="0"/>
          </a:p>
        </p:txBody>
      </p:sp>
      <p:sp>
        <p:nvSpPr>
          <p:cNvPr id="4" name="矩形 3"/>
          <p:cNvSpPr/>
          <p:nvPr/>
        </p:nvSpPr>
        <p:spPr>
          <a:xfrm>
            <a:off x="1031877" y="2988813"/>
            <a:ext cx="6568030" cy="861774"/>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pPr>
              <a:lnSpc>
                <a:spcPts val="3000"/>
              </a:lnSpc>
            </a:pPr>
            <a:r>
              <a:rPr lang="en-US" altLang="zh-CN" sz="2000" b="1" dirty="0">
                <a:latin typeface="微软雅黑" panose="020B0503020204020204" pitchFamily="34" charset="-122"/>
                <a:ea typeface="微软雅黑" panose="020B0503020204020204" pitchFamily="34" charset="-122"/>
              </a:rPr>
              <a:t>ADSL </a:t>
            </a:r>
            <a:r>
              <a:rPr lang="zh-CN" altLang="en-US" sz="2000" b="1" dirty="0">
                <a:latin typeface="微软雅黑" panose="020B0503020204020204" pitchFamily="34" charset="-122"/>
                <a:ea typeface="微软雅黑" panose="020B0503020204020204" pitchFamily="34" charset="-122"/>
              </a:rPr>
              <a:t>并不适合于企业，因为企业往往需要使用上行信道发送大量数据给许多用户。</a:t>
            </a: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0"/>
          </p:nvPr>
        </p:nvSpPr>
        <p:spPr/>
        <p:txBody>
          <a:bodyPr/>
          <a:lstStyle/>
          <a:p>
            <a:r>
              <a:rPr lang="en-US" altLang="zh-CN" dirty="0"/>
              <a:t>SDSL (Symmetric DSL)</a:t>
            </a:r>
            <a:r>
              <a:rPr lang="zh-CN" altLang="en-US" dirty="0"/>
              <a:t>：对称数字用户线</a:t>
            </a:r>
          </a:p>
          <a:p>
            <a:r>
              <a:rPr lang="en-US" altLang="zh-CN" dirty="0"/>
              <a:t>HDSL (High speed DSL)</a:t>
            </a:r>
            <a:r>
              <a:rPr lang="zh-CN" altLang="en-US" dirty="0"/>
              <a:t>：高速数字用户线</a:t>
            </a:r>
          </a:p>
          <a:p>
            <a:r>
              <a:rPr lang="en-US" altLang="zh-CN" dirty="0"/>
              <a:t>VDSL (Very high speed DSL)</a:t>
            </a:r>
            <a:r>
              <a:rPr lang="zh-CN" altLang="en-US" dirty="0"/>
              <a:t>：甚高速数字用户线</a:t>
            </a:r>
            <a:endParaRPr lang="en-US" altLang="zh-CN" dirty="0"/>
          </a:p>
          <a:p>
            <a:r>
              <a:rPr lang="en-US" altLang="zh-CN" dirty="0"/>
              <a:t>Giga DSL</a:t>
            </a:r>
            <a:r>
              <a:rPr lang="zh-CN" altLang="en-US" dirty="0"/>
              <a:t>：超高速数字用户线</a:t>
            </a:r>
            <a:endParaRPr lang="en-US" altLang="zh-CN" dirty="0"/>
          </a:p>
          <a:p>
            <a:pPr lvl="1"/>
            <a:r>
              <a:rPr lang="zh-CN" altLang="en-US" dirty="0"/>
              <a:t>华为公司于 </a:t>
            </a:r>
            <a:r>
              <a:rPr lang="en-US" altLang="zh-CN" dirty="0"/>
              <a:t>2012 </a:t>
            </a:r>
            <a:r>
              <a:rPr lang="zh-CN" altLang="en-US" dirty="0"/>
              <a:t>年首先研制成功样机。</a:t>
            </a:r>
            <a:endParaRPr lang="en-US" altLang="zh-CN" dirty="0"/>
          </a:p>
          <a:p>
            <a:pPr lvl="1"/>
            <a:r>
              <a:rPr lang="zh-CN" altLang="en-US" dirty="0"/>
              <a:t>使用时分双工 </a:t>
            </a:r>
            <a:r>
              <a:rPr lang="en-US" altLang="zh-CN" dirty="0"/>
              <a:t>TDD (Time Division Duplex)</a:t>
            </a:r>
            <a:r>
              <a:rPr lang="zh-CN" altLang="en-US" dirty="0"/>
              <a:t>和 </a:t>
            </a:r>
            <a:r>
              <a:rPr lang="en-US" altLang="zh-CN" dirty="0"/>
              <a:t>OFDM </a:t>
            </a:r>
            <a:r>
              <a:rPr lang="zh-CN" altLang="en-US" dirty="0"/>
              <a:t>技术</a:t>
            </a:r>
          </a:p>
          <a:p>
            <a:endParaRPr lang="zh-CN" altLang="en-US" dirty="0"/>
          </a:p>
        </p:txBody>
      </p:sp>
      <p:sp>
        <p:nvSpPr>
          <p:cNvPr id="2" name="文本占位符 1"/>
          <p:cNvSpPr>
            <a:spLocks noGrp="1"/>
          </p:cNvSpPr>
          <p:nvPr>
            <p:ph type="body" sz="quarter" idx="11"/>
          </p:nvPr>
        </p:nvSpPr>
        <p:spPr/>
        <p:txBody>
          <a:bodyPr/>
          <a:lstStyle/>
          <a:p>
            <a:r>
              <a:rPr lang="en-US" altLang="zh-CN" dirty="0" err="1"/>
              <a:t>xDSL</a:t>
            </a:r>
            <a:endParaRPr lang="zh-CN" alt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1"/>
          </p:nvPr>
        </p:nvSpPr>
        <p:spPr/>
        <p:txBody>
          <a:bodyPr/>
          <a:lstStyle/>
          <a:p>
            <a:r>
              <a:rPr lang="zh-CN" altLang="en-US" dirty="0"/>
              <a:t>常用术语</a:t>
            </a:r>
          </a:p>
        </p:txBody>
      </p:sp>
      <p:sp>
        <p:nvSpPr>
          <p:cNvPr id="5" name="Freeform 5"/>
          <p:cNvSpPr/>
          <p:nvPr/>
        </p:nvSpPr>
        <p:spPr bwMode="auto">
          <a:xfrm>
            <a:off x="1235853" y="1713034"/>
            <a:ext cx="783565" cy="288984"/>
          </a:xfrm>
          <a:custGeom>
            <a:avLst/>
            <a:gdLst>
              <a:gd name="T0" fmla="*/ 0 w 1008"/>
              <a:gd name="T1" fmla="*/ 384 h 704"/>
              <a:gd name="T2" fmla="*/ 192 w 1008"/>
              <a:gd name="T3" fmla="*/ 48 h 704"/>
              <a:gd name="T4" fmla="*/ 480 w 1008"/>
              <a:gd name="T5" fmla="*/ 672 h 704"/>
              <a:gd name="T6" fmla="*/ 720 w 1008"/>
              <a:gd name="T7" fmla="*/ 240 h 704"/>
              <a:gd name="T8" fmla="*/ 864 w 1008"/>
              <a:gd name="T9" fmla="*/ 576 h 704"/>
              <a:gd name="T10" fmla="*/ 1008 w 1008"/>
              <a:gd name="T11" fmla="*/ 144 h 704"/>
            </a:gdLst>
            <a:ahLst/>
            <a:cxnLst>
              <a:cxn ang="0">
                <a:pos x="T0" y="T1"/>
              </a:cxn>
              <a:cxn ang="0">
                <a:pos x="T2" y="T3"/>
              </a:cxn>
              <a:cxn ang="0">
                <a:pos x="T4" y="T5"/>
              </a:cxn>
              <a:cxn ang="0">
                <a:pos x="T6" y="T7"/>
              </a:cxn>
              <a:cxn ang="0">
                <a:pos x="T8" y="T9"/>
              </a:cxn>
              <a:cxn ang="0">
                <a:pos x="T10" y="T11"/>
              </a:cxn>
            </a:cxnLst>
            <a:rect l="0" t="0" r="r" b="b"/>
            <a:pathLst>
              <a:path w="1008" h="704">
                <a:moveTo>
                  <a:pt x="0" y="384"/>
                </a:moveTo>
                <a:cubicBezTo>
                  <a:pt x="56" y="192"/>
                  <a:pt x="112" y="0"/>
                  <a:pt x="192" y="48"/>
                </a:cubicBezTo>
                <a:cubicBezTo>
                  <a:pt x="272" y="96"/>
                  <a:pt x="392" y="640"/>
                  <a:pt x="480" y="672"/>
                </a:cubicBezTo>
                <a:cubicBezTo>
                  <a:pt x="568" y="704"/>
                  <a:pt x="656" y="256"/>
                  <a:pt x="720" y="240"/>
                </a:cubicBezTo>
                <a:cubicBezTo>
                  <a:pt x="784" y="224"/>
                  <a:pt x="816" y="592"/>
                  <a:pt x="864" y="576"/>
                </a:cubicBezTo>
                <a:cubicBezTo>
                  <a:pt x="912" y="560"/>
                  <a:pt x="960" y="352"/>
                  <a:pt x="1008" y="144"/>
                </a:cubicBezTo>
              </a:path>
            </a:pathLst>
          </a:custGeom>
          <a:noFill/>
          <a:ln w="57150" cmpd="sng">
            <a:solidFill>
              <a:srgbClr val="0000FF"/>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ctr" eaLnBrk="1" hangingPunct="1">
              <a:defRPr/>
            </a:pPr>
            <a:endParaRPr lang="zh-CN" altLang="en-US">
              <a:effectLst>
                <a:outerShdw blurRad="38100" dist="38100" dir="2700000" algn="tl">
                  <a:srgbClr val="000000">
                    <a:alpha val="43137"/>
                  </a:srgbClr>
                </a:outerShdw>
              </a:effectLst>
              <a:latin typeface="Arial" panose="020B0604020202020204" pitchFamily="34" charset="0"/>
            </a:endParaRPr>
          </a:p>
        </p:txBody>
      </p:sp>
      <p:sp>
        <p:nvSpPr>
          <p:cNvPr id="6" name="Freeform 6"/>
          <p:cNvSpPr/>
          <p:nvPr/>
        </p:nvSpPr>
        <p:spPr bwMode="auto">
          <a:xfrm>
            <a:off x="1168528" y="2507197"/>
            <a:ext cx="891947" cy="320856"/>
          </a:xfrm>
          <a:custGeom>
            <a:avLst/>
            <a:gdLst>
              <a:gd name="T0" fmla="*/ 0 w 1056"/>
              <a:gd name="T1" fmla="*/ 174 h 480"/>
              <a:gd name="T2" fmla="*/ 79 w 1056"/>
              <a:gd name="T3" fmla="*/ 174 h 480"/>
              <a:gd name="T4" fmla="*/ 79 w 1056"/>
              <a:gd name="T5" fmla="*/ 0 h 480"/>
              <a:gd name="T6" fmla="*/ 212 w 1056"/>
              <a:gd name="T7" fmla="*/ 0 h 480"/>
              <a:gd name="T8" fmla="*/ 212 w 1056"/>
              <a:gd name="T9" fmla="*/ 174 h 480"/>
              <a:gd name="T10" fmla="*/ 344 w 1056"/>
              <a:gd name="T11" fmla="*/ 174 h 480"/>
              <a:gd name="T12" fmla="*/ 344 w 1056"/>
              <a:gd name="T13" fmla="*/ 0 h 480"/>
              <a:gd name="T14" fmla="*/ 477 w 1056"/>
              <a:gd name="T15" fmla="*/ 0 h 480"/>
              <a:gd name="T16" fmla="*/ 477 w 1056"/>
              <a:gd name="T17" fmla="*/ 174 h 480"/>
              <a:gd name="T18" fmla="*/ 582 w 1056"/>
              <a:gd name="T19" fmla="*/ 174 h 48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56" h="480">
                <a:moveTo>
                  <a:pt x="0" y="480"/>
                </a:moveTo>
                <a:lnTo>
                  <a:pt x="144" y="480"/>
                </a:lnTo>
                <a:lnTo>
                  <a:pt x="144" y="0"/>
                </a:lnTo>
                <a:lnTo>
                  <a:pt x="384" y="0"/>
                </a:lnTo>
                <a:lnTo>
                  <a:pt x="384" y="480"/>
                </a:lnTo>
                <a:lnTo>
                  <a:pt x="624" y="480"/>
                </a:lnTo>
                <a:lnTo>
                  <a:pt x="624" y="0"/>
                </a:lnTo>
                <a:lnTo>
                  <a:pt x="864" y="0"/>
                </a:lnTo>
                <a:lnTo>
                  <a:pt x="864" y="480"/>
                </a:lnTo>
                <a:lnTo>
                  <a:pt x="1056" y="480"/>
                </a:lnTo>
              </a:path>
            </a:pathLst>
          </a:custGeom>
          <a:noFill/>
          <a:ln w="38100" cmpd="sng">
            <a:solidFill>
              <a:srgbClr val="C000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 name="内容占位符 1"/>
          <p:cNvSpPr>
            <a:spLocks noGrp="1"/>
          </p:cNvSpPr>
          <p:nvPr>
            <p:ph sz="quarter" idx="10"/>
          </p:nvPr>
        </p:nvSpPr>
        <p:spPr>
          <a:xfrm>
            <a:off x="2186981" y="1149927"/>
            <a:ext cx="5956355" cy="3172691"/>
          </a:xfrm>
        </p:spPr>
        <p:txBody>
          <a:bodyPr/>
          <a:lstStyle/>
          <a:p>
            <a:r>
              <a:rPr lang="zh-CN" altLang="en-US" dirty="0">
                <a:solidFill>
                  <a:srgbClr val="0000FF"/>
                </a:solidFill>
              </a:rPr>
              <a:t>信号 </a:t>
            </a:r>
            <a:r>
              <a:rPr lang="en-US" altLang="zh-CN" dirty="0"/>
              <a:t>(signal)</a:t>
            </a:r>
            <a:r>
              <a:rPr lang="zh-CN" altLang="en-US" dirty="0"/>
              <a:t>：数据的电气的或电磁的表现。 </a:t>
            </a:r>
          </a:p>
          <a:p>
            <a:pPr lvl="1"/>
            <a:r>
              <a:rPr lang="zh-CN" altLang="en-US" dirty="0">
                <a:solidFill>
                  <a:srgbClr val="C00000"/>
                </a:solidFill>
              </a:rPr>
              <a:t>模拟</a:t>
            </a:r>
            <a:r>
              <a:rPr lang="zh-CN" altLang="en-US" dirty="0"/>
              <a:t>信号 </a:t>
            </a:r>
            <a:r>
              <a:rPr lang="en-US" altLang="zh-CN" dirty="0"/>
              <a:t>(analogous signal)</a:t>
            </a:r>
            <a:r>
              <a:rPr lang="zh-CN" altLang="en-US" dirty="0"/>
              <a:t>：代表消息的参数的取值是</a:t>
            </a:r>
            <a:r>
              <a:rPr lang="zh-CN" altLang="en-US" dirty="0">
                <a:solidFill>
                  <a:srgbClr val="C00000"/>
                </a:solidFill>
              </a:rPr>
              <a:t>连续</a:t>
            </a:r>
            <a:r>
              <a:rPr lang="zh-CN" altLang="en-US" dirty="0"/>
              <a:t>的。 </a:t>
            </a:r>
          </a:p>
          <a:p>
            <a:pPr lvl="1"/>
            <a:r>
              <a:rPr lang="zh-CN" altLang="en-US" dirty="0">
                <a:solidFill>
                  <a:srgbClr val="C00000"/>
                </a:solidFill>
              </a:rPr>
              <a:t>数字</a:t>
            </a:r>
            <a:r>
              <a:rPr lang="zh-CN" altLang="en-US" dirty="0"/>
              <a:t>信号 </a:t>
            </a:r>
            <a:r>
              <a:rPr lang="en-US" altLang="zh-CN" dirty="0"/>
              <a:t>(digital signal)</a:t>
            </a:r>
            <a:r>
              <a:rPr lang="zh-CN" altLang="en-US" dirty="0"/>
              <a:t>：代表消息的参数的取值是</a:t>
            </a:r>
            <a:r>
              <a:rPr lang="zh-CN" altLang="en-US" dirty="0">
                <a:solidFill>
                  <a:srgbClr val="C00000"/>
                </a:solidFill>
              </a:rPr>
              <a:t>离散</a:t>
            </a:r>
            <a:r>
              <a:rPr lang="zh-CN" altLang="en-US" dirty="0"/>
              <a:t>的。 </a:t>
            </a:r>
          </a:p>
          <a:p>
            <a:r>
              <a:rPr lang="zh-CN" altLang="en-US" dirty="0">
                <a:solidFill>
                  <a:srgbClr val="0000FF"/>
                </a:solidFill>
              </a:rPr>
              <a:t>码元：</a:t>
            </a:r>
            <a:r>
              <a:rPr lang="zh-CN" altLang="en-US" dirty="0"/>
              <a:t>在使用时间域（简称为</a:t>
            </a:r>
            <a:r>
              <a:rPr lang="zh-CN" altLang="en-US" dirty="0">
                <a:solidFill>
                  <a:srgbClr val="0000FF"/>
                </a:solidFill>
              </a:rPr>
              <a:t>时域</a:t>
            </a:r>
            <a:r>
              <a:rPr lang="zh-CN" altLang="en-US" dirty="0"/>
              <a:t>）的波形表示数字信号时，代表不同离散数值的基本波形。</a:t>
            </a:r>
            <a:endParaRPr lang="en-US" altLang="zh-CN" dirty="0"/>
          </a:p>
          <a:p>
            <a:pPr lvl="1"/>
            <a:r>
              <a:rPr lang="zh-CN" altLang="zh-CN" dirty="0"/>
              <a:t>使用二进制编码时，只有两种不同的码元</a:t>
            </a:r>
            <a:r>
              <a:rPr lang="zh-CN" altLang="en-US" dirty="0"/>
              <a:t>：</a:t>
            </a:r>
            <a:endParaRPr lang="en-US" altLang="zh-CN" dirty="0"/>
          </a:p>
          <a:p>
            <a:pPr marL="457200" lvl="1" indent="0">
              <a:buNone/>
            </a:pPr>
            <a:r>
              <a:rPr lang="en-US" altLang="zh-CN" dirty="0"/>
              <a:t>    0 </a:t>
            </a:r>
            <a:r>
              <a:rPr lang="zh-CN" altLang="zh-CN" dirty="0"/>
              <a:t>状态</a:t>
            </a:r>
            <a:r>
              <a:rPr lang="zh-CN" altLang="en-US" dirty="0"/>
              <a:t>，</a:t>
            </a:r>
            <a:r>
              <a:rPr lang="en-US" altLang="zh-CN" dirty="0"/>
              <a:t>1 </a:t>
            </a:r>
            <a:r>
              <a:rPr lang="zh-CN" altLang="zh-CN" dirty="0"/>
              <a:t>状态。</a:t>
            </a:r>
            <a:endParaRPr lang="zh-CN" altLang="en-US" dirty="0"/>
          </a:p>
          <a:p>
            <a:endParaRPr lang="zh-CN" altLang="en-US" dirty="0"/>
          </a:p>
        </p:txBody>
      </p:sp>
      <p:grpSp>
        <p:nvGrpSpPr>
          <p:cNvPr id="40" name="组合 39"/>
          <p:cNvGrpSpPr/>
          <p:nvPr/>
        </p:nvGrpSpPr>
        <p:grpSpPr>
          <a:xfrm>
            <a:off x="241538" y="3424687"/>
            <a:ext cx="2182482" cy="829834"/>
            <a:chOff x="241538" y="3424687"/>
            <a:chExt cx="2182482" cy="829834"/>
          </a:xfrm>
        </p:grpSpPr>
        <p:sp>
          <p:nvSpPr>
            <p:cNvPr id="11" name="Line 6"/>
            <p:cNvSpPr>
              <a:spLocks noChangeShapeType="1"/>
            </p:cNvSpPr>
            <p:nvPr/>
          </p:nvSpPr>
          <p:spPr bwMode="auto">
            <a:xfrm>
              <a:off x="758150" y="3757892"/>
              <a:ext cx="310138" cy="0"/>
            </a:xfrm>
            <a:prstGeom prst="line">
              <a:avLst/>
            </a:prstGeom>
            <a:noFill/>
            <a:ln w="38100">
              <a:solidFill>
                <a:srgbClr val="C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9" name="Line 14"/>
            <p:cNvSpPr>
              <a:spLocks noChangeShapeType="1"/>
            </p:cNvSpPr>
            <p:nvPr/>
          </p:nvSpPr>
          <p:spPr bwMode="auto">
            <a:xfrm>
              <a:off x="1068288" y="4091258"/>
              <a:ext cx="310138" cy="0"/>
            </a:xfrm>
            <a:prstGeom prst="line">
              <a:avLst/>
            </a:prstGeom>
            <a:noFill/>
            <a:ln w="38100">
              <a:solidFill>
                <a:srgbClr val="C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0" name="Line 15"/>
            <p:cNvSpPr>
              <a:spLocks noChangeShapeType="1"/>
            </p:cNvSpPr>
            <p:nvPr/>
          </p:nvSpPr>
          <p:spPr bwMode="auto">
            <a:xfrm>
              <a:off x="1378426" y="3757892"/>
              <a:ext cx="309281" cy="0"/>
            </a:xfrm>
            <a:prstGeom prst="line">
              <a:avLst/>
            </a:prstGeom>
            <a:noFill/>
            <a:ln w="38100">
              <a:solidFill>
                <a:srgbClr val="C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1" name="Line 16"/>
            <p:cNvSpPr>
              <a:spLocks noChangeShapeType="1"/>
            </p:cNvSpPr>
            <p:nvPr/>
          </p:nvSpPr>
          <p:spPr bwMode="auto">
            <a:xfrm>
              <a:off x="1687707" y="3757892"/>
              <a:ext cx="310138" cy="0"/>
            </a:xfrm>
            <a:prstGeom prst="line">
              <a:avLst/>
            </a:prstGeom>
            <a:noFill/>
            <a:ln w="38100">
              <a:solidFill>
                <a:srgbClr val="C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2" name="Line 17"/>
            <p:cNvSpPr>
              <a:spLocks noChangeShapeType="1"/>
            </p:cNvSpPr>
            <p:nvPr/>
          </p:nvSpPr>
          <p:spPr bwMode="auto">
            <a:xfrm>
              <a:off x="1997845" y="4091258"/>
              <a:ext cx="309281" cy="0"/>
            </a:xfrm>
            <a:prstGeom prst="line">
              <a:avLst/>
            </a:prstGeom>
            <a:noFill/>
            <a:ln w="38100">
              <a:solidFill>
                <a:srgbClr val="C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 name="Line 21"/>
            <p:cNvSpPr>
              <a:spLocks noChangeShapeType="1"/>
            </p:cNvSpPr>
            <p:nvPr/>
          </p:nvSpPr>
          <p:spPr bwMode="auto">
            <a:xfrm>
              <a:off x="1068288" y="3757892"/>
              <a:ext cx="0" cy="333366"/>
            </a:xfrm>
            <a:prstGeom prst="line">
              <a:avLst/>
            </a:prstGeom>
            <a:noFill/>
            <a:ln w="38100">
              <a:solidFill>
                <a:srgbClr val="C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 name="Line 22"/>
            <p:cNvSpPr>
              <a:spLocks noChangeShapeType="1"/>
            </p:cNvSpPr>
            <p:nvPr/>
          </p:nvSpPr>
          <p:spPr bwMode="auto">
            <a:xfrm>
              <a:off x="1378426" y="3757892"/>
              <a:ext cx="0" cy="333366"/>
            </a:xfrm>
            <a:prstGeom prst="line">
              <a:avLst/>
            </a:prstGeom>
            <a:noFill/>
            <a:ln w="38100">
              <a:solidFill>
                <a:srgbClr val="C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8" name="Line 23"/>
            <p:cNvSpPr>
              <a:spLocks noChangeShapeType="1"/>
            </p:cNvSpPr>
            <p:nvPr/>
          </p:nvSpPr>
          <p:spPr bwMode="auto">
            <a:xfrm>
              <a:off x="1997845" y="3757892"/>
              <a:ext cx="0" cy="333366"/>
            </a:xfrm>
            <a:prstGeom prst="line">
              <a:avLst/>
            </a:prstGeom>
            <a:noFill/>
            <a:ln w="38100">
              <a:solidFill>
                <a:srgbClr val="C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1" name="Line 26"/>
            <p:cNvSpPr>
              <a:spLocks noChangeShapeType="1"/>
            </p:cNvSpPr>
            <p:nvPr/>
          </p:nvSpPr>
          <p:spPr bwMode="auto">
            <a:xfrm>
              <a:off x="758150" y="3757892"/>
              <a:ext cx="0" cy="333366"/>
            </a:xfrm>
            <a:prstGeom prst="line">
              <a:avLst/>
            </a:prstGeom>
            <a:noFill/>
            <a:ln w="38100">
              <a:solidFill>
                <a:srgbClr val="C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2" name="Text Box 27"/>
            <p:cNvSpPr txBox="1">
              <a:spLocks noChangeArrowheads="1"/>
            </p:cNvSpPr>
            <p:nvPr/>
          </p:nvSpPr>
          <p:spPr bwMode="auto">
            <a:xfrm>
              <a:off x="241538" y="3928186"/>
              <a:ext cx="171347" cy="1902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000">
                  <a:solidFill>
                    <a:schemeClr val="tx1"/>
                  </a:solidFill>
                  <a:latin typeface="Arial" panose="020B0604020202020204" pitchFamily="34" charset="0"/>
                </a:defRPr>
              </a:lvl1pPr>
              <a:lvl2pPr marL="742950" indent="-285750">
                <a:defRPr sz="2000">
                  <a:solidFill>
                    <a:schemeClr val="tx1"/>
                  </a:solidFill>
                  <a:latin typeface="Arial" panose="020B0604020202020204" pitchFamily="34" charset="0"/>
                </a:defRPr>
              </a:lvl2pPr>
              <a:lvl3pPr marL="1143000" indent="-228600">
                <a:defRPr sz="2000">
                  <a:solidFill>
                    <a:schemeClr val="tx1"/>
                  </a:solidFill>
                  <a:latin typeface="Arial" panose="020B0604020202020204" pitchFamily="34" charset="0"/>
                </a:defRPr>
              </a:lvl3pPr>
              <a:lvl4pPr marL="1600200" indent="-228600">
                <a:defRPr sz="2000">
                  <a:solidFill>
                    <a:schemeClr val="tx1"/>
                  </a:solidFill>
                  <a:latin typeface="Arial" panose="020B0604020202020204" pitchFamily="34" charset="0"/>
                </a:defRPr>
              </a:lvl4pPr>
              <a:lvl5pPr marL="2057400" indent="-228600">
                <a:defRPr sz="2000">
                  <a:solidFill>
                    <a:schemeClr val="tx1"/>
                  </a:solidFill>
                  <a:latin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defRPr>
              </a:lvl9pPr>
            </a:lstStyle>
            <a:p>
              <a:pPr eaLnBrk="1" hangingPunct="1">
                <a:spcBef>
                  <a:spcPct val="50000"/>
                </a:spcBef>
              </a:pPr>
              <a:r>
                <a:rPr kumimoji="1" lang="en-US" altLang="zh-CN" sz="1800" b="1" dirty="0">
                  <a:latin typeface="Times New Roman" panose="02020603050405020304" pitchFamily="18" charset="0"/>
                  <a:ea typeface="宋体" panose="02010600030101010101" pitchFamily="2" charset="-122"/>
                </a:rPr>
                <a:t>0</a:t>
              </a:r>
            </a:p>
          </p:txBody>
        </p:sp>
        <p:sp>
          <p:nvSpPr>
            <p:cNvPr id="33" name="Text Box 28"/>
            <p:cNvSpPr txBox="1">
              <a:spLocks noChangeArrowheads="1"/>
            </p:cNvSpPr>
            <p:nvPr/>
          </p:nvSpPr>
          <p:spPr bwMode="auto">
            <a:xfrm>
              <a:off x="241538" y="3600958"/>
              <a:ext cx="171347" cy="1902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000">
                  <a:solidFill>
                    <a:schemeClr val="tx1"/>
                  </a:solidFill>
                  <a:latin typeface="Arial" panose="020B0604020202020204" pitchFamily="34" charset="0"/>
                </a:defRPr>
              </a:lvl1pPr>
              <a:lvl2pPr marL="742950" indent="-285750">
                <a:defRPr sz="2000">
                  <a:solidFill>
                    <a:schemeClr val="tx1"/>
                  </a:solidFill>
                  <a:latin typeface="Arial" panose="020B0604020202020204" pitchFamily="34" charset="0"/>
                </a:defRPr>
              </a:lvl2pPr>
              <a:lvl3pPr marL="1143000" indent="-228600">
                <a:defRPr sz="2000">
                  <a:solidFill>
                    <a:schemeClr val="tx1"/>
                  </a:solidFill>
                  <a:latin typeface="Arial" panose="020B0604020202020204" pitchFamily="34" charset="0"/>
                </a:defRPr>
              </a:lvl3pPr>
              <a:lvl4pPr marL="1600200" indent="-228600">
                <a:defRPr sz="2000">
                  <a:solidFill>
                    <a:schemeClr val="tx1"/>
                  </a:solidFill>
                  <a:latin typeface="Arial" panose="020B0604020202020204" pitchFamily="34" charset="0"/>
                </a:defRPr>
              </a:lvl4pPr>
              <a:lvl5pPr marL="2057400" indent="-228600">
                <a:defRPr sz="2000">
                  <a:solidFill>
                    <a:schemeClr val="tx1"/>
                  </a:solidFill>
                  <a:latin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defRPr>
              </a:lvl9pPr>
            </a:lstStyle>
            <a:p>
              <a:pPr eaLnBrk="1" hangingPunct="1">
                <a:spcBef>
                  <a:spcPct val="50000"/>
                </a:spcBef>
              </a:pPr>
              <a:r>
                <a:rPr kumimoji="1" lang="en-US" altLang="zh-CN" sz="1800" b="1" dirty="0">
                  <a:latin typeface="Times New Roman" panose="02020603050405020304" pitchFamily="18" charset="0"/>
                  <a:ea typeface="宋体" panose="02010600030101010101" pitchFamily="2" charset="-122"/>
                </a:rPr>
                <a:t>1</a:t>
              </a:r>
            </a:p>
          </p:txBody>
        </p:sp>
        <p:sp>
          <p:nvSpPr>
            <p:cNvPr id="34" name="Line 50"/>
            <p:cNvSpPr>
              <a:spLocks noChangeShapeType="1"/>
            </p:cNvSpPr>
            <p:nvPr/>
          </p:nvSpPr>
          <p:spPr bwMode="auto">
            <a:xfrm flipH="1">
              <a:off x="483137" y="3757892"/>
              <a:ext cx="275012" cy="0"/>
            </a:xfrm>
            <a:prstGeom prst="line">
              <a:avLst/>
            </a:prstGeom>
            <a:noFill/>
            <a:ln w="19050">
              <a:solidFill>
                <a:schemeClr val="tx1"/>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5" name="Line 51"/>
            <p:cNvSpPr>
              <a:spLocks noChangeShapeType="1"/>
            </p:cNvSpPr>
            <p:nvPr/>
          </p:nvSpPr>
          <p:spPr bwMode="auto">
            <a:xfrm flipH="1">
              <a:off x="483137" y="4091258"/>
              <a:ext cx="275012" cy="0"/>
            </a:xfrm>
            <a:prstGeom prst="line">
              <a:avLst/>
            </a:prstGeom>
            <a:noFill/>
            <a:ln w="19050">
              <a:solidFill>
                <a:schemeClr val="tx1"/>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nvGrpSpPr>
            <p:cNvPr id="8" name="组合 7"/>
            <p:cNvGrpSpPr/>
            <p:nvPr/>
          </p:nvGrpSpPr>
          <p:grpSpPr>
            <a:xfrm>
              <a:off x="758150" y="3548780"/>
              <a:ext cx="1557914" cy="705741"/>
              <a:chOff x="-1086307" y="2612396"/>
              <a:chExt cx="2936545" cy="3819525"/>
            </a:xfrm>
          </p:grpSpPr>
          <p:sp>
            <p:nvSpPr>
              <p:cNvPr id="9" name="Line 4"/>
              <p:cNvSpPr>
                <a:spLocks noChangeShapeType="1"/>
              </p:cNvSpPr>
              <p:nvPr/>
            </p:nvSpPr>
            <p:spPr bwMode="auto">
              <a:xfrm>
                <a:off x="-1086307" y="2612396"/>
                <a:ext cx="0" cy="3819525"/>
              </a:xfrm>
              <a:prstGeom prst="line">
                <a:avLst/>
              </a:prstGeom>
              <a:noFill/>
              <a:ln w="19050">
                <a:solidFill>
                  <a:schemeClr val="tx1"/>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 name="Line 5"/>
              <p:cNvSpPr>
                <a:spLocks noChangeShapeType="1"/>
              </p:cNvSpPr>
              <p:nvPr/>
            </p:nvSpPr>
            <p:spPr bwMode="auto">
              <a:xfrm>
                <a:off x="-501721" y="2612396"/>
                <a:ext cx="0" cy="3819525"/>
              </a:xfrm>
              <a:prstGeom prst="line">
                <a:avLst/>
              </a:prstGeom>
              <a:noFill/>
              <a:ln w="19050">
                <a:solidFill>
                  <a:schemeClr val="tx1"/>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2" name="Line 7"/>
              <p:cNvSpPr>
                <a:spLocks noChangeShapeType="1"/>
              </p:cNvSpPr>
              <p:nvPr/>
            </p:nvSpPr>
            <p:spPr bwMode="auto">
              <a:xfrm>
                <a:off x="82865" y="2612396"/>
                <a:ext cx="0" cy="3819525"/>
              </a:xfrm>
              <a:prstGeom prst="line">
                <a:avLst/>
              </a:prstGeom>
              <a:noFill/>
              <a:ln w="19050">
                <a:solidFill>
                  <a:schemeClr val="tx1"/>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4" name="Line 9"/>
              <p:cNvSpPr>
                <a:spLocks noChangeShapeType="1"/>
              </p:cNvSpPr>
              <p:nvPr/>
            </p:nvSpPr>
            <p:spPr bwMode="auto">
              <a:xfrm>
                <a:off x="665836" y="2612396"/>
                <a:ext cx="0" cy="3819525"/>
              </a:xfrm>
              <a:prstGeom prst="line">
                <a:avLst/>
              </a:prstGeom>
              <a:noFill/>
              <a:ln w="19050">
                <a:solidFill>
                  <a:schemeClr val="tx1"/>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5" name="Line 10"/>
              <p:cNvSpPr>
                <a:spLocks noChangeShapeType="1"/>
              </p:cNvSpPr>
              <p:nvPr/>
            </p:nvSpPr>
            <p:spPr bwMode="auto">
              <a:xfrm>
                <a:off x="1250422" y="2612396"/>
                <a:ext cx="0" cy="3819525"/>
              </a:xfrm>
              <a:prstGeom prst="line">
                <a:avLst/>
              </a:prstGeom>
              <a:noFill/>
              <a:ln w="19050">
                <a:solidFill>
                  <a:schemeClr val="tx1"/>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6" name="Line 10"/>
              <p:cNvSpPr>
                <a:spLocks noChangeShapeType="1"/>
              </p:cNvSpPr>
              <p:nvPr/>
            </p:nvSpPr>
            <p:spPr bwMode="auto">
              <a:xfrm>
                <a:off x="1850238" y="2612396"/>
                <a:ext cx="0" cy="3819525"/>
              </a:xfrm>
              <a:prstGeom prst="line">
                <a:avLst/>
              </a:prstGeom>
              <a:noFill/>
              <a:ln w="19050">
                <a:solidFill>
                  <a:schemeClr val="tx1"/>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sp>
          <p:nvSpPr>
            <p:cNvPr id="38" name="Text Box 52"/>
            <p:cNvSpPr txBox="1">
              <a:spLocks noChangeArrowheads="1"/>
            </p:cNvSpPr>
            <p:nvPr/>
          </p:nvSpPr>
          <p:spPr bwMode="auto">
            <a:xfrm>
              <a:off x="767087" y="3424687"/>
              <a:ext cx="1656933" cy="3012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2000">
                  <a:solidFill>
                    <a:schemeClr val="tx1"/>
                  </a:solidFill>
                  <a:latin typeface="Arial" panose="020B0604020202020204" pitchFamily="34" charset="0"/>
                </a:defRPr>
              </a:lvl1pPr>
              <a:lvl2pPr marL="742950" indent="-285750">
                <a:defRPr sz="2000">
                  <a:solidFill>
                    <a:schemeClr val="tx1"/>
                  </a:solidFill>
                  <a:latin typeface="Arial" panose="020B0604020202020204" pitchFamily="34" charset="0"/>
                </a:defRPr>
              </a:lvl2pPr>
              <a:lvl3pPr marL="1143000" indent="-228600">
                <a:defRPr sz="2000">
                  <a:solidFill>
                    <a:schemeClr val="tx1"/>
                  </a:solidFill>
                  <a:latin typeface="Arial" panose="020B0604020202020204" pitchFamily="34" charset="0"/>
                </a:defRPr>
              </a:lvl3pPr>
              <a:lvl4pPr marL="1600200" indent="-228600">
                <a:defRPr sz="2000">
                  <a:solidFill>
                    <a:schemeClr val="tx1"/>
                  </a:solidFill>
                  <a:latin typeface="Arial" panose="020B0604020202020204" pitchFamily="34" charset="0"/>
                </a:defRPr>
              </a:lvl4pPr>
              <a:lvl5pPr marL="2057400" indent="-228600">
                <a:defRPr sz="2000">
                  <a:solidFill>
                    <a:schemeClr val="tx1"/>
                  </a:solidFill>
                  <a:latin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defRPr>
              </a:lvl9pPr>
            </a:lstStyle>
            <a:p>
              <a:pPr eaLnBrk="1" hangingPunct="1">
                <a:spcBef>
                  <a:spcPct val="50000"/>
                </a:spcBef>
              </a:pPr>
              <a:r>
                <a:rPr kumimoji="1" lang="en-US" altLang="zh-CN" sz="1800" b="1" dirty="0">
                  <a:latin typeface="Times New Roman" panose="02020603050405020304" pitchFamily="18" charset="0"/>
                  <a:ea typeface="宋体" panose="02010600030101010101" pitchFamily="2" charset="-122"/>
                </a:rPr>
                <a:t>1   0    1   1    0     </a:t>
              </a:r>
            </a:p>
          </p:txBody>
        </p:sp>
      </p:gr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lang="en-US" altLang="zh-CN" dirty="0"/>
              <a:t>2.6.2  </a:t>
            </a:r>
            <a:r>
              <a:rPr lang="zh-CN" altLang="en-US" dirty="0"/>
              <a:t>光纤同轴混合网（</a:t>
            </a:r>
            <a:r>
              <a:rPr lang="en-US" altLang="zh-CN" dirty="0"/>
              <a:t>HFC </a:t>
            </a:r>
            <a:r>
              <a:rPr lang="zh-CN" altLang="en-US" dirty="0"/>
              <a:t>网）</a:t>
            </a:r>
          </a:p>
        </p:txBody>
      </p:sp>
      <p:sp>
        <p:nvSpPr>
          <p:cNvPr id="5" name="内容占位符 4"/>
          <p:cNvSpPr>
            <a:spLocks noGrp="1"/>
          </p:cNvSpPr>
          <p:nvPr>
            <p:ph sz="quarter" idx="11"/>
          </p:nvPr>
        </p:nvSpPr>
        <p:spPr/>
        <p:txBody>
          <a:bodyPr/>
          <a:lstStyle/>
          <a:p>
            <a:r>
              <a:rPr lang="en-US" altLang="zh-CN" dirty="0"/>
              <a:t>HFC (Hybrid Fiber Coax) </a:t>
            </a:r>
            <a:r>
              <a:rPr lang="zh-CN" altLang="en-US" dirty="0"/>
              <a:t>网基于有线电视网 </a:t>
            </a:r>
            <a:r>
              <a:rPr lang="en-US" altLang="zh-CN" dirty="0"/>
              <a:t>CATV </a:t>
            </a:r>
            <a:r>
              <a:rPr lang="zh-CN" altLang="en-US" dirty="0"/>
              <a:t>网。</a:t>
            </a:r>
            <a:endParaRPr lang="en-US" altLang="zh-CN" dirty="0"/>
          </a:p>
          <a:p>
            <a:r>
              <a:rPr lang="zh-CN" altLang="en-US" dirty="0">
                <a:solidFill>
                  <a:srgbClr val="C00000"/>
                </a:solidFill>
              </a:rPr>
              <a:t>改造：</a:t>
            </a:r>
            <a:r>
              <a:rPr lang="zh-CN" altLang="en-US" dirty="0"/>
              <a:t>把原有线电视网中的同轴电缆主干部分改换为光纤</a:t>
            </a:r>
          </a:p>
          <a:p>
            <a:endParaRPr lang="zh-CN" altLang="en-US" dirty="0"/>
          </a:p>
        </p:txBody>
      </p:sp>
      <p:grpSp>
        <p:nvGrpSpPr>
          <p:cNvPr id="111" name="组合 110"/>
          <p:cNvGrpSpPr/>
          <p:nvPr/>
        </p:nvGrpSpPr>
        <p:grpSpPr>
          <a:xfrm>
            <a:off x="1311837" y="2002971"/>
            <a:ext cx="6073031" cy="2238103"/>
            <a:chOff x="523151" y="1057072"/>
            <a:chExt cx="8266442" cy="3434749"/>
          </a:xfrm>
        </p:grpSpPr>
        <p:sp>
          <p:nvSpPr>
            <p:cNvPr id="6" name="圆角矩形 5"/>
            <p:cNvSpPr/>
            <p:nvPr/>
          </p:nvSpPr>
          <p:spPr>
            <a:xfrm>
              <a:off x="894917" y="1057072"/>
              <a:ext cx="7894676" cy="343474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7" name="Freeform 173"/>
            <p:cNvSpPr/>
            <p:nvPr/>
          </p:nvSpPr>
          <p:spPr bwMode="auto">
            <a:xfrm>
              <a:off x="5186220" y="3134821"/>
              <a:ext cx="64731" cy="272328"/>
            </a:xfrm>
            <a:custGeom>
              <a:avLst/>
              <a:gdLst>
                <a:gd name="T0" fmla="*/ 30 w 56"/>
                <a:gd name="T1" fmla="*/ 0 h 357"/>
                <a:gd name="T2" fmla="*/ 3 w 56"/>
                <a:gd name="T3" fmla="*/ 51 h 357"/>
                <a:gd name="T4" fmla="*/ 9 w 56"/>
                <a:gd name="T5" fmla="*/ 123 h 357"/>
                <a:gd name="T6" fmla="*/ 33 w 56"/>
                <a:gd name="T7" fmla="*/ 189 h 357"/>
                <a:gd name="T8" fmla="*/ 54 w 56"/>
                <a:gd name="T9" fmla="*/ 246 h 357"/>
                <a:gd name="T10" fmla="*/ 48 w 56"/>
                <a:gd name="T11" fmla="*/ 300 h 357"/>
                <a:gd name="T12" fmla="*/ 30 w 56"/>
                <a:gd name="T13" fmla="*/ 357 h 357"/>
              </a:gdLst>
              <a:ahLst/>
              <a:cxnLst>
                <a:cxn ang="0">
                  <a:pos x="T0" y="T1"/>
                </a:cxn>
                <a:cxn ang="0">
                  <a:pos x="T2" y="T3"/>
                </a:cxn>
                <a:cxn ang="0">
                  <a:pos x="T4" y="T5"/>
                </a:cxn>
                <a:cxn ang="0">
                  <a:pos x="T6" y="T7"/>
                </a:cxn>
                <a:cxn ang="0">
                  <a:pos x="T8" y="T9"/>
                </a:cxn>
                <a:cxn ang="0">
                  <a:pos x="T10" y="T11"/>
                </a:cxn>
                <a:cxn ang="0">
                  <a:pos x="T12" y="T13"/>
                </a:cxn>
              </a:cxnLst>
              <a:rect l="0" t="0" r="r" b="b"/>
              <a:pathLst>
                <a:path w="56" h="357">
                  <a:moveTo>
                    <a:pt x="30" y="0"/>
                  </a:moveTo>
                  <a:cubicBezTo>
                    <a:pt x="26" y="8"/>
                    <a:pt x="6" y="30"/>
                    <a:pt x="3" y="51"/>
                  </a:cubicBezTo>
                  <a:cubicBezTo>
                    <a:pt x="0" y="72"/>
                    <a:pt x="4" y="100"/>
                    <a:pt x="9" y="123"/>
                  </a:cubicBezTo>
                  <a:cubicBezTo>
                    <a:pt x="14" y="146"/>
                    <a:pt x="26" y="169"/>
                    <a:pt x="33" y="189"/>
                  </a:cubicBezTo>
                  <a:cubicBezTo>
                    <a:pt x="40" y="209"/>
                    <a:pt x="52" y="228"/>
                    <a:pt x="54" y="246"/>
                  </a:cubicBezTo>
                  <a:cubicBezTo>
                    <a:pt x="56" y="264"/>
                    <a:pt x="52" y="282"/>
                    <a:pt x="48" y="300"/>
                  </a:cubicBezTo>
                  <a:cubicBezTo>
                    <a:pt x="44" y="318"/>
                    <a:pt x="34" y="345"/>
                    <a:pt x="30" y="357"/>
                  </a:cubicBezTo>
                </a:path>
              </a:pathLst>
            </a:custGeom>
            <a:noFill/>
            <a:ln w="19050" cmpd="sng">
              <a:solidFill>
                <a:srgbClr val="0070C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FF"/>
                </a:solidFill>
                <a:latin typeface="微软雅黑" panose="020B0503020204020204" pitchFamily="34" charset="-122"/>
                <a:ea typeface="微软雅黑" panose="020B0503020204020204" pitchFamily="34" charset="-122"/>
              </a:endParaRPr>
            </a:p>
          </p:txBody>
        </p:sp>
        <p:sp>
          <p:nvSpPr>
            <p:cNvPr id="8" name="Freeform 175"/>
            <p:cNvSpPr/>
            <p:nvPr/>
          </p:nvSpPr>
          <p:spPr bwMode="auto">
            <a:xfrm>
              <a:off x="5656167" y="3134821"/>
              <a:ext cx="63437" cy="272328"/>
            </a:xfrm>
            <a:custGeom>
              <a:avLst/>
              <a:gdLst>
                <a:gd name="T0" fmla="*/ 30 w 56"/>
                <a:gd name="T1" fmla="*/ 0 h 357"/>
                <a:gd name="T2" fmla="*/ 3 w 56"/>
                <a:gd name="T3" fmla="*/ 51 h 357"/>
                <a:gd name="T4" fmla="*/ 9 w 56"/>
                <a:gd name="T5" fmla="*/ 123 h 357"/>
                <a:gd name="T6" fmla="*/ 33 w 56"/>
                <a:gd name="T7" fmla="*/ 189 h 357"/>
                <a:gd name="T8" fmla="*/ 54 w 56"/>
                <a:gd name="T9" fmla="*/ 246 h 357"/>
                <a:gd name="T10" fmla="*/ 48 w 56"/>
                <a:gd name="T11" fmla="*/ 300 h 357"/>
                <a:gd name="T12" fmla="*/ 30 w 56"/>
                <a:gd name="T13" fmla="*/ 357 h 357"/>
              </a:gdLst>
              <a:ahLst/>
              <a:cxnLst>
                <a:cxn ang="0">
                  <a:pos x="T0" y="T1"/>
                </a:cxn>
                <a:cxn ang="0">
                  <a:pos x="T2" y="T3"/>
                </a:cxn>
                <a:cxn ang="0">
                  <a:pos x="T4" y="T5"/>
                </a:cxn>
                <a:cxn ang="0">
                  <a:pos x="T6" y="T7"/>
                </a:cxn>
                <a:cxn ang="0">
                  <a:pos x="T8" y="T9"/>
                </a:cxn>
                <a:cxn ang="0">
                  <a:pos x="T10" y="T11"/>
                </a:cxn>
                <a:cxn ang="0">
                  <a:pos x="T12" y="T13"/>
                </a:cxn>
              </a:cxnLst>
              <a:rect l="0" t="0" r="r" b="b"/>
              <a:pathLst>
                <a:path w="56" h="357">
                  <a:moveTo>
                    <a:pt x="30" y="0"/>
                  </a:moveTo>
                  <a:cubicBezTo>
                    <a:pt x="26" y="8"/>
                    <a:pt x="6" y="30"/>
                    <a:pt x="3" y="51"/>
                  </a:cubicBezTo>
                  <a:cubicBezTo>
                    <a:pt x="0" y="72"/>
                    <a:pt x="4" y="100"/>
                    <a:pt x="9" y="123"/>
                  </a:cubicBezTo>
                  <a:cubicBezTo>
                    <a:pt x="14" y="146"/>
                    <a:pt x="26" y="169"/>
                    <a:pt x="33" y="189"/>
                  </a:cubicBezTo>
                  <a:cubicBezTo>
                    <a:pt x="40" y="209"/>
                    <a:pt x="52" y="228"/>
                    <a:pt x="54" y="246"/>
                  </a:cubicBezTo>
                  <a:cubicBezTo>
                    <a:pt x="56" y="264"/>
                    <a:pt x="52" y="282"/>
                    <a:pt x="48" y="300"/>
                  </a:cubicBezTo>
                  <a:cubicBezTo>
                    <a:pt x="44" y="318"/>
                    <a:pt x="34" y="345"/>
                    <a:pt x="30" y="357"/>
                  </a:cubicBezTo>
                </a:path>
              </a:pathLst>
            </a:custGeom>
            <a:noFill/>
            <a:ln w="19050" cmpd="sng">
              <a:solidFill>
                <a:srgbClr val="0070C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FF"/>
                </a:solidFill>
                <a:latin typeface="微软雅黑" panose="020B0503020204020204" pitchFamily="34" charset="-122"/>
                <a:ea typeface="微软雅黑" panose="020B0503020204020204" pitchFamily="34" charset="-122"/>
              </a:endParaRPr>
            </a:p>
          </p:txBody>
        </p:sp>
        <p:sp>
          <p:nvSpPr>
            <p:cNvPr id="9" name="Freeform 237"/>
            <p:cNvSpPr/>
            <p:nvPr/>
          </p:nvSpPr>
          <p:spPr bwMode="auto">
            <a:xfrm>
              <a:off x="5186220" y="1644841"/>
              <a:ext cx="64731" cy="272328"/>
            </a:xfrm>
            <a:custGeom>
              <a:avLst/>
              <a:gdLst>
                <a:gd name="T0" fmla="*/ 30 w 56"/>
                <a:gd name="T1" fmla="*/ 0 h 357"/>
                <a:gd name="T2" fmla="*/ 3 w 56"/>
                <a:gd name="T3" fmla="*/ 51 h 357"/>
                <a:gd name="T4" fmla="*/ 9 w 56"/>
                <a:gd name="T5" fmla="*/ 123 h 357"/>
                <a:gd name="T6" fmla="*/ 33 w 56"/>
                <a:gd name="T7" fmla="*/ 189 h 357"/>
                <a:gd name="T8" fmla="*/ 54 w 56"/>
                <a:gd name="T9" fmla="*/ 246 h 357"/>
                <a:gd name="T10" fmla="*/ 48 w 56"/>
                <a:gd name="T11" fmla="*/ 300 h 357"/>
                <a:gd name="T12" fmla="*/ 30 w 56"/>
                <a:gd name="T13" fmla="*/ 357 h 357"/>
              </a:gdLst>
              <a:ahLst/>
              <a:cxnLst>
                <a:cxn ang="0">
                  <a:pos x="T0" y="T1"/>
                </a:cxn>
                <a:cxn ang="0">
                  <a:pos x="T2" y="T3"/>
                </a:cxn>
                <a:cxn ang="0">
                  <a:pos x="T4" y="T5"/>
                </a:cxn>
                <a:cxn ang="0">
                  <a:pos x="T6" y="T7"/>
                </a:cxn>
                <a:cxn ang="0">
                  <a:pos x="T8" y="T9"/>
                </a:cxn>
                <a:cxn ang="0">
                  <a:pos x="T10" y="T11"/>
                </a:cxn>
                <a:cxn ang="0">
                  <a:pos x="T12" y="T13"/>
                </a:cxn>
              </a:cxnLst>
              <a:rect l="0" t="0" r="r" b="b"/>
              <a:pathLst>
                <a:path w="56" h="357">
                  <a:moveTo>
                    <a:pt x="30" y="0"/>
                  </a:moveTo>
                  <a:cubicBezTo>
                    <a:pt x="26" y="8"/>
                    <a:pt x="6" y="30"/>
                    <a:pt x="3" y="51"/>
                  </a:cubicBezTo>
                  <a:cubicBezTo>
                    <a:pt x="0" y="72"/>
                    <a:pt x="4" y="100"/>
                    <a:pt x="9" y="123"/>
                  </a:cubicBezTo>
                  <a:cubicBezTo>
                    <a:pt x="14" y="146"/>
                    <a:pt x="26" y="169"/>
                    <a:pt x="33" y="189"/>
                  </a:cubicBezTo>
                  <a:cubicBezTo>
                    <a:pt x="40" y="209"/>
                    <a:pt x="52" y="228"/>
                    <a:pt x="54" y="246"/>
                  </a:cubicBezTo>
                  <a:cubicBezTo>
                    <a:pt x="56" y="264"/>
                    <a:pt x="52" y="282"/>
                    <a:pt x="48" y="300"/>
                  </a:cubicBezTo>
                  <a:cubicBezTo>
                    <a:pt x="44" y="318"/>
                    <a:pt x="34" y="345"/>
                    <a:pt x="30" y="357"/>
                  </a:cubicBezTo>
                </a:path>
              </a:pathLst>
            </a:custGeom>
            <a:noFill/>
            <a:ln w="19050" cmpd="sng">
              <a:solidFill>
                <a:srgbClr val="0070C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FF"/>
                </a:solidFill>
                <a:latin typeface="微软雅黑" panose="020B0503020204020204" pitchFamily="34" charset="-122"/>
                <a:ea typeface="微软雅黑" panose="020B0503020204020204" pitchFamily="34" charset="-122"/>
              </a:endParaRPr>
            </a:p>
          </p:txBody>
        </p:sp>
        <p:sp>
          <p:nvSpPr>
            <p:cNvPr id="10" name="Freeform 238"/>
            <p:cNvSpPr/>
            <p:nvPr/>
          </p:nvSpPr>
          <p:spPr bwMode="auto">
            <a:xfrm>
              <a:off x="6126117" y="1644841"/>
              <a:ext cx="63436" cy="272328"/>
            </a:xfrm>
            <a:custGeom>
              <a:avLst/>
              <a:gdLst>
                <a:gd name="T0" fmla="*/ 30 w 56"/>
                <a:gd name="T1" fmla="*/ 0 h 357"/>
                <a:gd name="T2" fmla="*/ 3 w 56"/>
                <a:gd name="T3" fmla="*/ 51 h 357"/>
                <a:gd name="T4" fmla="*/ 9 w 56"/>
                <a:gd name="T5" fmla="*/ 123 h 357"/>
                <a:gd name="T6" fmla="*/ 33 w 56"/>
                <a:gd name="T7" fmla="*/ 189 h 357"/>
                <a:gd name="T8" fmla="*/ 54 w 56"/>
                <a:gd name="T9" fmla="*/ 246 h 357"/>
                <a:gd name="T10" fmla="*/ 48 w 56"/>
                <a:gd name="T11" fmla="*/ 300 h 357"/>
                <a:gd name="T12" fmla="*/ 30 w 56"/>
                <a:gd name="T13" fmla="*/ 357 h 357"/>
              </a:gdLst>
              <a:ahLst/>
              <a:cxnLst>
                <a:cxn ang="0">
                  <a:pos x="T0" y="T1"/>
                </a:cxn>
                <a:cxn ang="0">
                  <a:pos x="T2" y="T3"/>
                </a:cxn>
                <a:cxn ang="0">
                  <a:pos x="T4" y="T5"/>
                </a:cxn>
                <a:cxn ang="0">
                  <a:pos x="T6" y="T7"/>
                </a:cxn>
                <a:cxn ang="0">
                  <a:pos x="T8" y="T9"/>
                </a:cxn>
                <a:cxn ang="0">
                  <a:pos x="T10" y="T11"/>
                </a:cxn>
                <a:cxn ang="0">
                  <a:pos x="T12" y="T13"/>
                </a:cxn>
              </a:cxnLst>
              <a:rect l="0" t="0" r="r" b="b"/>
              <a:pathLst>
                <a:path w="56" h="357">
                  <a:moveTo>
                    <a:pt x="30" y="0"/>
                  </a:moveTo>
                  <a:cubicBezTo>
                    <a:pt x="26" y="8"/>
                    <a:pt x="6" y="30"/>
                    <a:pt x="3" y="51"/>
                  </a:cubicBezTo>
                  <a:cubicBezTo>
                    <a:pt x="0" y="72"/>
                    <a:pt x="4" y="100"/>
                    <a:pt x="9" y="123"/>
                  </a:cubicBezTo>
                  <a:cubicBezTo>
                    <a:pt x="14" y="146"/>
                    <a:pt x="26" y="169"/>
                    <a:pt x="33" y="189"/>
                  </a:cubicBezTo>
                  <a:cubicBezTo>
                    <a:pt x="40" y="209"/>
                    <a:pt x="52" y="228"/>
                    <a:pt x="54" y="246"/>
                  </a:cubicBezTo>
                  <a:cubicBezTo>
                    <a:pt x="56" y="264"/>
                    <a:pt x="52" y="282"/>
                    <a:pt x="48" y="300"/>
                  </a:cubicBezTo>
                  <a:cubicBezTo>
                    <a:pt x="44" y="318"/>
                    <a:pt x="34" y="345"/>
                    <a:pt x="30" y="357"/>
                  </a:cubicBezTo>
                </a:path>
              </a:pathLst>
            </a:custGeom>
            <a:noFill/>
            <a:ln w="19050" cmpd="sng">
              <a:solidFill>
                <a:srgbClr val="0070C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FF"/>
                </a:solidFill>
                <a:latin typeface="微软雅黑" panose="020B0503020204020204" pitchFamily="34" charset="-122"/>
                <a:ea typeface="微软雅黑" panose="020B0503020204020204" pitchFamily="34" charset="-122"/>
              </a:endParaRPr>
            </a:p>
          </p:txBody>
        </p:sp>
        <p:sp>
          <p:nvSpPr>
            <p:cNvPr id="11" name="Freeform 239"/>
            <p:cNvSpPr/>
            <p:nvPr/>
          </p:nvSpPr>
          <p:spPr bwMode="auto">
            <a:xfrm>
              <a:off x="5656167" y="1644841"/>
              <a:ext cx="63437" cy="272328"/>
            </a:xfrm>
            <a:custGeom>
              <a:avLst/>
              <a:gdLst>
                <a:gd name="T0" fmla="*/ 30 w 56"/>
                <a:gd name="T1" fmla="*/ 0 h 357"/>
                <a:gd name="T2" fmla="*/ 3 w 56"/>
                <a:gd name="T3" fmla="*/ 51 h 357"/>
                <a:gd name="T4" fmla="*/ 9 w 56"/>
                <a:gd name="T5" fmla="*/ 123 h 357"/>
                <a:gd name="T6" fmla="*/ 33 w 56"/>
                <a:gd name="T7" fmla="*/ 189 h 357"/>
                <a:gd name="T8" fmla="*/ 54 w 56"/>
                <a:gd name="T9" fmla="*/ 246 h 357"/>
                <a:gd name="T10" fmla="*/ 48 w 56"/>
                <a:gd name="T11" fmla="*/ 300 h 357"/>
                <a:gd name="T12" fmla="*/ 30 w 56"/>
                <a:gd name="T13" fmla="*/ 357 h 357"/>
              </a:gdLst>
              <a:ahLst/>
              <a:cxnLst>
                <a:cxn ang="0">
                  <a:pos x="T0" y="T1"/>
                </a:cxn>
                <a:cxn ang="0">
                  <a:pos x="T2" y="T3"/>
                </a:cxn>
                <a:cxn ang="0">
                  <a:pos x="T4" y="T5"/>
                </a:cxn>
                <a:cxn ang="0">
                  <a:pos x="T6" y="T7"/>
                </a:cxn>
                <a:cxn ang="0">
                  <a:pos x="T8" y="T9"/>
                </a:cxn>
                <a:cxn ang="0">
                  <a:pos x="T10" y="T11"/>
                </a:cxn>
                <a:cxn ang="0">
                  <a:pos x="T12" y="T13"/>
                </a:cxn>
              </a:cxnLst>
              <a:rect l="0" t="0" r="r" b="b"/>
              <a:pathLst>
                <a:path w="56" h="357">
                  <a:moveTo>
                    <a:pt x="30" y="0"/>
                  </a:moveTo>
                  <a:cubicBezTo>
                    <a:pt x="26" y="8"/>
                    <a:pt x="6" y="30"/>
                    <a:pt x="3" y="51"/>
                  </a:cubicBezTo>
                  <a:cubicBezTo>
                    <a:pt x="0" y="72"/>
                    <a:pt x="4" y="100"/>
                    <a:pt x="9" y="123"/>
                  </a:cubicBezTo>
                  <a:cubicBezTo>
                    <a:pt x="14" y="146"/>
                    <a:pt x="26" y="169"/>
                    <a:pt x="33" y="189"/>
                  </a:cubicBezTo>
                  <a:cubicBezTo>
                    <a:pt x="40" y="209"/>
                    <a:pt x="52" y="228"/>
                    <a:pt x="54" y="246"/>
                  </a:cubicBezTo>
                  <a:cubicBezTo>
                    <a:pt x="56" y="264"/>
                    <a:pt x="52" y="282"/>
                    <a:pt x="48" y="300"/>
                  </a:cubicBezTo>
                  <a:cubicBezTo>
                    <a:pt x="44" y="318"/>
                    <a:pt x="34" y="345"/>
                    <a:pt x="30" y="357"/>
                  </a:cubicBezTo>
                </a:path>
              </a:pathLst>
            </a:custGeom>
            <a:noFill/>
            <a:ln w="19050" cmpd="sng">
              <a:solidFill>
                <a:srgbClr val="0070C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FF"/>
                </a:solidFill>
                <a:latin typeface="微软雅黑" panose="020B0503020204020204" pitchFamily="34" charset="-122"/>
                <a:ea typeface="微软雅黑" panose="020B0503020204020204" pitchFamily="34" charset="-122"/>
              </a:endParaRPr>
            </a:p>
          </p:txBody>
        </p:sp>
        <p:sp>
          <p:nvSpPr>
            <p:cNvPr id="12" name="Freeform 174"/>
            <p:cNvSpPr/>
            <p:nvPr/>
          </p:nvSpPr>
          <p:spPr bwMode="auto">
            <a:xfrm>
              <a:off x="6619367" y="2424263"/>
              <a:ext cx="63437" cy="272328"/>
            </a:xfrm>
            <a:custGeom>
              <a:avLst/>
              <a:gdLst>
                <a:gd name="T0" fmla="*/ 30 w 56"/>
                <a:gd name="T1" fmla="*/ 0 h 357"/>
                <a:gd name="T2" fmla="*/ 3 w 56"/>
                <a:gd name="T3" fmla="*/ 51 h 357"/>
                <a:gd name="T4" fmla="*/ 9 w 56"/>
                <a:gd name="T5" fmla="*/ 123 h 357"/>
                <a:gd name="T6" fmla="*/ 33 w 56"/>
                <a:gd name="T7" fmla="*/ 189 h 357"/>
                <a:gd name="T8" fmla="*/ 54 w 56"/>
                <a:gd name="T9" fmla="*/ 246 h 357"/>
                <a:gd name="T10" fmla="*/ 48 w 56"/>
                <a:gd name="T11" fmla="*/ 300 h 357"/>
                <a:gd name="T12" fmla="*/ 30 w 56"/>
                <a:gd name="T13" fmla="*/ 357 h 357"/>
              </a:gdLst>
              <a:ahLst/>
              <a:cxnLst>
                <a:cxn ang="0">
                  <a:pos x="T0" y="T1"/>
                </a:cxn>
                <a:cxn ang="0">
                  <a:pos x="T2" y="T3"/>
                </a:cxn>
                <a:cxn ang="0">
                  <a:pos x="T4" y="T5"/>
                </a:cxn>
                <a:cxn ang="0">
                  <a:pos x="T6" y="T7"/>
                </a:cxn>
                <a:cxn ang="0">
                  <a:pos x="T8" y="T9"/>
                </a:cxn>
                <a:cxn ang="0">
                  <a:pos x="T10" y="T11"/>
                </a:cxn>
                <a:cxn ang="0">
                  <a:pos x="T12" y="T13"/>
                </a:cxn>
              </a:cxnLst>
              <a:rect l="0" t="0" r="r" b="b"/>
              <a:pathLst>
                <a:path w="56" h="357">
                  <a:moveTo>
                    <a:pt x="30" y="0"/>
                  </a:moveTo>
                  <a:cubicBezTo>
                    <a:pt x="26" y="8"/>
                    <a:pt x="6" y="30"/>
                    <a:pt x="3" y="51"/>
                  </a:cubicBezTo>
                  <a:cubicBezTo>
                    <a:pt x="0" y="72"/>
                    <a:pt x="4" y="100"/>
                    <a:pt x="9" y="123"/>
                  </a:cubicBezTo>
                  <a:cubicBezTo>
                    <a:pt x="14" y="146"/>
                    <a:pt x="26" y="169"/>
                    <a:pt x="33" y="189"/>
                  </a:cubicBezTo>
                  <a:cubicBezTo>
                    <a:pt x="40" y="209"/>
                    <a:pt x="52" y="228"/>
                    <a:pt x="54" y="246"/>
                  </a:cubicBezTo>
                  <a:cubicBezTo>
                    <a:pt x="56" y="264"/>
                    <a:pt x="52" y="282"/>
                    <a:pt x="48" y="300"/>
                  </a:cubicBezTo>
                  <a:cubicBezTo>
                    <a:pt x="44" y="318"/>
                    <a:pt x="34" y="345"/>
                    <a:pt x="30" y="357"/>
                  </a:cubicBezTo>
                </a:path>
              </a:pathLst>
            </a:custGeom>
            <a:noFill/>
            <a:ln w="19050" cmpd="sng">
              <a:solidFill>
                <a:srgbClr val="0070C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FF"/>
                </a:solidFill>
                <a:latin typeface="微软雅黑" panose="020B0503020204020204" pitchFamily="34" charset="-122"/>
                <a:ea typeface="微软雅黑" panose="020B0503020204020204" pitchFamily="34" charset="-122"/>
              </a:endParaRPr>
            </a:p>
          </p:txBody>
        </p:sp>
        <p:sp>
          <p:nvSpPr>
            <p:cNvPr id="13" name="Freeform 244"/>
            <p:cNvSpPr/>
            <p:nvPr/>
          </p:nvSpPr>
          <p:spPr bwMode="auto">
            <a:xfrm>
              <a:off x="5186220" y="2425829"/>
              <a:ext cx="64731" cy="272328"/>
            </a:xfrm>
            <a:custGeom>
              <a:avLst/>
              <a:gdLst>
                <a:gd name="T0" fmla="*/ 30 w 56"/>
                <a:gd name="T1" fmla="*/ 0 h 357"/>
                <a:gd name="T2" fmla="*/ 3 w 56"/>
                <a:gd name="T3" fmla="*/ 51 h 357"/>
                <a:gd name="T4" fmla="*/ 9 w 56"/>
                <a:gd name="T5" fmla="*/ 123 h 357"/>
                <a:gd name="T6" fmla="*/ 33 w 56"/>
                <a:gd name="T7" fmla="*/ 189 h 357"/>
                <a:gd name="T8" fmla="*/ 54 w 56"/>
                <a:gd name="T9" fmla="*/ 246 h 357"/>
                <a:gd name="T10" fmla="*/ 48 w 56"/>
                <a:gd name="T11" fmla="*/ 300 h 357"/>
                <a:gd name="T12" fmla="*/ 30 w 56"/>
                <a:gd name="T13" fmla="*/ 357 h 357"/>
              </a:gdLst>
              <a:ahLst/>
              <a:cxnLst>
                <a:cxn ang="0">
                  <a:pos x="T0" y="T1"/>
                </a:cxn>
                <a:cxn ang="0">
                  <a:pos x="T2" y="T3"/>
                </a:cxn>
                <a:cxn ang="0">
                  <a:pos x="T4" y="T5"/>
                </a:cxn>
                <a:cxn ang="0">
                  <a:pos x="T6" y="T7"/>
                </a:cxn>
                <a:cxn ang="0">
                  <a:pos x="T8" y="T9"/>
                </a:cxn>
                <a:cxn ang="0">
                  <a:pos x="T10" y="T11"/>
                </a:cxn>
                <a:cxn ang="0">
                  <a:pos x="T12" y="T13"/>
                </a:cxn>
              </a:cxnLst>
              <a:rect l="0" t="0" r="r" b="b"/>
              <a:pathLst>
                <a:path w="56" h="357">
                  <a:moveTo>
                    <a:pt x="30" y="0"/>
                  </a:moveTo>
                  <a:cubicBezTo>
                    <a:pt x="26" y="8"/>
                    <a:pt x="6" y="30"/>
                    <a:pt x="3" y="51"/>
                  </a:cubicBezTo>
                  <a:cubicBezTo>
                    <a:pt x="0" y="72"/>
                    <a:pt x="4" y="100"/>
                    <a:pt x="9" y="123"/>
                  </a:cubicBezTo>
                  <a:cubicBezTo>
                    <a:pt x="14" y="146"/>
                    <a:pt x="26" y="169"/>
                    <a:pt x="33" y="189"/>
                  </a:cubicBezTo>
                  <a:cubicBezTo>
                    <a:pt x="40" y="209"/>
                    <a:pt x="52" y="228"/>
                    <a:pt x="54" y="246"/>
                  </a:cubicBezTo>
                  <a:cubicBezTo>
                    <a:pt x="56" y="264"/>
                    <a:pt x="52" y="282"/>
                    <a:pt x="48" y="300"/>
                  </a:cubicBezTo>
                  <a:cubicBezTo>
                    <a:pt x="44" y="318"/>
                    <a:pt x="34" y="345"/>
                    <a:pt x="30" y="357"/>
                  </a:cubicBezTo>
                </a:path>
              </a:pathLst>
            </a:custGeom>
            <a:noFill/>
            <a:ln w="19050" cmpd="sng">
              <a:solidFill>
                <a:srgbClr val="0070C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FF"/>
                </a:solidFill>
                <a:latin typeface="微软雅黑" panose="020B0503020204020204" pitchFamily="34" charset="-122"/>
                <a:ea typeface="微软雅黑" panose="020B0503020204020204" pitchFamily="34" charset="-122"/>
              </a:endParaRPr>
            </a:p>
          </p:txBody>
        </p:sp>
        <p:sp>
          <p:nvSpPr>
            <p:cNvPr id="14" name="Freeform 245"/>
            <p:cNvSpPr/>
            <p:nvPr/>
          </p:nvSpPr>
          <p:spPr bwMode="auto">
            <a:xfrm>
              <a:off x="6126117" y="2425829"/>
              <a:ext cx="63436" cy="272328"/>
            </a:xfrm>
            <a:custGeom>
              <a:avLst/>
              <a:gdLst>
                <a:gd name="T0" fmla="*/ 30 w 56"/>
                <a:gd name="T1" fmla="*/ 0 h 357"/>
                <a:gd name="T2" fmla="*/ 3 w 56"/>
                <a:gd name="T3" fmla="*/ 51 h 357"/>
                <a:gd name="T4" fmla="*/ 9 w 56"/>
                <a:gd name="T5" fmla="*/ 123 h 357"/>
                <a:gd name="T6" fmla="*/ 33 w 56"/>
                <a:gd name="T7" fmla="*/ 189 h 357"/>
                <a:gd name="T8" fmla="*/ 54 w 56"/>
                <a:gd name="T9" fmla="*/ 246 h 357"/>
                <a:gd name="T10" fmla="*/ 48 w 56"/>
                <a:gd name="T11" fmla="*/ 300 h 357"/>
                <a:gd name="T12" fmla="*/ 30 w 56"/>
                <a:gd name="T13" fmla="*/ 357 h 357"/>
              </a:gdLst>
              <a:ahLst/>
              <a:cxnLst>
                <a:cxn ang="0">
                  <a:pos x="T0" y="T1"/>
                </a:cxn>
                <a:cxn ang="0">
                  <a:pos x="T2" y="T3"/>
                </a:cxn>
                <a:cxn ang="0">
                  <a:pos x="T4" y="T5"/>
                </a:cxn>
                <a:cxn ang="0">
                  <a:pos x="T6" y="T7"/>
                </a:cxn>
                <a:cxn ang="0">
                  <a:pos x="T8" y="T9"/>
                </a:cxn>
                <a:cxn ang="0">
                  <a:pos x="T10" y="T11"/>
                </a:cxn>
                <a:cxn ang="0">
                  <a:pos x="T12" y="T13"/>
                </a:cxn>
              </a:cxnLst>
              <a:rect l="0" t="0" r="r" b="b"/>
              <a:pathLst>
                <a:path w="56" h="357">
                  <a:moveTo>
                    <a:pt x="30" y="0"/>
                  </a:moveTo>
                  <a:cubicBezTo>
                    <a:pt x="26" y="8"/>
                    <a:pt x="6" y="30"/>
                    <a:pt x="3" y="51"/>
                  </a:cubicBezTo>
                  <a:cubicBezTo>
                    <a:pt x="0" y="72"/>
                    <a:pt x="4" y="100"/>
                    <a:pt x="9" y="123"/>
                  </a:cubicBezTo>
                  <a:cubicBezTo>
                    <a:pt x="14" y="146"/>
                    <a:pt x="26" y="169"/>
                    <a:pt x="33" y="189"/>
                  </a:cubicBezTo>
                  <a:cubicBezTo>
                    <a:pt x="40" y="209"/>
                    <a:pt x="52" y="228"/>
                    <a:pt x="54" y="246"/>
                  </a:cubicBezTo>
                  <a:cubicBezTo>
                    <a:pt x="56" y="264"/>
                    <a:pt x="52" y="282"/>
                    <a:pt x="48" y="300"/>
                  </a:cubicBezTo>
                  <a:cubicBezTo>
                    <a:pt x="44" y="318"/>
                    <a:pt x="34" y="345"/>
                    <a:pt x="30" y="357"/>
                  </a:cubicBezTo>
                </a:path>
              </a:pathLst>
            </a:custGeom>
            <a:noFill/>
            <a:ln w="19050" cmpd="sng">
              <a:solidFill>
                <a:srgbClr val="0070C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FF"/>
                </a:solidFill>
                <a:latin typeface="微软雅黑" panose="020B0503020204020204" pitchFamily="34" charset="-122"/>
                <a:ea typeface="微软雅黑" panose="020B0503020204020204" pitchFamily="34" charset="-122"/>
              </a:endParaRPr>
            </a:p>
          </p:txBody>
        </p:sp>
        <p:sp>
          <p:nvSpPr>
            <p:cNvPr id="15" name="Freeform 246"/>
            <p:cNvSpPr/>
            <p:nvPr/>
          </p:nvSpPr>
          <p:spPr bwMode="auto">
            <a:xfrm>
              <a:off x="5656167" y="2425829"/>
              <a:ext cx="63437" cy="272328"/>
            </a:xfrm>
            <a:custGeom>
              <a:avLst/>
              <a:gdLst>
                <a:gd name="T0" fmla="*/ 30 w 56"/>
                <a:gd name="T1" fmla="*/ 0 h 357"/>
                <a:gd name="T2" fmla="*/ 3 w 56"/>
                <a:gd name="T3" fmla="*/ 51 h 357"/>
                <a:gd name="T4" fmla="*/ 9 w 56"/>
                <a:gd name="T5" fmla="*/ 123 h 357"/>
                <a:gd name="T6" fmla="*/ 33 w 56"/>
                <a:gd name="T7" fmla="*/ 189 h 357"/>
                <a:gd name="T8" fmla="*/ 54 w 56"/>
                <a:gd name="T9" fmla="*/ 246 h 357"/>
                <a:gd name="T10" fmla="*/ 48 w 56"/>
                <a:gd name="T11" fmla="*/ 300 h 357"/>
                <a:gd name="T12" fmla="*/ 30 w 56"/>
                <a:gd name="T13" fmla="*/ 357 h 357"/>
              </a:gdLst>
              <a:ahLst/>
              <a:cxnLst>
                <a:cxn ang="0">
                  <a:pos x="T0" y="T1"/>
                </a:cxn>
                <a:cxn ang="0">
                  <a:pos x="T2" y="T3"/>
                </a:cxn>
                <a:cxn ang="0">
                  <a:pos x="T4" y="T5"/>
                </a:cxn>
                <a:cxn ang="0">
                  <a:pos x="T6" y="T7"/>
                </a:cxn>
                <a:cxn ang="0">
                  <a:pos x="T8" y="T9"/>
                </a:cxn>
                <a:cxn ang="0">
                  <a:pos x="T10" y="T11"/>
                </a:cxn>
                <a:cxn ang="0">
                  <a:pos x="T12" y="T13"/>
                </a:cxn>
              </a:cxnLst>
              <a:rect l="0" t="0" r="r" b="b"/>
              <a:pathLst>
                <a:path w="56" h="357">
                  <a:moveTo>
                    <a:pt x="30" y="0"/>
                  </a:moveTo>
                  <a:cubicBezTo>
                    <a:pt x="26" y="8"/>
                    <a:pt x="6" y="30"/>
                    <a:pt x="3" y="51"/>
                  </a:cubicBezTo>
                  <a:cubicBezTo>
                    <a:pt x="0" y="72"/>
                    <a:pt x="4" y="100"/>
                    <a:pt x="9" y="123"/>
                  </a:cubicBezTo>
                  <a:cubicBezTo>
                    <a:pt x="14" y="146"/>
                    <a:pt x="26" y="169"/>
                    <a:pt x="33" y="189"/>
                  </a:cubicBezTo>
                  <a:cubicBezTo>
                    <a:pt x="40" y="209"/>
                    <a:pt x="52" y="228"/>
                    <a:pt x="54" y="246"/>
                  </a:cubicBezTo>
                  <a:cubicBezTo>
                    <a:pt x="56" y="264"/>
                    <a:pt x="52" y="282"/>
                    <a:pt x="48" y="300"/>
                  </a:cubicBezTo>
                  <a:cubicBezTo>
                    <a:pt x="44" y="318"/>
                    <a:pt x="34" y="345"/>
                    <a:pt x="30" y="357"/>
                  </a:cubicBezTo>
                </a:path>
              </a:pathLst>
            </a:custGeom>
            <a:noFill/>
            <a:ln w="19050" cmpd="sng">
              <a:solidFill>
                <a:srgbClr val="0070C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FF"/>
                </a:solidFill>
                <a:latin typeface="微软雅黑" panose="020B0503020204020204" pitchFamily="34" charset="-122"/>
                <a:ea typeface="微软雅黑" panose="020B0503020204020204" pitchFamily="34" charset="-122"/>
              </a:endParaRPr>
            </a:p>
          </p:txBody>
        </p:sp>
        <p:sp>
          <p:nvSpPr>
            <p:cNvPr id="16" name="Freeform 249"/>
            <p:cNvSpPr/>
            <p:nvPr/>
          </p:nvSpPr>
          <p:spPr bwMode="auto">
            <a:xfrm>
              <a:off x="7089316" y="2424263"/>
              <a:ext cx="63436" cy="272328"/>
            </a:xfrm>
            <a:custGeom>
              <a:avLst/>
              <a:gdLst>
                <a:gd name="T0" fmla="*/ 30 w 56"/>
                <a:gd name="T1" fmla="*/ 0 h 357"/>
                <a:gd name="T2" fmla="*/ 3 w 56"/>
                <a:gd name="T3" fmla="*/ 51 h 357"/>
                <a:gd name="T4" fmla="*/ 9 w 56"/>
                <a:gd name="T5" fmla="*/ 123 h 357"/>
                <a:gd name="T6" fmla="*/ 33 w 56"/>
                <a:gd name="T7" fmla="*/ 189 h 357"/>
                <a:gd name="T8" fmla="*/ 54 w 56"/>
                <a:gd name="T9" fmla="*/ 246 h 357"/>
                <a:gd name="T10" fmla="*/ 48 w 56"/>
                <a:gd name="T11" fmla="*/ 300 h 357"/>
                <a:gd name="T12" fmla="*/ 30 w 56"/>
                <a:gd name="T13" fmla="*/ 357 h 357"/>
              </a:gdLst>
              <a:ahLst/>
              <a:cxnLst>
                <a:cxn ang="0">
                  <a:pos x="T0" y="T1"/>
                </a:cxn>
                <a:cxn ang="0">
                  <a:pos x="T2" y="T3"/>
                </a:cxn>
                <a:cxn ang="0">
                  <a:pos x="T4" y="T5"/>
                </a:cxn>
                <a:cxn ang="0">
                  <a:pos x="T6" y="T7"/>
                </a:cxn>
                <a:cxn ang="0">
                  <a:pos x="T8" y="T9"/>
                </a:cxn>
                <a:cxn ang="0">
                  <a:pos x="T10" y="T11"/>
                </a:cxn>
                <a:cxn ang="0">
                  <a:pos x="T12" y="T13"/>
                </a:cxn>
              </a:cxnLst>
              <a:rect l="0" t="0" r="r" b="b"/>
              <a:pathLst>
                <a:path w="56" h="357">
                  <a:moveTo>
                    <a:pt x="30" y="0"/>
                  </a:moveTo>
                  <a:cubicBezTo>
                    <a:pt x="26" y="8"/>
                    <a:pt x="6" y="30"/>
                    <a:pt x="3" y="51"/>
                  </a:cubicBezTo>
                  <a:cubicBezTo>
                    <a:pt x="0" y="72"/>
                    <a:pt x="4" y="100"/>
                    <a:pt x="9" y="123"/>
                  </a:cubicBezTo>
                  <a:cubicBezTo>
                    <a:pt x="14" y="146"/>
                    <a:pt x="26" y="169"/>
                    <a:pt x="33" y="189"/>
                  </a:cubicBezTo>
                  <a:cubicBezTo>
                    <a:pt x="40" y="209"/>
                    <a:pt x="52" y="228"/>
                    <a:pt x="54" y="246"/>
                  </a:cubicBezTo>
                  <a:cubicBezTo>
                    <a:pt x="56" y="264"/>
                    <a:pt x="52" y="282"/>
                    <a:pt x="48" y="300"/>
                  </a:cubicBezTo>
                  <a:cubicBezTo>
                    <a:pt x="44" y="318"/>
                    <a:pt x="34" y="345"/>
                    <a:pt x="30" y="357"/>
                  </a:cubicBezTo>
                </a:path>
              </a:pathLst>
            </a:custGeom>
            <a:noFill/>
            <a:ln w="19050" cmpd="sng">
              <a:solidFill>
                <a:srgbClr val="0070C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FF"/>
                </a:solidFill>
                <a:latin typeface="微软雅黑" panose="020B0503020204020204" pitchFamily="34" charset="-122"/>
                <a:ea typeface="微软雅黑" panose="020B0503020204020204" pitchFamily="34" charset="-122"/>
              </a:endParaRPr>
            </a:p>
          </p:txBody>
        </p:sp>
        <p:sp>
          <p:nvSpPr>
            <p:cNvPr id="17" name="Line 155"/>
            <p:cNvSpPr>
              <a:spLocks noChangeShapeType="1"/>
            </p:cNvSpPr>
            <p:nvPr/>
          </p:nvSpPr>
          <p:spPr bwMode="auto">
            <a:xfrm>
              <a:off x="3425532" y="2779542"/>
              <a:ext cx="1232482" cy="638563"/>
            </a:xfrm>
            <a:prstGeom prst="line">
              <a:avLst/>
            </a:prstGeom>
            <a:noFill/>
            <a:ln w="38100" cmpd="dbl">
              <a:solidFill>
                <a:srgbClr val="008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FF"/>
                </a:solidFill>
                <a:latin typeface="微软雅黑" panose="020B0503020204020204" pitchFamily="34" charset="-122"/>
                <a:ea typeface="微软雅黑" panose="020B0503020204020204" pitchFamily="34" charset="-122"/>
              </a:endParaRPr>
            </a:p>
          </p:txBody>
        </p:sp>
        <p:sp>
          <p:nvSpPr>
            <p:cNvPr id="18" name="Line 156"/>
            <p:cNvSpPr>
              <a:spLocks noChangeShapeType="1"/>
            </p:cNvSpPr>
            <p:nvPr/>
          </p:nvSpPr>
          <p:spPr bwMode="auto">
            <a:xfrm>
              <a:off x="3483790" y="2709112"/>
              <a:ext cx="1174224" cy="0"/>
            </a:xfrm>
            <a:prstGeom prst="line">
              <a:avLst/>
            </a:prstGeom>
            <a:noFill/>
            <a:ln w="38100" cmpd="dbl">
              <a:solidFill>
                <a:srgbClr val="008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FF"/>
                </a:solidFill>
                <a:latin typeface="微软雅黑" panose="020B0503020204020204" pitchFamily="34" charset="-122"/>
                <a:ea typeface="微软雅黑" panose="020B0503020204020204" pitchFamily="34" charset="-122"/>
              </a:endParaRPr>
            </a:p>
          </p:txBody>
        </p:sp>
        <p:sp>
          <p:nvSpPr>
            <p:cNvPr id="19" name="Line 157"/>
            <p:cNvSpPr>
              <a:spLocks noChangeShapeType="1"/>
            </p:cNvSpPr>
            <p:nvPr/>
          </p:nvSpPr>
          <p:spPr bwMode="auto">
            <a:xfrm flipV="1">
              <a:off x="3483790" y="1928125"/>
              <a:ext cx="1174224" cy="708993"/>
            </a:xfrm>
            <a:prstGeom prst="line">
              <a:avLst/>
            </a:prstGeom>
            <a:noFill/>
            <a:ln w="38100" cmpd="dbl">
              <a:solidFill>
                <a:srgbClr val="008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FF"/>
                </a:solidFill>
                <a:latin typeface="微软雅黑" panose="020B0503020204020204" pitchFamily="34" charset="-122"/>
                <a:ea typeface="微软雅黑" panose="020B0503020204020204" pitchFamily="34" charset="-122"/>
              </a:endParaRPr>
            </a:p>
          </p:txBody>
        </p:sp>
        <p:sp>
          <p:nvSpPr>
            <p:cNvPr id="20" name="Line 158"/>
            <p:cNvSpPr>
              <a:spLocks noChangeShapeType="1"/>
            </p:cNvSpPr>
            <p:nvPr/>
          </p:nvSpPr>
          <p:spPr bwMode="auto">
            <a:xfrm flipH="1" flipV="1">
              <a:off x="2367824" y="2779542"/>
              <a:ext cx="528206" cy="638563"/>
            </a:xfrm>
            <a:prstGeom prst="line">
              <a:avLst/>
            </a:prstGeom>
            <a:noFill/>
            <a:ln w="76200" cmpd="tri">
              <a:solidFill>
                <a:srgbClr val="0066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FF"/>
                </a:solidFill>
                <a:latin typeface="微软雅黑" panose="020B0503020204020204" pitchFamily="34" charset="-122"/>
                <a:ea typeface="微软雅黑" panose="020B0503020204020204" pitchFamily="34" charset="-122"/>
              </a:endParaRPr>
            </a:p>
          </p:txBody>
        </p:sp>
        <p:sp>
          <p:nvSpPr>
            <p:cNvPr id="21" name="Line 159"/>
            <p:cNvSpPr>
              <a:spLocks noChangeShapeType="1"/>
            </p:cNvSpPr>
            <p:nvPr/>
          </p:nvSpPr>
          <p:spPr bwMode="auto">
            <a:xfrm flipV="1">
              <a:off x="2485636" y="1928124"/>
              <a:ext cx="528206" cy="568133"/>
            </a:xfrm>
            <a:prstGeom prst="line">
              <a:avLst/>
            </a:prstGeom>
            <a:noFill/>
            <a:ln w="76200" cmpd="tri">
              <a:solidFill>
                <a:srgbClr val="0066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FF"/>
                </a:solidFill>
                <a:latin typeface="微软雅黑" panose="020B0503020204020204" pitchFamily="34" charset="-122"/>
                <a:ea typeface="微软雅黑" panose="020B0503020204020204" pitchFamily="34" charset="-122"/>
              </a:endParaRPr>
            </a:p>
          </p:txBody>
        </p:sp>
        <p:sp>
          <p:nvSpPr>
            <p:cNvPr id="22" name="Line 160"/>
            <p:cNvSpPr>
              <a:spLocks noChangeShapeType="1"/>
            </p:cNvSpPr>
            <p:nvPr/>
          </p:nvSpPr>
          <p:spPr bwMode="auto">
            <a:xfrm flipV="1">
              <a:off x="2485636" y="2709112"/>
              <a:ext cx="880343" cy="0"/>
            </a:xfrm>
            <a:prstGeom prst="line">
              <a:avLst/>
            </a:prstGeom>
            <a:noFill/>
            <a:ln w="76200" cmpd="tri">
              <a:solidFill>
                <a:srgbClr val="0066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FF"/>
                </a:solidFill>
                <a:latin typeface="微软雅黑" panose="020B0503020204020204" pitchFamily="34" charset="-122"/>
                <a:ea typeface="微软雅黑" panose="020B0503020204020204" pitchFamily="34" charset="-122"/>
              </a:endParaRPr>
            </a:p>
          </p:txBody>
        </p:sp>
        <p:sp>
          <p:nvSpPr>
            <p:cNvPr id="23" name="AutoShape 161"/>
            <p:cNvSpPr>
              <a:spLocks noChangeArrowheads="1"/>
            </p:cNvSpPr>
            <p:nvPr/>
          </p:nvSpPr>
          <p:spPr bwMode="auto">
            <a:xfrm>
              <a:off x="4599755" y="2566687"/>
              <a:ext cx="218791" cy="236331"/>
            </a:xfrm>
            <a:prstGeom prst="cube">
              <a:avLst>
                <a:gd name="adj" fmla="val 25000"/>
              </a:avLst>
            </a:prstGeom>
            <a:solidFill>
              <a:srgbClr val="FF00FF"/>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FF"/>
                </a:solidFill>
                <a:latin typeface="微软雅黑" panose="020B0503020204020204" pitchFamily="34" charset="-122"/>
                <a:ea typeface="微软雅黑" panose="020B0503020204020204" pitchFamily="34" charset="-122"/>
              </a:endParaRPr>
            </a:p>
          </p:txBody>
        </p:sp>
        <p:sp>
          <p:nvSpPr>
            <p:cNvPr id="24" name="AutoShape 162"/>
            <p:cNvSpPr>
              <a:spLocks noChangeArrowheads="1"/>
            </p:cNvSpPr>
            <p:nvPr/>
          </p:nvSpPr>
          <p:spPr bwMode="auto">
            <a:xfrm>
              <a:off x="4599755" y="3277247"/>
              <a:ext cx="218791" cy="247287"/>
            </a:xfrm>
            <a:prstGeom prst="cube">
              <a:avLst>
                <a:gd name="adj" fmla="val 25000"/>
              </a:avLst>
            </a:prstGeom>
            <a:solidFill>
              <a:srgbClr val="FF00FF"/>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kumimoji="1" lang="en-US" altLang="zh-CN" sz="1400" b="1" dirty="0">
                <a:solidFill>
                  <a:srgbClr val="0000FF"/>
                </a:solidFill>
                <a:latin typeface="微软雅黑" panose="020B0503020204020204" pitchFamily="34" charset="-122"/>
                <a:ea typeface="微软雅黑" panose="020B0503020204020204" pitchFamily="34" charset="-122"/>
              </a:endParaRPr>
            </a:p>
            <a:p>
              <a:endParaRPr kumimoji="1" lang="en-US" altLang="zh-CN" sz="1400" b="1" dirty="0">
                <a:solidFill>
                  <a:srgbClr val="0000FF"/>
                </a:solidFill>
                <a:latin typeface="微软雅黑" panose="020B0503020204020204" pitchFamily="34" charset="-122"/>
                <a:ea typeface="微软雅黑" panose="020B0503020204020204" pitchFamily="34" charset="-122"/>
              </a:endParaRPr>
            </a:p>
            <a:p>
              <a:endParaRPr kumimoji="1" lang="en-US" altLang="zh-CN" sz="1400" b="1" dirty="0">
                <a:solidFill>
                  <a:srgbClr val="0000FF"/>
                </a:solidFill>
                <a:latin typeface="微软雅黑" panose="020B0503020204020204" pitchFamily="34" charset="-122"/>
                <a:ea typeface="微软雅黑" panose="020B0503020204020204" pitchFamily="34" charset="-122"/>
              </a:endParaRPr>
            </a:p>
            <a:p>
              <a:endParaRPr kumimoji="1" lang="en-US" altLang="zh-CN" sz="1400" b="1" dirty="0">
                <a:solidFill>
                  <a:srgbClr val="0000FF"/>
                </a:solidFill>
                <a:latin typeface="微软雅黑" panose="020B0503020204020204" pitchFamily="34" charset="-122"/>
                <a:ea typeface="微软雅黑" panose="020B0503020204020204" pitchFamily="34" charset="-122"/>
              </a:endParaRPr>
            </a:p>
            <a:p>
              <a:endParaRPr kumimoji="1" lang="en-US" altLang="zh-CN" sz="1400" b="1" dirty="0">
                <a:solidFill>
                  <a:srgbClr val="0000FF"/>
                </a:solidFill>
                <a:latin typeface="微软雅黑" panose="020B0503020204020204" pitchFamily="34" charset="-122"/>
                <a:ea typeface="微软雅黑" panose="020B0503020204020204" pitchFamily="34" charset="-122"/>
              </a:endParaRPr>
            </a:p>
            <a:p>
              <a:endParaRPr kumimoji="1" lang="en-US" altLang="zh-CN" sz="1400" b="1" dirty="0">
                <a:solidFill>
                  <a:srgbClr val="0000FF"/>
                </a:solidFill>
                <a:latin typeface="微软雅黑" panose="020B0503020204020204" pitchFamily="34" charset="-122"/>
                <a:ea typeface="微软雅黑" panose="020B0503020204020204" pitchFamily="34" charset="-122"/>
              </a:endParaRPr>
            </a:p>
            <a:p>
              <a:endParaRPr kumimoji="1" lang="en-US" altLang="zh-CN" sz="1400" b="1" dirty="0">
                <a:solidFill>
                  <a:srgbClr val="0000FF"/>
                </a:solidFill>
                <a:latin typeface="微软雅黑" panose="020B0503020204020204" pitchFamily="34" charset="-122"/>
                <a:ea typeface="微软雅黑" panose="020B0503020204020204" pitchFamily="34" charset="-122"/>
              </a:endParaRPr>
            </a:p>
            <a:p>
              <a:endParaRPr kumimoji="1" lang="en-US" altLang="zh-CN" sz="1400" b="1" dirty="0">
                <a:solidFill>
                  <a:srgbClr val="0000FF"/>
                </a:solidFill>
                <a:latin typeface="微软雅黑" panose="020B0503020204020204" pitchFamily="34" charset="-122"/>
                <a:ea typeface="微软雅黑" panose="020B0503020204020204" pitchFamily="34" charset="-122"/>
              </a:endParaRPr>
            </a:p>
            <a:p>
              <a:endParaRPr kumimoji="1" lang="en-US" altLang="zh-CN" sz="1400" b="1" dirty="0">
                <a:solidFill>
                  <a:srgbClr val="0000FF"/>
                </a:solidFill>
                <a:latin typeface="微软雅黑" panose="020B0503020204020204" pitchFamily="34" charset="-122"/>
                <a:ea typeface="微软雅黑" panose="020B0503020204020204" pitchFamily="34" charset="-122"/>
              </a:endParaRPr>
            </a:p>
            <a:p>
              <a:endParaRPr kumimoji="1" lang="en-US" altLang="zh-CN" sz="1400" b="1" dirty="0">
                <a:solidFill>
                  <a:srgbClr val="0000FF"/>
                </a:solidFill>
                <a:latin typeface="微软雅黑" panose="020B0503020204020204" pitchFamily="34" charset="-122"/>
                <a:ea typeface="微软雅黑" panose="020B0503020204020204" pitchFamily="34" charset="-122"/>
              </a:endParaRPr>
            </a:p>
            <a:p>
              <a:endParaRPr kumimoji="1" lang="en-US" altLang="zh-CN" sz="1400" b="1" dirty="0">
                <a:solidFill>
                  <a:srgbClr val="0000FF"/>
                </a:solidFill>
                <a:latin typeface="微软雅黑" panose="020B0503020204020204" pitchFamily="34" charset="-122"/>
                <a:ea typeface="微软雅黑" panose="020B0503020204020204" pitchFamily="34" charset="-122"/>
              </a:endParaRPr>
            </a:p>
            <a:p>
              <a:endParaRPr kumimoji="1" lang="en-US" altLang="zh-CN" sz="1400" b="1" dirty="0">
                <a:solidFill>
                  <a:srgbClr val="0000FF"/>
                </a:solidFill>
                <a:latin typeface="微软雅黑" panose="020B0503020204020204" pitchFamily="34" charset="-122"/>
                <a:ea typeface="微软雅黑" panose="020B0503020204020204" pitchFamily="34" charset="-122"/>
              </a:endParaRPr>
            </a:p>
            <a:p>
              <a:endParaRPr kumimoji="1" lang="en-US" altLang="zh-CN" sz="1400" b="1" dirty="0">
                <a:solidFill>
                  <a:srgbClr val="0000FF"/>
                </a:solidFill>
                <a:latin typeface="微软雅黑" panose="020B0503020204020204" pitchFamily="34" charset="-122"/>
                <a:ea typeface="微软雅黑" panose="020B0503020204020204" pitchFamily="34" charset="-122"/>
              </a:endParaRPr>
            </a:p>
            <a:p>
              <a:endParaRPr kumimoji="1" lang="en-US" altLang="zh-CN" sz="1400" b="1" dirty="0">
                <a:solidFill>
                  <a:srgbClr val="0000FF"/>
                </a:solidFill>
                <a:latin typeface="微软雅黑" panose="020B0503020204020204" pitchFamily="34" charset="-122"/>
                <a:ea typeface="微软雅黑" panose="020B0503020204020204" pitchFamily="34" charset="-122"/>
              </a:endParaRPr>
            </a:p>
            <a:p>
              <a:endParaRPr kumimoji="1" lang="en-US" altLang="zh-CN" sz="1400" b="1" dirty="0">
                <a:solidFill>
                  <a:srgbClr val="0000FF"/>
                </a:solidFill>
                <a:latin typeface="微软雅黑" panose="020B0503020204020204" pitchFamily="34" charset="-122"/>
                <a:ea typeface="微软雅黑" panose="020B0503020204020204" pitchFamily="34" charset="-122"/>
              </a:endParaRPr>
            </a:p>
            <a:p>
              <a:endParaRPr kumimoji="1" lang="en-US" altLang="zh-CN" sz="1400" b="1" dirty="0">
                <a:solidFill>
                  <a:srgbClr val="0000FF"/>
                </a:solidFill>
                <a:latin typeface="微软雅黑" panose="020B0503020204020204" pitchFamily="34" charset="-122"/>
                <a:ea typeface="微软雅黑" panose="020B0503020204020204" pitchFamily="34" charset="-122"/>
              </a:endParaRPr>
            </a:p>
            <a:p>
              <a:endParaRPr kumimoji="1" lang="en-US" altLang="zh-CN" sz="1400" b="1" dirty="0">
                <a:solidFill>
                  <a:srgbClr val="0000FF"/>
                </a:solidFill>
                <a:latin typeface="微软雅黑" panose="020B0503020204020204" pitchFamily="34" charset="-122"/>
                <a:ea typeface="微软雅黑" panose="020B0503020204020204" pitchFamily="34" charset="-122"/>
              </a:endParaRPr>
            </a:p>
            <a:p>
              <a:endParaRPr kumimoji="1" lang="en-US" altLang="zh-CN" sz="1400" b="1" dirty="0">
                <a:solidFill>
                  <a:srgbClr val="0000FF"/>
                </a:solidFill>
                <a:latin typeface="微软雅黑" panose="020B0503020204020204" pitchFamily="34" charset="-122"/>
                <a:ea typeface="微软雅黑" panose="020B0503020204020204" pitchFamily="34" charset="-122"/>
              </a:endParaRPr>
            </a:p>
            <a:p>
              <a:endParaRPr kumimoji="1" lang="en-US" altLang="zh-CN" sz="1400" b="1" dirty="0">
                <a:solidFill>
                  <a:srgbClr val="0000FF"/>
                </a:solidFill>
                <a:latin typeface="微软雅黑" panose="020B0503020204020204" pitchFamily="34" charset="-122"/>
                <a:ea typeface="微软雅黑" panose="020B0503020204020204" pitchFamily="34" charset="-122"/>
              </a:endParaRPr>
            </a:p>
            <a:p>
              <a:endParaRPr kumimoji="1" lang="en-US" altLang="zh-CN" sz="1400" b="1" dirty="0">
                <a:solidFill>
                  <a:srgbClr val="0000FF"/>
                </a:solidFill>
                <a:latin typeface="微软雅黑" panose="020B0503020204020204" pitchFamily="34" charset="-122"/>
                <a:ea typeface="微软雅黑" panose="020B0503020204020204" pitchFamily="34" charset="-122"/>
              </a:endParaRPr>
            </a:p>
            <a:p>
              <a:endParaRPr kumimoji="1" lang="en-US" altLang="zh-CN" sz="1400" b="1" dirty="0">
                <a:solidFill>
                  <a:srgbClr val="0000FF"/>
                </a:solidFill>
                <a:latin typeface="微软雅黑" panose="020B0503020204020204" pitchFamily="34" charset="-122"/>
                <a:ea typeface="微软雅黑" panose="020B0503020204020204" pitchFamily="34" charset="-122"/>
              </a:endParaRPr>
            </a:p>
            <a:p>
              <a:endParaRPr kumimoji="1" lang="en-US" altLang="zh-CN" sz="1400" b="1" dirty="0">
                <a:solidFill>
                  <a:srgbClr val="0000FF"/>
                </a:solidFill>
                <a:latin typeface="微软雅黑" panose="020B0503020204020204" pitchFamily="34" charset="-122"/>
                <a:ea typeface="微软雅黑" panose="020B0503020204020204" pitchFamily="34" charset="-122"/>
              </a:endParaRPr>
            </a:p>
            <a:p>
              <a:endParaRPr kumimoji="1" lang="en-US" altLang="zh-CN" sz="1400" b="1" dirty="0">
                <a:solidFill>
                  <a:srgbClr val="0000FF"/>
                </a:solidFill>
                <a:latin typeface="微软雅黑" panose="020B0503020204020204" pitchFamily="34" charset="-122"/>
                <a:ea typeface="微软雅黑" panose="020B0503020204020204" pitchFamily="34" charset="-122"/>
              </a:endParaRPr>
            </a:p>
            <a:p>
              <a:endParaRPr kumimoji="1" lang="en-US" altLang="zh-CN" sz="1400" b="1" dirty="0">
                <a:solidFill>
                  <a:srgbClr val="0000FF"/>
                </a:solidFill>
                <a:latin typeface="微软雅黑" panose="020B0503020204020204" pitchFamily="34" charset="-122"/>
                <a:ea typeface="微软雅黑" panose="020B0503020204020204" pitchFamily="34" charset="-122"/>
              </a:endParaRPr>
            </a:p>
            <a:p>
              <a:endParaRPr kumimoji="1" lang="en-US" altLang="zh-CN" sz="1400" b="1" dirty="0">
                <a:solidFill>
                  <a:srgbClr val="0000FF"/>
                </a:solidFill>
                <a:latin typeface="微软雅黑" panose="020B0503020204020204" pitchFamily="34" charset="-122"/>
                <a:ea typeface="微软雅黑" panose="020B0503020204020204" pitchFamily="34" charset="-122"/>
              </a:endParaRPr>
            </a:p>
            <a:p>
              <a:endParaRPr kumimoji="1" lang="en-US" altLang="zh-CN" sz="1400" b="1" dirty="0">
                <a:solidFill>
                  <a:srgbClr val="0000FF"/>
                </a:solidFill>
                <a:latin typeface="微软雅黑" panose="020B0503020204020204" pitchFamily="34" charset="-122"/>
                <a:ea typeface="微软雅黑" panose="020B0503020204020204" pitchFamily="34" charset="-122"/>
              </a:endParaRPr>
            </a:p>
            <a:p>
              <a:endParaRPr kumimoji="1" lang="en-US" altLang="zh-CN" sz="1400" b="1" dirty="0">
                <a:solidFill>
                  <a:srgbClr val="0000FF"/>
                </a:solidFill>
                <a:latin typeface="微软雅黑" panose="020B0503020204020204" pitchFamily="34" charset="-122"/>
                <a:ea typeface="微软雅黑" panose="020B0503020204020204" pitchFamily="34" charset="-122"/>
              </a:endParaRPr>
            </a:p>
            <a:p>
              <a:endParaRPr kumimoji="1" lang="en-US" altLang="zh-CN" sz="1400" b="1" dirty="0">
                <a:solidFill>
                  <a:srgbClr val="0000FF"/>
                </a:solidFill>
                <a:latin typeface="微软雅黑" panose="020B0503020204020204" pitchFamily="34" charset="-122"/>
                <a:ea typeface="微软雅黑" panose="020B0503020204020204" pitchFamily="34" charset="-122"/>
              </a:endParaRPr>
            </a:p>
            <a:p>
              <a:endParaRPr kumimoji="1" lang="en-US" altLang="zh-CN" sz="1400" b="1" dirty="0">
                <a:solidFill>
                  <a:srgbClr val="0000FF"/>
                </a:solidFill>
                <a:latin typeface="微软雅黑" panose="020B0503020204020204" pitchFamily="34" charset="-122"/>
                <a:ea typeface="微软雅黑" panose="020B0503020204020204" pitchFamily="34" charset="-122"/>
              </a:endParaRPr>
            </a:p>
            <a:p>
              <a:endParaRPr kumimoji="1" lang="en-US" altLang="zh-CN" sz="1400" b="1" dirty="0">
                <a:solidFill>
                  <a:srgbClr val="0000FF"/>
                </a:solidFill>
                <a:latin typeface="微软雅黑" panose="020B0503020204020204" pitchFamily="34" charset="-122"/>
                <a:ea typeface="微软雅黑" panose="020B0503020204020204" pitchFamily="34" charset="-122"/>
              </a:endParaRPr>
            </a:p>
            <a:p>
              <a:endParaRPr kumimoji="1" lang="en-US" altLang="zh-CN" sz="1400" b="1" dirty="0">
                <a:solidFill>
                  <a:srgbClr val="0000FF"/>
                </a:solidFill>
                <a:latin typeface="微软雅黑" panose="020B0503020204020204" pitchFamily="34" charset="-122"/>
                <a:ea typeface="微软雅黑" panose="020B0503020204020204" pitchFamily="34" charset="-122"/>
              </a:endParaRPr>
            </a:p>
            <a:p>
              <a:endParaRPr kumimoji="1" lang="en-US" altLang="zh-CN" sz="1400" b="1" dirty="0">
                <a:solidFill>
                  <a:srgbClr val="0000FF"/>
                </a:solidFill>
                <a:latin typeface="微软雅黑" panose="020B0503020204020204" pitchFamily="34" charset="-122"/>
                <a:ea typeface="微软雅黑" panose="020B0503020204020204" pitchFamily="34" charset="-122"/>
              </a:endParaRPr>
            </a:p>
            <a:p>
              <a:endParaRPr kumimoji="1" lang="en-US" altLang="zh-CN" sz="1400" b="1" dirty="0">
                <a:solidFill>
                  <a:srgbClr val="0000FF"/>
                </a:solidFill>
                <a:latin typeface="微软雅黑" panose="020B0503020204020204" pitchFamily="34" charset="-122"/>
                <a:ea typeface="微软雅黑" panose="020B0503020204020204" pitchFamily="34" charset="-122"/>
              </a:endParaRPr>
            </a:p>
            <a:p>
              <a:endParaRPr kumimoji="1" lang="en-US" altLang="zh-CN" sz="1400" b="1" dirty="0">
                <a:solidFill>
                  <a:srgbClr val="0000FF"/>
                </a:solidFill>
                <a:latin typeface="微软雅黑" panose="020B0503020204020204" pitchFamily="34" charset="-122"/>
                <a:ea typeface="微软雅黑" panose="020B0503020204020204" pitchFamily="34" charset="-122"/>
              </a:endParaRPr>
            </a:p>
            <a:p>
              <a:endParaRPr kumimoji="1" lang="en-US" altLang="zh-CN" sz="1400" b="1" dirty="0">
                <a:solidFill>
                  <a:srgbClr val="0000FF"/>
                </a:solidFill>
                <a:latin typeface="微软雅黑" panose="020B0503020204020204" pitchFamily="34" charset="-122"/>
                <a:ea typeface="微软雅黑" panose="020B0503020204020204" pitchFamily="34" charset="-122"/>
              </a:endParaRPr>
            </a:p>
            <a:p>
              <a:endParaRPr kumimoji="1" lang="en-US" altLang="zh-CN" sz="1400" b="1" dirty="0">
                <a:solidFill>
                  <a:srgbClr val="0000FF"/>
                </a:solidFill>
                <a:latin typeface="微软雅黑" panose="020B0503020204020204" pitchFamily="34" charset="-122"/>
                <a:ea typeface="微软雅黑" panose="020B0503020204020204" pitchFamily="34" charset="-122"/>
              </a:endParaRPr>
            </a:p>
            <a:p>
              <a:endParaRPr kumimoji="1" lang="en-US" altLang="zh-CN" sz="1400" b="1" dirty="0">
                <a:solidFill>
                  <a:srgbClr val="0000FF"/>
                </a:solidFill>
                <a:latin typeface="微软雅黑" panose="020B0503020204020204" pitchFamily="34" charset="-122"/>
                <a:ea typeface="微软雅黑" panose="020B0503020204020204" pitchFamily="34" charset="-122"/>
              </a:endParaRPr>
            </a:p>
            <a:p>
              <a:endParaRPr kumimoji="1" lang="en-US" altLang="zh-CN" sz="1400" b="1" dirty="0">
                <a:solidFill>
                  <a:srgbClr val="0000FF"/>
                </a:solidFill>
                <a:latin typeface="微软雅黑" panose="020B0503020204020204" pitchFamily="34" charset="-122"/>
                <a:ea typeface="微软雅黑" panose="020B0503020204020204" pitchFamily="34" charset="-122"/>
              </a:endParaRPr>
            </a:p>
            <a:p>
              <a:endParaRPr kumimoji="1" lang="en-US" altLang="zh-CN" sz="1400" b="1" dirty="0">
                <a:solidFill>
                  <a:srgbClr val="0000FF"/>
                </a:solidFill>
                <a:latin typeface="微软雅黑" panose="020B0503020204020204" pitchFamily="34" charset="-122"/>
                <a:ea typeface="微软雅黑" panose="020B0503020204020204" pitchFamily="34" charset="-122"/>
              </a:endParaRPr>
            </a:p>
            <a:p>
              <a:endParaRPr kumimoji="1" lang="en-US" altLang="zh-CN" sz="1400" b="1" dirty="0">
                <a:solidFill>
                  <a:srgbClr val="0000FF"/>
                </a:solidFill>
                <a:latin typeface="微软雅黑" panose="020B0503020204020204" pitchFamily="34" charset="-122"/>
                <a:ea typeface="微软雅黑" panose="020B0503020204020204" pitchFamily="34" charset="-122"/>
              </a:endParaRPr>
            </a:p>
            <a:p>
              <a:endParaRPr kumimoji="1" lang="en-US" altLang="zh-CN" sz="1400" b="1" dirty="0">
                <a:solidFill>
                  <a:srgbClr val="0000FF"/>
                </a:solidFill>
                <a:latin typeface="微软雅黑" panose="020B0503020204020204" pitchFamily="34" charset="-122"/>
                <a:ea typeface="微软雅黑" panose="020B0503020204020204" pitchFamily="34" charset="-122"/>
              </a:endParaRPr>
            </a:p>
            <a:p>
              <a:endParaRPr kumimoji="1" lang="en-US" altLang="zh-CN" sz="1400" b="1" dirty="0">
                <a:solidFill>
                  <a:srgbClr val="0000FF"/>
                </a:solidFill>
                <a:latin typeface="微软雅黑" panose="020B0503020204020204" pitchFamily="34" charset="-122"/>
                <a:ea typeface="微软雅黑" panose="020B0503020204020204" pitchFamily="34" charset="-122"/>
              </a:endParaRPr>
            </a:p>
            <a:p>
              <a:endParaRPr kumimoji="1" lang="en-US" altLang="zh-CN" sz="1400" b="1" dirty="0">
                <a:solidFill>
                  <a:srgbClr val="0000FF"/>
                </a:solidFill>
                <a:latin typeface="微软雅黑" panose="020B0503020204020204" pitchFamily="34" charset="-122"/>
                <a:ea typeface="微软雅黑" panose="020B0503020204020204" pitchFamily="34" charset="-122"/>
              </a:endParaRPr>
            </a:p>
            <a:p>
              <a:endParaRPr kumimoji="1" lang="en-US" altLang="zh-CN" sz="1400" b="1" dirty="0">
                <a:solidFill>
                  <a:srgbClr val="0000FF"/>
                </a:solidFill>
                <a:latin typeface="微软雅黑" panose="020B0503020204020204" pitchFamily="34" charset="-122"/>
                <a:ea typeface="微软雅黑" panose="020B0503020204020204" pitchFamily="34" charset="-122"/>
              </a:endParaRPr>
            </a:p>
            <a:p>
              <a:endParaRPr kumimoji="1" lang="en-US" altLang="zh-CN" sz="1400" b="1" dirty="0">
                <a:solidFill>
                  <a:srgbClr val="0000FF"/>
                </a:solidFill>
                <a:latin typeface="微软雅黑" panose="020B0503020204020204" pitchFamily="34" charset="-122"/>
                <a:ea typeface="微软雅黑" panose="020B0503020204020204" pitchFamily="34" charset="-122"/>
              </a:endParaRPr>
            </a:p>
            <a:p>
              <a:endParaRPr kumimoji="1" lang="en-US" altLang="zh-CN" sz="1400" b="1" dirty="0">
                <a:solidFill>
                  <a:srgbClr val="0000FF"/>
                </a:solidFill>
                <a:latin typeface="微软雅黑" panose="020B0503020204020204" pitchFamily="34" charset="-122"/>
                <a:ea typeface="微软雅黑" panose="020B0503020204020204" pitchFamily="34" charset="-122"/>
              </a:endParaRPr>
            </a:p>
            <a:p>
              <a:endParaRPr kumimoji="1" lang="en-US" altLang="zh-CN" sz="1400" b="1" dirty="0">
                <a:solidFill>
                  <a:srgbClr val="0000FF"/>
                </a:solidFill>
                <a:latin typeface="微软雅黑" panose="020B0503020204020204" pitchFamily="34" charset="-122"/>
                <a:ea typeface="微软雅黑" panose="020B0503020204020204" pitchFamily="34" charset="-122"/>
              </a:endParaRPr>
            </a:p>
            <a:p>
              <a:endParaRPr kumimoji="1" lang="en-US" altLang="zh-CN" sz="1400" b="1" dirty="0">
                <a:solidFill>
                  <a:srgbClr val="0000FF"/>
                </a:solidFill>
                <a:latin typeface="微软雅黑" panose="020B0503020204020204" pitchFamily="34" charset="-122"/>
                <a:ea typeface="微软雅黑" panose="020B0503020204020204" pitchFamily="34" charset="-122"/>
              </a:endParaRPr>
            </a:p>
            <a:p>
              <a:endParaRPr kumimoji="1" lang="en-US" altLang="zh-CN" sz="1400" b="1" dirty="0">
                <a:solidFill>
                  <a:srgbClr val="0000FF"/>
                </a:solidFill>
                <a:latin typeface="微软雅黑" panose="020B0503020204020204" pitchFamily="34" charset="-122"/>
                <a:ea typeface="微软雅黑" panose="020B0503020204020204" pitchFamily="34" charset="-122"/>
              </a:endParaRPr>
            </a:p>
            <a:p>
              <a:endParaRPr kumimoji="1" lang="en-US" altLang="zh-CN" sz="1400" b="1" dirty="0">
                <a:solidFill>
                  <a:srgbClr val="0000FF"/>
                </a:solidFill>
                <a:latin typeface="微软雅黑" panose="020B0503020204020204" pitchFamily="34" charset="-122"/>
                <a:ea typeface="微软雅黑" panose="020B0503020204020204" pitchFamily="34" charset="-122"/>
              </a:endParaRPr>
            </a:p>
            <a:p>
              <a:endParaRPr kumimoji="1" lang="en-US" altLang="zh-CN" sz="1400" b="1" dirty="0">
                <a:solidFill>
                  <a:srgbClr val="0000FF"/>
                </a:solidFill>
                <a:latin typeface="微软雅黑" panose="020B0503020204020204" pitchFamily="34" charset="-122"/>
                <a:ea typeface="微软雅黑" panose="020B0503020204020204" pitchFamily="34" charset="-122"/>
              </a:endParaRPr>
            </a:p>
            <a:p>
              <a:endParaRPr kumimoji="1" lang="en-US" altLang="zh-CN" sz="1400" b="1" dirty="0">
                <a:solidFill>
                  <a:srgbClr val="0000FF"/>
                </a:solidFill>
                <a:latin typeface="微软雅黑" panose="020B0503020204020204" pitchFamily="34" charset="-122"/>
                <a:ea typeface="微软雅黑" panose="020B0503020204020204" pitchFamily="34" charset="-122"/>
              </a:endParaRPr>
            </a:p>
            <a:p>
              <a:endParaRPr kumimoji="1" lang="en-US" altLang="zh-CN" sz="1400" b="1" dirty="0">
                <a:solidFill>
                  <a:srgbClr val="0000FF"/>
                </a:solidFill>
                <a:latin typeface="微软雅黑" panose="020B0503020204020204" pitchFamily="34" charset="-122"/>
                <a:ea typeface="微软雅黑" panose="020B0503020204020204" pitchFamily="34" charset="-122"/>
              </a:endParaRPr>
            </a:p>
            <a:p>
              <a:endParaRPr kumimoji="1" lang="en-US" altLang="zh-CN" sz="1400" b="1" dirty="0">
                <a:solidFill>
                  <a:srgbClr val="0000FF"/>
                </a:solidFill>
                <a:latin typeface="微软雅黑" panose="020B0503020204020204" pitchFamily="34" charset="-122"/>
                <a:ea typeface="微软雅黑" panose="020B0503020204020204" pitchFamily="34" charset="-122"/>
              </a:endParaRPr>
            </a:p>
            <a:p>
              <a:endParaRPr kumimoji="1" lang="en-US" altLang="zh-CN" sz="1400" b="1" dirty="0">
                <a:solidFill>
                  <a:srgbClr val="0000FF"/>
                </a:solidFill>
                <a:latin typeface="微软雅黑" panose="020B0503020204020204" pitchFamily="34" charset="-122"/>
                <a:ea typeface="微软雅黑" panose="020B0503020204020204" pitchFamily="34" charset="-122"/>
              </a:endParaRPr>
            </a:p>
            <a:p>
              <a:endParaRPr kumimoji="1" lang="en-US" altLang="zh-CN" sz="1400" b="1" dirty="0">
                <a:solidFill>
                  <a:srgbClr val="0000FF"/>
                </a:solidFill>
                <a:latin typeface="微软雅黑" panose="020B0503020204020204" pitchFamily="34" charset="-122"/>
                <a:ea typeface="微软雅黑" panose="020B0503020204020204" pitchFamily="34" charset="-122"/>
              </a:endParaRPr>
            </a:p>
            <a:p>
              <a:endParaRPr kumimoji="1" lang="en-US" altLang="zh-CN" sz="1400" b="1" dirty="0">
                <a:solidFill>
                  <a:srgbClr val="0000FF"/>
                </a:solidFill>
                <a:latin typeface="微软雅黑" panose="020B0503020204020204" pitchFamily="34" charset="-122"/>
                <a:ea typeface="微软雅黑" panose="020B0503020204020204" pitchFamily="34" charset="-122"/>
              </a:endParaRPr>
            </a:p>
            <a:p>
              <a:endParaRPr kumimoji="1" lang="en-US" altLang="zh-CN" sz="1400" b="1" dirty="0">
                <a:solidFill>
                  <a:srgbClr val="0000FF"/>
                </a:solidFill>
                <a:latin typeface="微软雅黑" panose="020B0503020204020204" pitchFamily="34" charset="-122"/>
                <a:ea typeface="微软雅黑" panose="020B0503020204020204" pitchFamily="34" charset="-122"/>
              </a:endParaRPr>
            </a:p>
            <a:p>
              <a:endParaRPr kumimoji="1" lang="en-US" altLang="zh-CN" sz="1400" b="1" dirty="0">
                <a:solidFill>
                  <a:srgbClr val="0000FF"/>
                </a:solidFill>
                <a:latin typeface="微软雅黑" panose="020B0503020204020204" pitchFamily="34" charset="-122"/>
                <a:ea typeface="微软雅黑" panose="020B0503020204020204" pitchFamily="34" charset="-122"/>
              </a:endParaRPr>
            </a:p>
            <a:p>
              <a:endParaRPr kumimoji="1" lang="en-US" altLang="zh-CN" sz="1400" b="1" dirty="0">
                <a:solidFill>
                  <a:srgbClr val="0000FF"/>
                </a:solidFill>
                <a:latin typeface="微软雅黑" panose="020B0503020204020204" pitchFamily="34" charset="-122"/>
                <a:ea typeface="微软雅黑" panose="020B0503020204020204" pitchFamily="34" charset="-122"/>
              </a:endParaRPr>
            </a:p>
            <a:p>
              <a:endParaRPr kumimoji="1" lang="en-US" altLang="zh-CN" sz="1400" b="1" dirty="0">
                <a:solidFill>
                  <a:srgbClr val="0000FF"/>
                </a:solidFill>
                <a:latin typeface="微软雅黑" panose="020B0503020204020204" pitchFamily="34" charset="-122"/>
                <a:ea typeface="微软雅黑" panose="020B0503020204020204" pitchFamily="34" charset="-122"/>
              </a:endParaRPr>
            </a:p>
            <a:p>
              <a:endParaRPr kumimoji="1" lang="en-US" altLang="zh-CN" sz="1400" b="1" dirty="0">
                <a:solidFill>
                  <a:srgbClr val="0000FF"/>
                </a:solidFill>
                <a:latin typeface="微软雅黑" panose="020B0503020204020204" pitchFamily="34" charset="-122"/>
                <a:ea typeface="微软雅黑" panose="020B0503020204020204" pitchFamily="34" charset="-122"/>
              </a:endParaRPr>
            </a:p>
            <a:p>
              <a:endParaRPr kumimoji="1" lang="en-US" altLang="zh-CN" sz="1400" b="1" dirty="0">
                <a:solidFill>
                  <a:srgbClr val="0000FF"/>
                </a:solidFill>
                <a:latin typeface="微软雅黑" panose="020B0503020204020204" pitchFamily="34" charset="-122"/>
                <a:ea typeface="微软雅黑" panose="020B0503020204020204" pitchFamily="34" charset="-122"/>
              </a:endParaRPr>
            </a:p>
            <a:p>
              <a:endParaRPr kumimoji="1" lang="en-US" altLang="zh-CN" sz="1400" b="1" dirty="0">
                <a:solidFill>
                  <a:srgbClr val="0000FF"/>
                </a:solidFill>
                <a:latin typeface="微软雅黑" panose="020B0503020204020204" pitchFamily="34" charset="-122"/>
                <a:ea typeface="微软雅黑" panose="020B0503020204020204" pitchFamily="34" charset="-122"/>
              </a:endParaRPr>
            </a:p>
            <a:p>
              <a:endParaRPr kumimoji="1" lang="en-US" altLang="zh-CN" sz="1400" b="1" dirty="0">
                <a:solidFill>
                  <a:srgbClr val="0000FF"/>
                </a:solidFill>
                <a:latin typeface="微软雅黑" panose="020B0503020204020204" pitchFamily="34" charset="-122"/>
                <a:ea typeface="微软雅黑" panose="020B0503020204020204" pitchFamily="34" charset="-122"/>
              </a:endParaRPr>
            </a:p>
            <a:p>
              <a:endParaRPr kumimoji="1" lang="en-US" altLang="zh-CN" sz="1400" b="1" dirty="0">
                <a:solidFill>
                  <a:srgbClr val="0000FF"/>
                </a:solidFill>
                <a:latin typeface="微软雅黑" panose="020B0503020204020204" pitchFamily="34" charset="-122"/>
                <a:ea typeface="微软雅黑" panose="020B0503020204020204" pitchFamily="34" charset="-122"/>
              </a:endParaRPr>
            </a:p>
            <a:p>
              <a:endParaRPr kumimoji="1" lang="en-US" altLang="zh-CN" sz="1400" b="1" dirty="0">
                <a:solidFill>
                  <a:srgbClr val="0000FF"/>
                </a:solidFill>
                <a:latin typeface="微软雅黑" panose="020B0503020204020204" pitchFamily="34" charset="-122"/>
                <a:ea typeface="微软雅黑" panose="020B0503020204020204" pitchFamily="34" charset="-122"/>
              </a:endParaRPr>
            </a:p>
            <a:p>
              <a:endParaRPr kumimoji="1" lang="en-US" altLang="zh-CN" sz="1400" b="1" dirty="0">
                <a:solidFill>
                  <a:srgbClr val="0000FF"/>
                </a:solidFill>
                <a:latin typeface="微软雅黑" panose="020B0503020204020204" pitchFamily="34" charset="-122"/>
                <a:ea typeface="微软雅黑" panose="020B0503020204020204" pitchFamily="34" charset="-122"/>
              </a:endParaRPr>
            </a:p>
            <a:p>
              <a:endParaRPr kumimoji="1" lang="en-US" altLang="zh-CN" sz="1400" b="1" dirty="0">
                <a:solidFill>
                  <a:srgbClr val="0000FF"/>
                </a:solidFill>
                <a:latin typeface="微软雅黑" panose="020B0503020204020204" pitchFamily="34" charset="-122"/>
                <a:ea typeface="微软雅黑" panose="020B0503020204020204" pitchFamily="34" charset="-122"/>
              </a:endParaRPr>
            </a:p>
            <a:p>
              <a:endParaRPr kumimoji="1" lang="en-US" altLang="zh-CN" sz="1400" b="1" dirty="0">
                <a:solidFill>
                  <a:srgbClr val="0000FF"/>
                </a:solidFill>
                <a:latin typeface="微软雅黑" panose="020B0503020204020204" pitchFamily="34" charset="-122"/>
                <a:ea typeface="微软雅黑" panose="020B0503020204020204" pitchFamily="34" charset="-122"/>
              </a:endParaRPr>
            </a:p>
            <a:p>
              <a:endParaRPr kumimoji="1" lang="en-US" altLang="zh-CN" sz="1400" b="1" dirty="0">
                <a:solidFill>
                  <a:srgbClr val="0000FF"/>
                </a:solidFill>
                <a:latin typeface="微软雅黑" panose="020B0503020204020204" pitchFamily="34" charset="-122"/>
                <a:ea typeface="微软雅黑" panose="020B0503020204020204" pitchFamily="34" charset="-122"/>
              </a:endParaRPr>
            </a:p>
            <a:p>
              <a:endParaRPr kumimoji="1" lang="en-US" altLang="zh-CN" sz="1400" b="1" dirty="0">
                <a:solidFill>
                  <a:srgbClr val="0000FF"/>
                </a:solidFill>
                <a:latin typeface="微软雅黑" panose="020B0503020204020204" pitchFamily="34" charset="-122"/>
                <a:ea typeface="微软雅黑" panose="020B0503020204020204" pitchFamily="34" charset="-122"/>
              </a:endParaRPr>
            </a:p>
            <a:p>
              <a:endParaRPr kumimoji="1" lang="en-US" altLang="zh-CN" sz="1400" b="1" dirty="0">
                <a:solidFill>
                  <a:srgbClr val="0000FF"/>
                </a:solidFill>
                <a:latin typeface="微软雅黑" panose="020B0503020204020204" pitchFamily="34" charset="-122"/>
                <a:ea typeface="微软雅黑" panose="020B0503020204020204" pitchFamily="34" charset="-122"/>
              </a:endParaRPr>
            </a:p>
            <a:p>
              <a:endParaRPr kumimoji="1" lang="en-US" altLang="zh-CN" sz="1400" b="1" dirty="0">
                <a:solidFill>
                  <a:srgbClr val="0000FF"/>
                </a:solidFill>
                <a:latin typeface="微软雅黑" panose="020B0503020204020204" pitchFamily="34" charset="-122"/>
                <a:ea typeface="微软雅黑" panose="020B0503020204020204" pitchFamily="34" charset="-122"/>
              </a:endParaRPr>
            </a:p>
            <a:p>
              <a:endParaRPr kumimoji="1" lang="en-US" altLang="zh-CN" sz="1400" b="1" dirty="0">
                <a:solidFill>
                  <a:srgbClr val="0000FF"/>
                </a:solidFill>
                <a:latin typeface="微软雅黑" panose="020B0503020204020204" pitchFamily="34" charset="-122"/>
                <a:ea typeface="微软雅黑" panose="020B0503020204020204" pitchFamily="34" charset="-122"/>
              </a:endParaRPr>
            </a:p>
            <a:p>
              <a:endParaRPr kumimoji="1" lang="en-US" altLang="zh-CN" sz="1400" b="1" dirty="0">
                <a:solidFill>
                  <a:srgbClr val="0000FF"/>
                </a:solidFill>
                <a:latin typeface="微软雅黑" panose="020B0503020204020204" pitchFamily="34" charset="-122"/>
                <a:ea typeface="微软雅黑" panose="020B0503020204020204" pitchFamily="34" charset="-122"/>
              </a:endParaRPr>
            </a:p>
            <a:p>
              <a:endParaRPr kumimoji="1" lang="en-US" altLang="zh-CN" sz="1400" b="1" dirty="0">
                <a:solidFill>
                  <a:srgbClr val="0000FF"/>
                </a:solidFill>
                <a:latin typeface="微软雅黑" panose="020B0503020204020204" pitchFamily="34" charset="-122"/>
                <a:ea typeface="微软雅黑" panose="020B0503020204020204" pitchFamily="34" charset="-122"/>
              </a:endParaRPr>
            </a:p>
            <a:p>
              <a:endParaRPr kumimoji="1" lang="en-US" altLang="zh-CN" sz="1400" b="1" dirty="0">
                <a:solidFill>
                  <a:srgbClr val="0000FF"/>
                </a:solidFill>
                <a:latin typeface="微软雅黑" panose="020B0503020204020204" pitchFamily="34" charset="-122"/>
                <a:ea typeface="微软雅黑" panose="020B0503020204020204" pitchFamily="34" charset="-122"/>
              </a:endParaRPr>
            </a:p>
          </p:txBody>
        </p:sp>
        <p:sp>
          <p:nvSpPr>
            <p:cNvPr id="25" name="Text Box 163"/>
            <p:cNvSpPr txBox="1">
              <a:spLocks noChangeArrowheads="1"/>
            </p:cNvSpPr>
            <p:nvPr/>
          </p:nvSpPr>
          <p:spPr bwMode="auto">
            <a:xfrm>
              <a:off x="6971505" y="1194216"/>
              <a:ext cx="1284261" cy="4251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r>
                <a:rPr kumimoji="1" lang="zh-CN" altLang="en-US" sz="1200" b="1" dirty="0">
                  <a:solidFill>
                    <a:srgbClr val="0000FF"/>
                  </a:solidFill>
                  <a:latin typeface="微软雅黑" panose="020B0503020204020204" pitchFamily="34" charset="-122"/>
                  <a:ea typeface="微软雅黑" panose="020B0503020204020204" pitchFamily="34" charset="-122"/>
                </a:rPr>
                <a:t>同轴电缆</a:t>
              </a:r>
            </a:p>
          </p:txBody>
        </p:sp>
        <p:sp>
          <p:nvSpPr>
            <p:cNvPr id="26" name="AutoShape 164"/>
            <p:cNvSpPr>
              <a:spLocks noChangeArrowheads="1"/>
            </p:cNvSpPr>
            <p:nvPr/>
          </p:nvSpPr>
          <p:spPr bwMode="auto">
            <a:xfrm>
              <a:off x="4599755" y="1785699"/>
              <a:ext cx="218791" cy="237896"/>
            </a:xfrm>
            <a:prstGeom prst="cube">
              <a:avLst>
                <a:gd name="adj" fmla="val 25000"/>
              </a:avLst>
            </a:prstGeom>
            <a:solidFill>
              <a:srgbClr val="FF00FF"/>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FF"/>
                </a:solidFill>
                <a:latin typeface="微软雅黑" panose="020B0503020204020204" pitchFamily="34" charset="-122"/>
                <a:ea typeface="微软雅黑" panose="020B0503020204020204" pitchFamily="34" charset="-122"/>
              </a:endParaRPr>
            </a:p>
          </p:txBody>
        </p:sp>
        <p:sp>
          <p:nvSpPr>
            <p:cNvPr id="27" name="Line 165"/>
            <p:cNvSpPr>
              <a:spLocks noChangeShapeType="1"/>
            </p:cNvSpPr>
            <p:nvPr/>
          </p:nvSpPr>
          <p:spPr bwMode="auto">
            <a:xfrm>
              <a:off x="4834083" y="3418105"/>
              <a:ext cx="2642325" cy="0"/>
            </a:xfrm>
            <a:prstGeom prst="line">
              <a:avLst/>
            </a:prstGeom>
            <a:noFill/>
            <a:ln w="28575">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FF"/>
                </a:solidFill>
                <a:latin typeface="微软雅黑" panose="020B0503020204020204" pitchFamily="34" charset="-122"/>
                <a:ea typeface="微软雅黑" panose="020B0503020204020204" pitchFamily="34" charset="-122"/>
              </a:endParaRPr>
            </a:p>
          </p:txBody>
        </p:sp>
        <p:pic>
          <p:nvPicPr>
            <p:cNvPr id="28" name="Picture 166"/>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69704" y="2921967"/>
              <a:ext cx="328834" cy="23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29" name="Picture 167"/>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501557" y="2211409"/>
              <a:ext cx="328834" cy="23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30" name="Line 168"/>
            <p:cNvSpPr>
              <a:spLocks noChangeShapeType="1"/>
            </p:cNvSpPr>
            <p:nvPr/>
          </p:nvSpPr>
          <p:spPr bwMode="auto">
            <a:xfrm flipH="1">
              <a:off x="7066012" y="1572846"/>
              <a:ext cx="234327" cy="355280"/>
            </a:xfrm>
            <a:prstGeom prst="line">
              <a:avLst/>
            </a:prstGeom>
            <a:noFill/>
            <a:ln w="9525">
              <a:solidFill>
                <a:schemeClr val="tx1"/>
              </a:solidFill>
              <a:rou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FF"/>
                </a:solidFill>
                <a:latin typeface="微软雅黑" panose="020B0503020204020204" pitchFamily="34" charset="-122"/>
                <a:ea typeface="微软雅黑" panose="020B0503020204020204" pitchFamily="34" charset="-122"/>
              </a:endParaRPr>
            </a:p>
          </p:txBody>
        </p:sp>
        <p:sp>
          <p:nvSpPr>
            <p:cNvPr id="31" name="Line 169"/>
            <p:cNvSpPr>
              <a:spLocks noChangeShapeType="1"/>
            </p:cNvSpPr>
            <p:nvPr/>
          </p:nvSpPr>
          <p:spPr bwMode="auto">
            <a:xfrm>
              <a:off x="2485636" y="1713705"/>
              <a:ext cx="234327" cy="497704"/>
            </a:xfrm>
            <a:prstGeom prst="line">
              <a:avLst/>
            </a:prstGeom>
            <a:noFill/>
            <a:ln w="9525">
              <a:solidFill>
                <a:schemeClr val="tx1"/>
              </a:solidFill>
              <a:rou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FF"/>
                </a:solidFill>
                <a:latin typeface="微软雅黑" panose="020B0503020204020204" pitchFamily="34" charset="-122"/>
                <a:ea typeface="微软雅黑" panose="020B0503020204020204" pitchFamily="34" charset="-122"/>
              </a:endParaRPr>
            </a:p>
          </p:txBody>
        </p:sp>
        <p:sp>
          <p:nvSpPr>
            <p:cNvPr id="32" name="Text Box 170"/>
            <p:cNvSpPr txBox="1">
              <a:spLocks noChangeArrowheads="1"/>
            </p:cNvSpPr>
            <p:nvPr/>
          </p:nvSpPr>
          <p:spPr bwMode="auto">
            <a:xfrm>
              <a:off x="3402857" y="1598493"/>
              <a:ext cx="783285" cy="4251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r>
                <a:rPr kumimoji="1" lang="zh-CN" altLang="en-US" sz="1200" b="1" dirty="0">
                  <a:solidFill>
                    <a:srgbClr val="CC00CC"/>
                  </a:solidFill>
                  <a:latin typeface="微软雅黑" panose="020B0503020204020204" pitchFamily="34" charset="-122"/>
                  <a:ea typeface="微软雅黑" panose="020B0503020204020204" pitchFamily="34" charset="-122"/>
                </a:rPr>
                <a:t>光纤</a:t>
              </a:r>
            </a:p>
          </p:txBody>
        </p:sp>
        <p:sp>
          <p:nvSpPr>
            <p:cNvPr id="33" name="Line 171"/>
            <p:cNvSpPr>
              <a:spLocks noChangeShapeType="1"/>
            </p:cNvSpPr>
            <p:nvPr/>
          </p:nvSpPr>
          <p:spPr bwMode="auto">
            <a:xfrm>
              <a:off x="4305876" y="1572845"/>
              <a:ext cx="352137" cy="212854"/>
            </a:xfrm>
            <a:prstGeom prst="line">
              <a:avLst/>
            </a:prstGeom>
            <a:noFill/>
            <a:ln w="9525">
              <a:solidFill>
                <a:schemeClr val="tx1"/>
              </a:solidFill>
              <a:rou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FF"/>
                </a:solidFill>
                <a:latin typeface="微软雅黑" panose="020B0503020204020204" pitchFamily="34" charset="-122"/>
                <a:ea typeface="微软雅黑" panose="020B0503020204020204" pitchFamily="34" charset="-122"/>
              </a:endParaRPr>
            </a:p>
          </p:txBody>
        </p:sp>
        <p:sp>
          <p:nvSpPr>
            <p:cNvPr id="34" name="Text Box 172"/>
            <p:cNvSpPr txBox="1">
              <a:spLocks noChangeArrowheads="1"/>
            </p:cNvSpPr>
            <p:nvPr/>
          </p:nvSpPr>
          <p:spPr bwMode="auto">
            <a:xfrm>
              <a:off x="3627013" y="1183262"/>
              <a:ext cx="1348856" cy="4251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r>
                <a:rPr kumimoji="1" lang="zh-CN" altLang="en-US" sz="1200" b="1" dirty="0">
                  <a:solidFill>
                    <a:srgbClr val="CC00CC"/>
                  </a:solidFill>
                  <a:latin typeface="微软雅黑" panose="020B0503020204020204" pitchFamily="34" charset="-122"/>
                  <a:ea typeface="微软雅黑" panose="020B0503020204020204" pitchFamily="34" charset="-122"/>
                </a:rPr>
                <a:t>光纤结点</a:t>
              </a:r>
            </a:p>
          </p:txBody>
        </p:sp>
        <p:pic>
          <p:nvPicPr>
            <p:cNvPr id="35" name="Picture 176"/>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38357" y="2921967"/>
              <a:ext cx="328834" cy="23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36" name="AutoShape 178"/>
            <p:cNvSpPr>
              <a:spLocks noChangeArrowheads="1"/>
            </p:cNvSpPr>
            <p:nvPr/>
          </p:nvSpPr>
          <p:spPr bwMode="auto">
            <a:xfrm>
              <a:off x="2024751" y="2411742"/>
              <a:ext cx="547625" cy="475792"/>
            </a:xfrm>
            <a:prstGeom prst="cube">
              <a:avLst>
                <a:gd name="adj" fmla="val 25000"/>
              </a:avLst>
            </a:prstGeom>
            <a:solidFill>
              <a:srgbClr val="0066FF"/>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FF"/>
                </a:solidFill>
                <a:latin typeface="微软雅黑" panose="020B0503020204020204" pitchFamily="34" charset="-122"/>
                <a:ea typeface="微软雅黑" panose="020B0503020204020204" pitchFamily="34" charset="-122"/>
              </a:endParaRPr>
            </a:p>
          </p:txBody>
        </p:sp>
        <p:sp>
          <p:nvSpPr>
            <p:cNvPr id="37" name="Text Box 179"/>
            <p:cNvSpPr txBox="1">
              <a:spLocks noChangeArrowheads="1"/>
            </p:cNvSpPr>
            <p:nvPr/>
          </p:nvSpPr>
          <p:spPr bwMode="auto">
            <a:xfrm>
              <a:off x="1917780" y="2499984"/>
              <a:ext cx="804837" cy="4251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r>
                <a:rPr kumimoji="1" lang="zh-CN" altLang="en-US" sz="1200" b="1" dirty="0">
                  <a:solidFill>
                    <a:schemeClr val="bg1"/>
                  </a:solidFill>
                  <a:latin typeface="微软雅黑" panose="020B0503020204020204" pitchFamily="34" charset="-122"/>
                  <a:ea typeface="微软雅黑" panose="020B0503020204020204" pitchFamily="34" charset="-122"/>
                </a:rPr>
                <a:t>头端</a:t>
              </a:r>
            </a:p>
          </p:txBody>
        </p:sp>
        <p:grpSp>
          <p:nvGrpSpPr>
            <p:cNvPr id="38" name="Group 180"/>
            <p:cNvGrpSpPr>
              <a:grpSpLocks noChangeAspect="1"/>
            </p:cNvGrpSpPr>
            <p:nvPr/>
          </p:nvGrpSpPr>
          <p:grpSpPr bwMode="auto">
            <a:xfrm>
              <a:off x="2067481" y="1815902"/>
              <a:ext cx="427362" cy="668876"/>
              <a:chOff x="2248" y="723"/>
              <a:chExt cx="224" cy="290"/>
            </a:xfrm>
            <a:solidFill>
              <a:srgbClr val="00FFCC"/>
            </a:solidFill>
          </p:grpSpPr>
          <p:grpSp>
            <p:nvGrpSpPr>
              <p:cNvPr id="39" name="Group 182"/>
              <p:cNvGrpSpPr/>
              <p:nvPr/>
            </p:nvGrpSpPr>
            <p:grpSpPr bwMode="auto">
              <a:xfrm>
                <a:off x="2248" y="734"/>
                <a:ext cx="224" cy="279"/>
                <a:chOff x="2248" y="734"/>
                <a:chExt cx="224" cy="279"/>
              </a:xfrm>
              <a:grpFill/>
            </p:grpSpPr>
            <p:grpSp>
              <p:nvGrpSpPr>
                <p:cNvPr id="55" name="Group 183"/>
                <p:cNvGrpSpPr/>
                <p:nvPr/>
              </p:nvGrpSpPr>
              <p:grpSpPr bwMode="auto">
                <a:xfrm>
                  <a:off x="2328" y="898"/>
                  <a:ext cx="9" cy="37"/>
                  <a:chOff x="2328" y="898"/>
                  <a:chExt cx="9" cy="37"/>
                </a:xfrm>
                <a:grpFill/>
              </p:grpSpPr>
              <p:sp>
                <p:nvSpPr>
                  <p:cNvPr id="89" name="Rectangle 184"/>
                  <p:cNvSpPr>
                    <a:spLocks noChangeArrowheads="1"/>
                  </p:cNvSpPr>
                  <p:nvPr/>
                </p:nvSpPr>
                <p:spPr bwMode="auto">
                  <a:xfrm>
                    <a:off x="2328" y="898"/>
                    <a:ext cx="9" cy="37"/>
                  </a:xfrm>
                  <a:prstGeom prst="rect">
                    <a:avLst/>
                  </a:prstGeom>
                  <a:grpFill/>
                  <a:ln w="1588">
                    <a:solidFill>
                      <a:srgbClr val="000000"/>
                    </a:solidFill>
                    <a:miter lim="800000"/>
                  </a:ln>
                </p:spPr>
                <p:txBody>
                  <a:bodyPr/>
                  <a:lstStyle/>
                  <a:p>
                    <a:endParaRPr lang="zh-CN" altLang="en-US" sz="1400" b="1">
                      <a:solidFill>
                        <a:srgbClr val="0000FF"/>
                      </a:solidFill>
                      <a:latin typeface="微软雅黑" panose="020B0503020204020204" pitchFamily="34" charset="-122"/>
                      <a:ea typeface="微软雅黑" panose="020B0503020204020204" pitchFamily="34" charset="-122"/>
                    </a:endParaRPr>
                  </a:p>
                </p:txBody>
              </p:sp>
              <p:sp>
                <p:nvSpPr>
                  <p:cNvPr id="90" name="Line 185"/>
                  <p:cNvSpPr>
                    <a:spLocks noChangeShapeType="1"/>
                  </p:cNvSpPr>
                  <p:nvPr/>
                </p:nvSpPr>
                <p:spPr bwMode="auto">
                  <a:xfrm>
                    <a:off x="2332" y="898"/>
                    <a:ext cx="1" cy="33"/>
                  </a:xfrm>
                  <a:prstGeom prst="line">
                    <a:avLst/>
                  </a:prstGeom>
                  <a:grpFill/>
                  <a:ln w="1588">
                    <a:solidFill>
                      <a:srgbClr val="000000"/>
                    </a:solidFill>
                    <a:round/>
                  </a:ln>
                </p:spPr>
                <p:txBody>
                  <a:bodyPr/>
                  <a:lstStyle/>
                  <a:p>
                    <a:endParaRPr lang="zh-CN" altLang="en-US" sz="1400" b="1">
                      <a:solidFill>
                        <a:srgbClr val="0000FF"/>
                      </a:solidFill>
                      <a:latin typeface="微软雅黑" panose="020B0503020204020204" pitchFamily="34" charset="-122"/>
                      <a:ea typeface="微软雅黑" panose="020B0503020204020204" pitchFamily="34" charset="-122"/>
                    </a:endParaRPr>
                  </a:p>
                </p:txBody>
              </p:sp>
            </p:grpSp>
            <p:sp>
              <p:nvSpPr>
                <p:cNvPr id="56" name="Rectangle 186"/>
                <p:cNvSpPr>
                  <a:spLocks noChangeArrowheads="1"/>
                </p:cNvSpPr>
                <p:nvPr/>
              </p:nvSpPr>
              <p:spPr bwMode="auto">
                <a:xfrm>
                  <a:off x="2295" y="876"/>
                  <a:ext cx="25" cy="57"/>
                </a:xfrm>
                <a:prstGeom prst="rect">
                  <a:avLst/>
                </a:prstGeom>
                <a:grpFill/>
                <a:ln w="1588">
                  <a:solidFill>
                    <a:srgbClr val="000000"/>
                  </a:solidFill>
                  <a:miter lim="800000"/>
                </a:ln>
              </p:spPr>
              <p:txBody>
                <a:bodyPr/>
                <a:lstStyle/>
                <a:p>
                  <a:endParaRPr lang="zh-CN" altLang="en-US" sz="1400" b="1">
                    <a:solidFill>
                      <a:srgbClr val="0000FF"/>
                    </a:solidFill>
                    <a:latin typeface="微软雅黑" panose="020B0503020204020204" pitchFamily="34" charset="-122"/>
                    <a:ea typeface="微软雅黑" panose="020B0503020204020204" pitchFamily="34" charset="-122"/>
                  </a:endParaRPr>
                </a:p>
              </p:txBody>
            </p:sp>
            <p:sp>
              <p:nvSpPr>
                <p:cNvPr id="57" name="Freeform 187"/>
                <p:cNvSpPr/>
                <p:nvPr/>
              </p:nvSpPr>
              <p:spPr bwMode="auto">
                <a:xfrm>
                  <a:off x="2385" y="888"/>
                  <a:ext cx="16" cy="12"/>
                </a:xfrm>
                <a:custGeom>
                  <a:avLst/>
                  <a:gdLst>
                    <a:gd name="T0" fmla="*/ 0 w 112"/>
                    <a:gd name="T1" fmla="*/ 0 h 84"/>
                    <a:gd name="T2" fmla="*/ 0 w 112"/>
                    <a:gd name="T3" fmla="*/ 84 h 84"/>
                    <a:gd name="T4" fmla="*/ 112 w 112"/>
                    <a:gd name="T5" fmla="*/ 84 h 84"/>
                    <a:gd name="T6" fmla="*/ 112 w 112"/>
                    <a:gd name="T7" fmla="*/ 17 h 84"/>
                    <a:gd name="T8" fmla="*/ 0 w 112"/>
                    <a:gd name="T9" fmla="*/ 0 h 84"/>
                  </a:gdLst>
                  <a:ahLst/>
                  <a:cxnLst>
                    <a:cxn ang="0">
                      <a:pos x="T0" y="T1"/>
                    </a:cxn>
                    <a:cxn ang="0">
                      <a:pos x="T2" y="T3"/>
                    </a:cxn>
                    <a:cxn ang="0">
                      <a:pos x="T4" y="T5"/>
                    </a:cxn>
                    <a:cxn ang="0">
                      <a:pos x="T6" y="T7"/>
                    </a:cxn>
                    <a:cxn ang="0">
                      <a:pos x="T8" y="T9"/>
                    </a:cxn>
                  </a:cxnLst>
                  <a:rect l="0" t="0" r="r" b="b"/>
                  <a:pathLst>
                    <a:path w="112" h="84">
                      <a:moveTo>
                        <a:pt x="0" y="0"/>
                      </a:moveTo>
                      <a:lnTo>
                        <a:pt x="0" y="84"/>
                      </a:lnTo>
                      <a:lnTo>
                        <a:pt x="112" y="84"/>
                      </a:lnTo>
                      <a:lnTo>
                        <a:pt x="112" y="17"/>
                      </a:lnTo>
                      <a:lnTo>
                        <a:pt x="0" y="0"/>
                      </a:lnTo>
                    </a:path>
                  </a:pathLst>
                </a:custGeom>
                <a:grpFill/>
                <a:ln w="1588">
                  <a:solidFill>
                    <a:srgbClr val="000000"/>
                  </a:solidFill>
                  <a:prstDash val="solid"/>
                  <a:round/>
                </a:ln>
              </p:spPr>
              <p:txBody>
                <a:bodyPr/>
                <a:lstStyle/>
                <a:p>
                  <a:endParaRPr lang="zh-CN" altLang="en-US" sz="1400" b="1">
                    <a:solidFill>
                      <a:srgbClr val="0000FF"/>
                    </a:solidFill>
                    <a:latin typeface="微软雅黑" panose="020B0503020204020204" pitchFamily="34" charset="-122"/>
                    <a:ea typeface="微软雅黑" panose="020B0503020204020204" pitchFamily="34" charset="-122"/>
                  </a:endParaRPr>
                </a:p>
              </p:txBody>
            </p:sp>
            <p:sp>
              <p:nvSpPr>
                <p:cNvPr id="58" name="Freeform 188"/>
                <p:cNvSpPr/>
                <p:nvPr/>
              </p:nvSpPr>
              <p:spPr bwMode="auto">
                <a:xfrm>
                  <a:off x="2352" y="866"/>
                  <a:ext cx="11" cy="11"/>
                </a:xfrm>
                <a:custGeom>
                  <a:avLst/>
                  <a:gdLst>
                    <a:gd name="T0" fmla="*/ 42 w 77"/>
                    <a:gd name="T1" fmla="*/ 0 h 76"/>
                    <a:gd name="T2" fmla="*/ 0 w 77"/>
                    <a:gd name="T3" fmla="*/ 76 h 76"/>
                    <a:gd name="T4" fmla="*/ 56 w 77"/>
                    <a:gd name="T5" fmla="*/ 70 h 76"/>
                    <a:gd name="T6" fmla="*/ 77 w 77"/>
                    <a:gd name="T7" fmla="*/ 19 h 76"/>
                    <a:gd name="T8" fmla="*/ 42 w 77"/>
                    <a:gd name="T9" fmla="*/ 0 h 76"/>
                  </a:gdLst>
                  <a:ahLst/>
                  <a:cxnLst>
                    <a:cxn ang="0">
                      <a:pos x="T0" y="T1"/>
                    </a:cxn>
                    <a:cxn ang="0">
                      <a:pos x="T2" y="T3"/>
                    </a:cxn>
                    <a:cxn ang="0">
                      <a:pos x="T4" y="T5"/>
                    </a:cxn>
                    <a:cxn ang="0">
                      <a:pos x="T6" y="T7"/>
                    </a:cxn>
                    <a:cxn ang="0">
                      <a:pos x="T8" y="T9"/>
                    </a:cxn>
                  </a:cxnLst>
                  <a:rect l="0" t="0" r="r" b="b"/>
                  <a:pathLst>
                    <a:path w="77" h="76">
                      <a:moveTo>
                        <a:pt x="42" y="0"/>
                      </a:moveTo>
                      <a:lnTo>
                        <a:pt x="0" y="76"/>
                      </a:lnTo>
                      <a:lnTo>
                        <a:pt x="56" y="70"/>
                      </a:lnTo>
                      <a:lnTo>
                        <a:pt x="77" y="19"/>
                      </a:lnTo>
                      <a:lnTo>
                        <a:pt x="42" y="0"/>
                      </a:lnTo>
                      <a:close/>
                    </a:path>
                  </a:pathLst>
                </a:custGeom>
                <a:grpFill/>
                <a:ln w="1588">
                  <a:solidFill>
                    <a:srgbClr val="000000"/>
                  </a:solidFill>
                  <a:prstDash val="solid"/>
                  <a:round/>
                </a:ln>
              </p:spPr>
              <p:txBody>
                <a:bodyPr/>
                <a:lstStyle/>
                <a:p>
                  <a:endParaRPr lang="zh-CN" altLang="en-US" sz="1400" b="1">
                    <a:solidFill>
                      <a:srgbClr val="0000FF"/>
                    </a:solidFill>
                    <a:latin typeface="微软雅黑" panose="020B0503020204020204" pitchFamily="34" charset="-122"/>
                    <a:ea typeface="微软雅黑" panose="020B0503020204020204" pitchFamily="34" charset="-122"/>
                  </a:endParaRPr>
                </a:p>
              </p:txBody>
            </p:sp>
            <p:sp>
              <p:nvSpPr>
                <p:cNvPr id="59" name="Freeform 189"/>
                <p:cNvSpPr/>
                <p:nvPr/>
              </p:nvSpPr>
              <p:spPr bwMode="auto">
                <a:xfrm>
                  <a:off x="2333" y="938"/>
                  <a:ext cx="51" cy="4"/>
                </a:xfrm>
                <a:custGeom>
                  <a:avLst/>
                  <a:gdLst>
                    <a:gd name="T0" fmla="*/ 0 w 356"/>
                    <a:gd name="T1" fmla="*/ 0 h 26"/>
                    <a:gd name="T2" fmla="*/ 356 w 356"/>
                    <a:gd name="T3" fmla="*/ 0 h 26"/>
                    <a:gd name="T4" fmla="*/ 356 w 356"/>
                    <a:gd name="T5" fmla="*/ 26 h 26"/>
                    <a:gd name="T6" fmla="*/ 5 w 356"/>
                    <a:gd name="T7" fmla="*/ 26 h 26"/>
                    <a:gd name="T8" fmla="*/ 0 w 356"/>
                    <a:gd name="T9" fmla="*/ 0 h 26"/>
                  </a:gdLst>
                  <a:ahLst/>
                  <a:cxnLst>
                    <a:cxn ang="0">
                      <a:pos x="T0" y="T1"/>
                    </a:cxn>
                    <a:cxn ang="0">
                      <a:pos x="T2" y="T3"/>
                    </a:cxn>
                    <a:cxn ang="0">
                      <a:pos x="T4" y="T5"/>
                    </a:cxn>
                    <a:cxn ang="0">
                      <a:pos x="T6" y="T7"/>
                    </a:cxn>
                    <a:cxn ang="0">
                      <a:pos x="T8" y="T9"/>
                    </a:cxn>
                  </a:cxnLst>
                  <a:rect l="0" t="0" r="r" b="b"/>
                  <a:pathLst>
                    <a:path w="356" h="26">
                      <a:moveTo>
                        <a:pt x="0" y="0"/>
                      </a:moveTo>
                      <a:lnTo>
                        <a:pt x="356" y="0"/>
                      </a:lnTo>
                      <a:lnTo>
                        <a:pt x="356" y="26"/>
                      </a:lnTo>
                      <a:lnTo>
                        <a:pt x="5" y="26"/>
                      </a:lnTo>
                      <a:lnTo>
                        <a:pt x="0" y="0"/>
                      </a:lnTo>
                      <a:close/>
                    </a:path>
                  </a:pathLst>
                </a:custGeom>
                <a:grpFill/>
                <a:ln w="1588">
                  <a:solidFill>
                    <a:srgbClr val="000000"/>
                  </a:solidFill>
                  <a:prstDash val="solid"/>
                  <a:round/>
                </a:ln>
              </p:spPr>
              <p:txBody>
                <a:bodyPr/>
                <a:lstStyle/>
                <a:p>
                  <a:endParaRPr lang="zh-CN" altLang="en-US" sz="1400" b="1">
                    <a:solidFill>
                      <a:srgbClr val="0000FF"/>
                    </a:solidFill>
                    <a:latin typeface="微软雅黑" panose="020B0503020204020204" pitchFamily="34" charset="-122"/>
                    <a:ea typeface="微软雅黑" panose="020B0503020204020204" pitchFamily="34" charset="-122"/>
                  </a:endParaRPr>
                </a:p>
              </p:txBody>
            </p:sp>
            <p:sp>
              <p:nvSpPr>
                <p:cNvPr id="60" name="Freeform 190"/>
                <p:cNvSpPr/>
                <p:nvPr/>
              </p:nvSpPr>
              <p:spPr bwMode="auto">
                <a:xfrm>
                  <a:off x="2294" y="795"/>
                  <a:ext cx="22" cy="24"/>
                </a:xfrm>
                <a:custGeom>
                  <a:avLst/>
                  <a:gdLst>
                    <a:gd name="T0" fmla="*/ 140 w 149"/>
                    <a:gd name="T1" fmla="*/ 0 h 163"/>
                    <a:gd name="T2" fmla="*/ 2 w 149"/>
                    <a:gd name="T3" fmla="*/ 117 h 163"/>
                    <a:gd name="T4" fmla="*/ 0 w 149"/>
                    <a:gd name="T5" fmla="*/ 163 h 163"/>
                    <a:gd name="T6" fmla="*/ 149 w 149"/>
                    <a:gd name="T7" fmla="*/ 54 h 163"/>
                    <a:gd name="T8" fmla="*/ 140 w 149"/>
                    <a:gd name="T9" fmla="*/ 0 h 163"/>
                  </a:gdLst>
                  <a:ahLst/>
                  <a:cxnLst>
                    <a:cxn ang="0">
                      <a:pos x="T0" y="T1"/>
                    </a:cxn>
                    <a:cxn ang="0">
                      <a:pos x="T2" y="T3"/>
                    </a:cxn>
                    <a:cxn ang="0">
                      <a:pos x="T4" y="T5"/>
                    </a:cxn>
                    <a:cxn ang="0">
                      <a:pos x="T6" y="T7"/>
                    </a:cxn>
                    <a:cxn ang="0">
                      <a:pos x="T8" y="T9"/>
                    </a:cxn>
                  </a:cxnLst>
                  <a:rect l="0" t="0" r="r" b="b"/>
                  <a:pathLst>
                    <a:path w="149" h="163">
                      <a:moveTo>
                        <a:pt x="140" y="0"/>
                      </a:moveTo>
                      <a:lnTo>
                        <a:pt x="2" y="117"/>
                      </a:lnTo>
                      <a:lnTo>
                        <a:pt x="0" y="163"/>
                      </a:lnTo>
                      <a:lnTo>
                        <a:pt x="149" y="54"/>
                      </a:lnTo>
                      <a:lnTo>
                        <a:pt x="140" y="0"/>
                      </a:lnTo>
                      <a:close/>
                    </a:path>
                  </a:pathLst>
                </a:custGeom>
                <a:grpFill/>
                <a:ln w="1588">
                  <a:solidFill>
                    <a:srgbClr val="000000"/>
                  </a:solidFill>
                  <a:prstDash val="solid"/>
                  <a:round/>
                </a:ln>
              </p:spPr>
              <p:txBody>
                <a:bodyPr/>
                <a:lstStyle/>
                <a:p>
                  <a:endParaRPr lang="zh-CN" altLang="en-US" sz="1400" b="1">
                    <a:solidFill>
                      <a:srgbClr val="0000FF"/>
                    </a:solidFill>
                    <a:latin typeface="微软雅黑" panose="020B0503020204020204" pitchFamily="34" charset="-122"/>
                    <a:ea typeface="微软雅黑" panose="020B0503020204020204" pitchFamily="34" charset="-122"/>
                  </a:endParaRPr>
                </a:p>
              </p:txBody>
            </p:sp>
            <p:sp>
              <p:nvSpPr>
                <p:cNvPr id="61" name="Freeform 191"/>
                <p:cNvSpPr/>
                <p:nvPr/>
              </p:nvSpPr>
              <p:spPr bwMode="auto">
                <a:xfrm>
                  <a:off x="2289" y="734"/>
                  <a:ext cx="32" cy="199"/>
                </a:xfrm>
                <a:custGeom>
                  <a:avLst/>
                  <a:gdLst>
                    <a:gd name="T0" fmla="*/ 225 w 225"/>
                    <a:gd name="T1" fmla="*/ 0 h 1395"/>
                    <a:gd name="T2" fmla="*/ 0 w 225"/>
                    <a:gd name="T3" fmla="*/ 82 h 1395"/>
                    <a:gd name="T4" fmla="*/ 0 w 225"/>
                    <a:gd name="T5" fmla="*/ 1395 h 1395"/>
                    <a:gd name="T6" fmla="*/ 42 w 225"/>
                    <a:gd name="T7" fmla="*/ 1395 h 1395"/>
                    <a:gd name="T8" fmla="*/ 42 w 225"/>
                    <a:gd name="T9" fmla="*/ 202 h 1395"/>
                    <a:gd name="T10" fmla="*/ 225 w 225"/>
                    <a:gd name="T11" fmla="*/ 133 h 1395"/>
                    <a:gd name="T12" fmla="*/ 225 w 225"/>
                    <a:gd name="T13" fmla="*/ 0 h 1395"/>
                  </a:gdLst>
                  <a:ahLst/>
                  <a:cxnLst>
                    <a:cxn ang="0">
                      <a:pos x="T0" y="T1"/>
                    </a:cxn>
                    <a:cxn ang="0">
                      <a:pos x="T2" y="T3"/>
                    </a:cxn>
                    <a:cxn ang="0">
                      <a:pos x="T4" y="T5"/>
                    </a:cxn>
                    <a:cxn ang="0">
                      <a:pos x="T6" y="T7"/>
                    </a:cxn>
                    <a:cxn ang="0">
                      <a:pos x="T8" y="T9"/>
                    </a:cxn>
                    <a:cxn ang="0">
                      <a:pos x="T10" y="T11"/>
                    </a:cxn>
                    <a:cxn ang="0">
                      <a:pos x="T12" y="T13"/>
                    </a:cxn>
                  </a:cxnLst>
                  <a:rect l="0" t="0" r="r" b="b"/>
                  <a:pathLst>
                    <a:path w="225" h="1395">
                      <a:moveTo>
                        <a:pt x="225" y="0"/>
                      </a:moveTo>
                      <a:lnTo>
                        <a:pt x="0" y="82"/>
                      </a:lnTo>
                      <a:lnTo>
                        <a:pt x="0" y="1395"/>
                      </a:lnTo>
                      <a:lnTo>
                        <a:pt x="42" y="1395"/>
                      </a:lnTo>
                      <a:lnTo>
                        <a:pt x="42" y="202"/>
                      </a:lnTo>
                      <a:lnTo>
                        <a:pt x="225" y="133"/>
                      </a:lnTo>
                      <a:lnTo>
                        <a:pt x="225" y="0"/>
                      </a:lnTo>
                      <a:close/>
                    </a:path>
                  </a:pathLst>
                </a:custGeom>
                <a:grpFill/>
                <a:ln w="1588">
                  <a:solidFill>
                    <a:srgbClr val="000000"/>
                  </a:solidFill>
                  <a:prstDash val="solid"/>
                  <a:round/>
                </a:ln>
              </p:spPr>
              <p:txBody>
                <a:bodyPr/>
                <a:lstStyle/>
                <a:p>
                  <a:endParaRPr lang="zh-CN" altLang="en-US" sz="1400" b="1">
                    <a:solidFill>
                      <a:srgbClr val="0000FF"/>
                    </a:solidFill>
                    <a:latin typeface="微软雅黑" panose="020B0503020204020204" pitchFamily="34" charset="-122"/>
                    <a:ea typeface="微软雅黑" panose="020B0503020204020204" pitchFamily="34" charset="-122"/>
                  </a:endParaRPr>
                </a:p>
              </p:txBody>
            </p:sp>
            <p:sp>
              <p:nvSpPr>
                <p:cNvPr id="62" name="Freeform 192"/>
                <p:cNvSpPr/>
                <p:nvPr/>
              </p:nvSpPr>
              <p:spPr bwMode="auto">
                <a:xfrm>
                  <a:off x="2288" y="933"/>
                  <a:ext cx="184" cy="44"/>
                </a:xfrm>
                <a:custGeom>
                  <a:avLst/>
                  <a:gdLst>
                    <a:gd name="T0" fmla="*/ 0 w 1290"/>
                    <a:gd name="T1" fmla="*/ 304 h 304"/>
                    <a:gd name="T2" fmla="*/ 0 w 1290"/>
                    <a:gd name="T3" fmla="*/ 0 h 304"/>
                    <a:gd name="T4" fmla="*/ 281 w 1290"/>
                    <a:gd name="T5" fmla="*/ 0 h 304"/>
                    <a:gd name="T6" fmla="*/ 337 w 1290"/>
                    <a:gd name="T7" fmla="*/ 51 h 304"/>
                    <a:gd name="T8" fmla="*/ 505 w 1290"/>
                    <a:gd name="T9" fmla="*/ 51 h 304"/>
                    <a:gd name="T10" fmla="*/ 561 w 1290"/>
                    <a:gd name="T11" fmla="*/ 102 h 304"/>
                    <a:gd name="T12" fmla="*/ 1122 w 1290"/>
                    <a:gd name="T13" fmla="*/ 102 h 304"/>
                    <a:gd name="T14" fmla="*/ 1122 w 1290"/>
                    <a:gd name="T15" fmla="*/ 203 h 304"/>
                    <a:gd name="T16" fmla="*/ 1290 w 1290"/>
                    <a:gd name="T17" fmla="*/ 203 h 304"/>
                    <a:gd name="T18" fmla="*/ 1290 w 1290"/>
                    <a:gd name="T19" fmla="*/ 304 h 304"/>
                    <a:gd name="T20" fmla="*/ 0 w 1290"/>
                    <a:gd name="T21" fmla="*/ 30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90" h="304">
                      <a:moveTo>
                        <a:pt x="0" y="304"/>
                      </a:moveTo>
                      <a:lnTo>
                        <a:pt x="0" y="0"/>
                      </a:lnTo>
                      <a:lnTo>
                        <a:pt x="281" y="0"/>
                      </a:lnTo>
                      <a:lnTo>
                        <a:pt x="337" y="51"/>
                      </a:lnTo>
                      <a:lnTo>
                        <a:pt x="505" y="51"/>
                      </a:lnTo>
                      <a:lnTo>
                        <a:pt x="561" y="102"/>
                      </a:lnTo>
                      <a:lnTo>
                        <a:pt x="1122" y="102"/>
                      </a:lnTo>
                      <a:lnTo>
                        <a:pt x="1122" y="203"/>
                      </a:lnTo>
                      <a:lnTo>
                        <a:pt x="1290" y="203"/>
                      </a:lnTo>
                      <a:lnTo>
                        <a:pt x="1290" y="304"/>
                      </a:lnTo>
                      <a:lnTo>
                        <a:pt x="0" y="304"/>
                      </a:lnTo>
                      <a:close/>
                    </a:path>
                  </a:pathLst>
                </a:custGeom>
                <a:grpFill/>
                <a:ln w="1588">
                  <a:solidFill>
                    <a:srgbClr val="000000"/>
                  </a:solidFill>
                  <a:prstDash val="solid"/>
                  <a:round/>
                </a:ln>
              </p:spPr>
              <p:txBody>
                <a:bodyPr/>
                <a:lstStyle/>
                <a:p>
                  <a:endParaRPr lang="zh-CN" altLang="en-US" sz="1400" b="1">
                    <a:solidFill>
                      <a:srgbClr val="0000FF"/>
                    </a:solidFill>
                    <a:latin typeface="微软雅黑" panose="020B0503020204020204" pitchFamily="34" charset="-122"/>
                    <a:ea typeface="微软雅黑" panose="020B0503020204020204" pitchFamily="34" charset="-122"/>
                  </a:endParaRPr>
                </a:p>
              </p:txBody>
            </p:sp>
            <p:sp>
              <p:nvSpPr>
                <p:cNvPr id="63" name="Rectangle 193"/>
                <p:cNvSpPr>
                  <a:spLocks noChangeArrowheads="1"/>
                </p:cNvSpPr>
                <p:nvPr/>
              </p:nvSpPr>
              <p:spPr bwMode="auto">
                <a:xfrm>
                  <a:off x="2288" y="962"/>
                  <a:ext cx="136" cy="15"/>
                </a:xfrm>
                <a:prstGeom prst="rect">
                  <a:avLst/>
                </a:prstGeom>
                <a:grpFill/>
                <a:ln w="1588">
                  <a:solidFill>
                    <a:srgbClr val="000000"/>
                  </a:solidFill>
                  <a:miter lim="800000"/>
                </a:ln>
              </p:spPr>
              <p:txBody>
                <a:bodyPr/>
                <a:lstStyle/>
                <a:p>
                  <a:endParaRPr lang="zh-CN" altLang="en-US" sz="1400" b="1">
                    <a:solidFill>
                      <a:srgbClr val="0000FF"/>
                    </a:solidFill>
                    <a:latin typeface="微软雅黑" panose="020B0503020204020204" pitchFamily="34" charset="-122"/>
                    <a:ea typeface="微软雅黑" panose="020B0503020204020204" pitchFamily="34" charset="-122"/>
                  </a:endParaRPr>
                </a:p>
              </p:txBody>
            </p:sp>
            <p:sp>
              <p:nvSpPr>
                <p:cNvPr id="64" name="Line 194"/>
                <p:cNvSpPr>
                  <a:spLocks noChangeShapeType="1"/>
                </p:cNvSpPr>
                <p:nvPr/>
              </p:nvSpPr>
              <p:spPr bwMode="auto">
                <a:xfrm>
                  <a:off x="2282" y="873"/>
                  <a:ext cx="1" cy="25"/>
                </a:xfrm>
                <a:prstGeom prst="line">
                  <a:avLst/>
                </a:prstGeom>
                <a:grpFill/>
                <a:ln w="1588">
                  <a:solidFill>
                    <a:srgbClr val="000000"/>
                  </a:solidFill>
                  <a:round/>
                </a:ln>
              </p:spPr>
              <p:txBody>
                <a:bodyPr/>
                <a:lstStyle/>
                <a:p>
                  <a:endParaRPr lang="zh-CN" altLang="en-US" sz="1400" b="1">
                    <a:solidFill>
                      <a:srgbClr val="0000FF"/>
                    </a:solidFill>
                    <a:latin typeface="微软雅黑" panose="020B0503020204020204" pitchFamily="34" charset="-122"/>
                    <a:ea typeface="微软雅黑" panose="020B0503020204020204" pitchFamily="34" charset="-122"/>
                  </a:endParaRPr>
                </a:p>
              </p:txBody>
            </p:sp>
            <p:sp>
              <p:nvSpPr>
                <p:cNvPr id="65" name="Freeform 195"/>
                <p:cNvSpPr/>
                <p:nvPr/>
              </p:nvSpPr>
              <p:spPr bwMode="auto">
                <a:xfrm>
                  <a:off x="2277" y="898"/>
                  <a:ext cx="12" cy="13"/>
                </a:xfrm>
                <a:custGeom>
                  <a:avLst/>
                  <a:gdLst>
                    <a:gd name="T0" fmla="*/ 0 w 84"/>
                    <a:gd name="T1" fmla="*/ 89 h 89"/>
                    <a:gd name="T2" fmla="*/ 0 w 84"/>
                    <a:gd name="T3" fmla="*/ 0 h 89"/>
                    <a:gd name="T4" fmla="*/ 84 w 84"/>
                    <a:gd name="T5" fmla="*/ 0 h 89"/>
                    <a:gd name="T6" fmla="*/ 84 w 84"/>
                    <a:gd name="T7" fmla="*/ 32 h 89"/>
                    <a:gd name="T8" fmla="*/ 28 w 84"/>
                    <a:gd name="T9" fmla="*/ 32 h 89"/>
                    <a:gd name="T10" fmla="*/ 28 w 84"/>
                    <a:gd name="T11" fmla="*/ 89 h 89"/>
                    <a:gd name="T12" fmla="*/ 0 w 84"/>
                    <a:gd name="T13" fmla="*/ 89 h 89"/>
                  </a:gdLst>
                  <a:ahLst/>
                  <a:cxnLst>
                    <a:cxn ang="0">
                      <a:pos x="T0" y="T1"/>
                    </a:cxn>
                    <a:cxn ang="0">
                      <a:pos x="T2" y="T3"/>
                    </a:cxn>
                    <a:cxn ang="0">
                      <a:pos x="T4" y="T5"/>
                    </a:cxn>
                    <a:cxn ang="0">
                      <a:pos x="T6" y="T7"/>
                    </a:cxn>
                    <a:cxn ang="0">
                      <a:pos x="T8" y="T9"/>
                    </a:cxn>
                    <a:cxn ang="0">
                      <a:pos x="T10" y="T11"/>
                    </a:cxn>
                    <a:cxn ang="0">
                      <a:pos x="T12" y="T13"/>
                    </a:cxn>
                  </a:cxnLst>
                  <a:rect l="0" t="0" r="r" b="b"/>
                  <a:pathLst>
                    <a:path w="84" h="89">
                      <a:moveTo>
                        <a:pt x="0" y="89"/>
                      </a:moveTo>
                      <a:lnTo>
                        <a:pt x="0" y="0"/>
                      </a:lnTo>
                      <a:lnTo>
                        <a:pt x="84" y="0"/>
                      </a:lnTo>
                      <a:lnTo>
                        <a:pt x="84" y="32"/>
                      </a:lnTo>
                      <a:lnTo>
                        <a:pt x="28" y="32"/>
                      </a:lnTo>
                      <a:lnTo>
                        <a:pt x="28" y="89"/>
                      </a:lnTo>
                      <a:lnTo>
                        <a:pt x="0" y="89"/>
                      </a:lnTo>
                      <a:close/>
                    </a:path>
                  </a:pathLst>
                </a:custGeom>
                <a:grpFill/>
                <a:ln w="1588">
                  <a:solidFill>
                    <a:srgbClr val="000000"/>
                  </a:solidFill>
                  <a:prstDash val="solid"/>
                  <a:round/>
                </a:ln>
              </p:spPr>
              <p:txBody>
                <a:bodyPr/>
                <a:lstStyle/>
                <a:p>
                  <a:endParaRPr lang="zh-CN" altLang="en-US" sz="1400" b="1">
                    <a:solidFill>
                      <a:srgbClr val="0000FF"/>
                    </a:solidFill>
                    <a:latin typeface="微软雅黑" panose="020B0503020204020204" pitchFamily="34" charset="-122"/>
                    <a:ea typeface="微软雅黑" panose="020B0503020204020204" pitchFamily="34" charset="-122"/>
                  </a:endParaRPr>
                </a:p>
              </p:txBody>
            </p:sp>
            <p:sp>
              <p:nvSpPr>
                <p:cNvPr id="66" name="Freeform 196"/>
                <p:cNvSpPr/>
                <p:nvPr/>
              </p:nvSpPr>
              <p:spPr bwMode="auto">
                <a:xfrm>
                  <a:off x="2344" y="889"/>
                  <a:ext cx="41" cy="53"/>
                </a:xfrm>
                <a:custGeom>
                  <a:avLst/>
                  <a:gdLst>
                    <a:gd name="T0" fmla="*/ 0 w 287"/>
                    <a:gd name="T1" fmla="*/ 0 h 367"/>
                    <a:gd name="T2" fmla="*/ 287 w 287"/>
                    <a:gd name="T3" fmla="*/ 367 h 367"/>
                    <a:gd name="T4" fmla="*/ 245 w 287"/>
                    <a:gd name="T5" fmla="*/ 360 h 367"/>
                    <a:gd name="T6" fmla="*/ 0 w 287"/>
                    <a:gd name="T7" fmla="*/ 51 h 367"/>
                    <a:gd name="T8" fmla="*/ 0 w 287"/>
                    <a:gd name="T9" fmla="*/ 0 h 367"/>
                  </a:gdLst>
                  <a:ahLst/>
                  <a:cxnLst>
                    <a:cxn ang="0">
                      <a:pos x="T0" y="T1"/>
                    </a:cxn>
                    <a:cxn ang="0">
                      <a:pos x="T2" y="T3"/>
                    </a:cxn>
                    <a:cxn ang="0">
                      <a:pos x="T4" y="T5"/>
                    </a:cxn>
                    <a:cxn ang="0">
                      <a:pos x="T6" y="T7"/>
                    </a:cxn>
                    <a:cxn ang="0">
                      <a:pos x="T8" y="T9"/>
                    </a:cxn>
                  </a:cxnLst>
                  <a:rect l="0" t="0" r="r" b="b"/>
                  <a:pathLst>
                    <a:path w="287" h="367">
                      <a:moveTo>
                        <a:pt x="0" y="0"/>
                      </a:moveTo>
                      <a:lnTo>
                        <a:pt x="287" y="367"/>
                      </a:lnTo>
                      <a:lnTo>
                        <a:pt x="245" y="360"/>
                      </a:lnTo>
                      <a:lnTo>
                        <a:pt x="0" y="51"/>
                      </a:lnTo>
                      <a:lnTo>
                        <a:pt x="0" y="0"/>
                      </a:lnTo>
                      <a:close/>
                    </a:path>
                  </a:pathLst>
                </a:custGeom>
                <a:grpFill/>
                <a:ln w="1588">
                  <a:solidFill>
                    <a:srgbClr val="000000"/>
                  </a:solidFill>
                  <a:prstDash val="solid"/>
                  <a:round/>
                </a:ln>
              </p:spPr>
              <p:txBody>
                <a:bodyPr/>
                <a:lstStyle/>
                <a:p>
                  <a:endParaRPr lang="zh-CN" altLang="en-US" sz="1400" b="1">
                    <a:solidFill>
                      <a:srgbClr val="0000FF"/>
                    </a:solidFill>
                    <a:latin typeface="微软雅黑" panose="020B0503020204020204" pitchFamily="34" charset="-122"/>
                    <a:ea typeface="微软雅黑" panose="020B0503020204020204" pitchFamily="34" charset="-122"/>
                  </a:endParaRPr>
                </a:p>
              </p:txBody>
            </p:sp>
            <p:sp>
              <p:nvSpPr>
                <p:cNvPr id="67" name="Freeform 197"/>
                <p:cNvSpPr/>
                <p:nvPr/>
              </p:nvSpPr>
              <p:spPr bwMode="auto">
                <a:xfrm>
                  <a:off x="2256" y="919"/>
                  <a:ext cx="32" cy="58"/>
                </a:xfrm>
                <a:custGeom>
                  <a:avLst/>
                  <a:gdLst>
                    <a:gd name="T0" fmla="*/ 168 w 224"/>
                    <a:gd name="T1" fmla="*/ 0 h 405"/>
                    <a:gd name="T2" fmla="*/ 0 w 224"/>
                    <a:gd name="T3" fmla="*/ 152 h 405"/>
                    <a:gd name="T4" fmla="*/ 0 w 224"/>
                    <a:gd name="T5" fmla="*/ 405 h 405"/>
                    <a:gd name="T6" fmla="*/ 224 w 224"/>
                    <a:gd name="T7" fmla="*/ 405 h 405"/>
                    <a:gd name="T8" fmla="*/ 224 w 224"/>
                    <a:gd name="T9" fmla="*/ 101 h 405"/>
                    <a:gd name="T10" fmla="*/ 168 w 224"/>
                    <a:gd name="T11" fmla="*/ 0 h 405"/>
                  </a:gdLst>
                  <a:ahLst/>
                  <a:cxnLst>
                    <a:cxn ang="0">
                      <a:pos x="T0" y="T1"/>
                    </a:cxn>
                    <a:cxn ang="0">
                      <a:pos x="T2" y="T3"/>
                    </a:cxn>
                    <a:cxn ang="0">
                      <a:pos x="T4" y="T5"/>
                    </a:cxn>
                    <a:cxn ang="0">
                      <a:pos x="T6" y="T7"/>
                    </a:cxn>
                    <a:cxn ang="0">
                      <a:pos x="T8" y="T9"/>
                    </a:cxn>
                    <a:cxn ang="0">
                      <a:pos x="T10" y="T11"/>
                    </a:cxn>
                  </a:cxnLst>
                  <a:rect l="0" t="0" r="r" b="b"/>
                  <a:pathLst>
                    <a:path w="224" h="405">
                      <a:moveTo>
                        <a:pt x="168" y="0"/>
                      </a:moveTo>
                      <a:lnTo>
                        <a:pt x="0" y="152"/>
                      </a:lnTo>
                      <a:lnTo>
                        <a:pt x="0" y="405"/>
                      </a:lnTo>
                      <a:lnTo>
                        <a:pt x="224" y="405"/>
                      </a:lnTo>
                      <a:lnTo>
                        <a:pt x="224" y="101"/>
                      </a:lnTo>
                      <a:lnTo>
                        <a:pt x="168" y="0"/>
                      </a:lnTo>
                      <a:close/>
                    </a:path>
                  </a:pathLst>
                </a:custGeom>
                <a:grpFill/>
                <a:ln w="1588">
                  <a:solidFill>
                    <a:srgbClr val="000000"/>
                  </a:solidFill>
                  <a:prstDash val="solid"/>
                  <a:round/>
                </a:ln>
              </p:spPr>
              <p:txBody>
                <a:bodyPr/>
                <a:lstStyle/>
                <a:p>
                  <a:endParaRPr lang="zh-CN" altLang="en-US" sz="1400" b="1">
                    <a:solidFill>
                      <a:srgbClr val="0000FF"/>
                    </a:solidFill>
                    <a:latin typeface="微软雅黑" panose="020B0503020204020204" pitchFamily="34" charset="-122"/>
                    <a:ea typeface="微软雅黑" panose="020B0503020204020204" pitchFamily="34" charset="-122"/>
                  </a:endParaRPr>
                </a:p>
              </p:txBody>
            </p:sp>
            <p:sp>
              <p:nvSpPr>
                <p:cNvPr id="68" name="Rectangle 198"/>
                <p:cNvSpPr>
                  <a:spLocks noChangeArrowheads="1"/>
                </p:cNvSpPr>
                <p:nvPr/>
              </p:nvSpPr>
              <p:spPr bwMode="auto">
                <a:xfrm>
                  <a:off x="2248" y="1004"/>
                  <a:ext cx="224" cy="9"/>
                </a:xfrm>
                <a:prstGeom prst="rect">
                  <a:avLst/>
                </a:prstGeom>
                <a:grpFill/>
                <a:ln w="1588">
                  <a:solidFill>
                    <a:srgbClr val="000000"/>
                  </a:solidFill>
                  <a:miter lim="800000"/>
                </a:ln>
              </p:spPr>
              <p:txBody>
                <a:bodyPr/>
                <a:lstStyle/>
                <a:p>
                  <a:endParaRPr lang="zh-CN" altLang="en-US" sz="1400" b="1">
                    <a:solidFill>
                      <a:srgbClr val="0000FF"/>
                    </a:solidFill>
                    <a:latin typeface="微软雅黑" panose="020B0503020204020204" pitchFamily="34" charset="-122"/>
                    <a:ea typeface="微软雅黑" panose="020B0503020204020204" pitchFamily="34" charset="-122"/>
                  </a:endParaRPr>
                </a:p>
              </p:txBody>
            </p:sp>
            <p:sp>
              <p:nvSpPr>
                <p:cNvPr id="69" name="Rectangle 199"/>
                <p:cNvSpPr>
                  <a:spLocks noChangeArrowheads="1"/>
                </p:cNvSpPr>
                <p:nvPr/>
              </p:nvSpPr>
              <p:spPr bwMode="auto">
                <a:xfrm>
                  <a:off x="2248" y="991"/>
                  <a:ext cx="224" cy="13"/>
                </a:xfrm>
                <a:prstGeom prst="rect">
                  <a:avLst/>
                </a:prstGeom>
                <a:grpFill/>
                <a:ln w="1588">
                  <a:solidFill>
                    <a:srgbClr val="000000"/>
                  </a:solidFill>
                  <a:miter lim="800000"/>
                </a:ln>
              </p:spPr>
              <p:txBody>
                <a:bodyPr/>
                <a:lstStyle/>
                <a:p>
                  <a:endParaRPr lang="zh-CN" altLang="en-US" sz="1400" b="1">
                    <a:solidFill>
                      <a:srgbClr val="0000FF"/>
                    </a:solidFill>
                    <a:latin typeface="微软雅黑" panose="020B0503020204020204" pitchFamily="34" charset="-122"/>
                    <a:ea typeface="微软雅黑" panose="020B0503020204020204" pitchFamily="34" charset="-122"/>
                  </a:endParaRPr>
                </a:p>
              </p:txBody>
            </p:sp>
            <p:sp>
              <p:nvSpPr>
                <p:cNvPr id="70" name="Rectangle 200"/>
                <p:cNvSpPr>
                  <a:spLocks noChangeArrowheads="1"/>
                </p:cNvSpPr>
                <p:nvPr/>
              </p:nvSpPr>
              <p:spPr bwMode="auto">
                <a:xfrm>
                  <a:off x="2248" y="977"/>
                  <a:ext cx="224" cy="14"/>
                </a:xfrm>
                <a:prstGeom prst="rect">
                  <a:avLst/>
                </a:prstGeom>
                <a:grpFill/>
                <a:ln w="1588">
                  <a:solidFill>
                    <a:srgbClr val="000000"/>
                  </a:solidFill>
                  <a:miter lim="800000"/>
                </a:ln>
              </p:spPr>
              <p:txBody>
                <a:bodyPr/>
                <a:lstStyle/>
                <a:p>
                  <a:endParaRPr lang="zh-CN" altLang="en-US" sz="1400" b="1">
                    <a:solidFill>
                      <a:srgbClr val="0000FF"/>
                    </a:solidFill>
                    <a:latin typeface="微软雅黑" panose="020B0503020204020204" pitchFamily="34" charset="-122"/>
                    <a:ea typeface="微软雅黑" panose="020B0503020204020204" pitchFamily="34" charset="-122"/>
                  </a:endParaRPr>
                </a:p>
              </p:txBody>
            </p:sp>
            <p:sp>
              <p:nvSpPr>
                <p:cNvPr id="71" name="Rectangle 201"/>
                <p:cNvSpPr>
                  <a:spLocks noChangeArrowheads="1"/>
                </p:cNvSpPr>
                <p:nvPr/>
              </p:nvSpPr>
              <p:spPr bwMode="auto">
                <a:xfrm>
                  <a:off x="2442" y="966"/>
                  <a:ext cx="24" cy="7"/>
                </a:xfrm>
                <a:prstGeom prst="rect">
                  <a:avLst/>
                </a:prstGeom>
                <a:grpFill/>
                <a:ln w="1588">
                  <a:solidFill>
                    <a:srgbClr val="000000"/>
                  </a:solidFill>
                  <a:miter lim="800000"/>
                </a:ln>
              </p:spPr>
              <p:txBody>
                <a:bodyPr/>
                <a:lstStyle/>
                <a:p>
                  <a:endParaRPr lang="zh-CN" altLang="en-US" sz="1400" b="1">
                    <a:solidFill>
                      <a:srgbClr val="0000FF"/>
                    </a:solidFill>
                    <a:latin typeface="微软雅黑" panose="020B0503020204020204" pitchFamily="34" charset="-122"/>
                    <a:ea typeface="微软雅黑" panose="020B0503020204020204" pitchFamily="34" charset="-122"/>
                  </a:endParaRPr>
                </a:p>
              </p:txBody>
            </p:sp>
            <p:sp>
              <p:nvSpPr>
                <p:cNvPr id="72" name="Oval 202"/>
                <p:cNvSpPr>
                  <a:spLocks noChangeArrowheads="1"/>
                </p:cNvSpPr>
                <p:nvPr/>
              </p:nvSpPr>
              <p:spPr bwMode="auto">
                <a:xfrm>
                  <a:off x="2271" y="911"/>
                  <a:ext cx="18" cy="16"/>
                </a:xfrm>
                <a:prstGeom prst="ellipse">
                  <a:avLst/>
                </a:prstGeom>
                <a:grpFill/>
                <a:ln w="1588">
                  <a:solidFill>
                    <a:srgbClr val="000000"/>
                  </a:solidFill>
                  <a:round/>
                </a:ln>
              </p:spPr>
              <p:txBody>
                <a:bodyPr/>
                <a:lstStyle/>
                <a:p>
                  <a:endParaRPr lang="zh-CN" altLang="en-US" sz="1400" b="1">
                    <a:solidFill>
                      <a:srgbClr val="0000FF"/>
                    </a:solidFill>
                    <a:latin typeface="微软雅黑" panose="020B0503020204020204" pitchFamily="34" charset="-122"/>
                    <a:ea typeface="微软雅黑" panose="020B0503020204020204" pitchFamily="34" charset="-122"/>
                  </a:endParaRPr>
                </a:p>
              </p:txBody>
            </p:sp>
            <p:sp>
              <p:nvSpPr>
                <p:cNvPr id="73" name="Rectangle 203"/>
                <p:cNvSpPr>
                  <a:spLocks noChangeArrowheads="1"/>
                </p:cNvSpPr>
                <p:nvPr/>
              </p:nvSpPr>
              <p:spPr bwMode="auto">
                <a:xfrm>
                  <a:off x="2328" y="883"/>
                  <a:ext cx="16" cy="14"/>
                </a:xfrm>
                <a:prstGeom prst="rect">
                  <a:avLst/>
                </a:prstGeom>
                <a:grpFill/>
                <a:ln w="1588">
                  <a:solidFill>
                    <a:srgbClr val="000000"/>
                  </a:solidFill>
                  <a:miter lim="800000"/>
                </a:ln>
              </p:spPr>
              <p:txBody>
                <a:bodyPr/>
                <a:lstStyle/>
                <a:p>
                  <a:endParaRPr lang="zh-CN" altLang="en-US" sz="1400" b="1">
                    <a:solidFill>
                      <a:srgbClr val="0000FF"/>
                    </a:solidFill>
                    <a:latin typeface="微软雅黑" panose="020B0503020204020204" pitchFamily="34" charset="-122"/>
                    <a:ea typeface="微软雅黑" panose="020B0503020204020204" pitchFamily="34" charset="-122"/>
                  </a:endParaRPr>
                </a:p>
              </p:txBody>
            </p:sp>
            <p:sp>
              <p:nvSpPr>
                <p:cNvPr id="74" name="Freeform 204"/>
                <p:cNvSpPr/>
                <p:nvPr/>
              </p:nvSpPr>
              <p:spPr bwMode="auto">
                <a:xfrm>
                  <a:off x="2320" y="876"/>
                  <a:ext cx="64" cy="57"/>
                </a:xfrm>
                <a:custGeom>
                  <a:avLst/>
                  <a:gdLst>
                    <a:gd name="T0" fmla="*/ 56 w 448"/>
                    <a:gd name="T1" fmla="*/ 403 h 403"/>
                    <a:gd name="T2" fmla="*/ 56 w 448"/>
                    <a:gd name="T3" fmla="*/ 50 h 403"/>
                    <a:gd name="T4" fmla="*/ 448 w 448"/>
                    <a:gd name="T5" fmla="*/ 50 h 403"/>
                    <a:gd name="T6" fmla="*/ 448 w 448"/>
                    <a:gd name="T7" fmla="*/ 0 h 403"/>
                    <a:gd name="T8" fmla="*/ 0 w 448"/>
                    <a:gd name="T9" fmla="*/ 0 h 403"/>
                    <a:gd name="T10" fmla="*/ 0 w 448"/>
                    <a:gd name="T11" fmla="*/ 403 h 403"/>
                    <a:gd name="T12" fmla="*/ 56 w 448"/>
                    <a:gd name="T13" fmla="*/ 403 h 403"/>
                  </a:gdLst>
                  <a:ahLst/>
                  <a:cxnLst>
                    <a:cxn ang="0">
                      <a:pos x="T0" y="T1"/>
                    </a:cxn>
                    <a:cxn ang="0">
                      <a:pos x="T2" y="T3"/>
                    </a:cxn>
                    <a:cxn ang="0">
                      <a:pos x="T4" y="T5"/>
                    </a:cxn>
                    <a:cxn ang="0">
                      <a:pos x="T6" y="T7"/>
                    </a:cxn>
                    <a:cxn ang="0">
                      <a:pos x="T8" y="T9"/>
                    </a:cxn>
                    <a:cxn ang="0">
                      <a:pos x="T10" y="T11"/>
                    </a:cxn>
                    <a:cxn ang="0">
                      <a:pos x="T12" y="T13"/>
                    </a:cxn>
                  </a:cxnLst>
                  <a:rect l="0" t="0" r="r" b="b"/>
                  <a:pathLst>
                    <a:path w="448" h="403">
                      <a:moveTo>
                        <a:pt x="56" y="403"/>
                      </a:moveTo>
                      <a:lnTo>
                        <a:pt x="56" y="50"/>
                      </a:lnTo>
                      <a:lnTo>
                        <a:pt x="448" y="50"/>
                      </a:lnTo>
                      <a:lnTo>
                        <a:pt x="448" y="0"/>
                      </a:lnTo>
                      <a:lnTo>
                        <a:pt x="0" y="0"/>
                      </a:lnTo>
                      <a:lnTo>
                        <a:pt x="0" y="403"/>
                      </a:lnTo>
                      <a:lnTo>
                        <a:pt x="56" y="403"/>
                      </a:lnTo>
                      <a:close/>
                    </a:path>
                  </a:pathLst>
                </a:custGeom>
                <a:grpFill/>
                <a:ln w="1588">
                  <a:solidFill>
                    <a:srgbClr val="000000"/>
                  </a:solidFill>
                  <a:prstDash val="solid"/>
                  <a:round/>
                </a:ln>
              </p:spPr>
              <p:txBody>
                <a:bodyPr/>
                <a:lstStyle/>
                <a:p>
                  <a:endParaRPr lang="zh-CN" altLang="en-US" sz="1400" b="1">
                    <a:solidFill>
                      <a:srgbClr val="0000FF"/>
                    </a:solidFill>
                    <a:latin typeface="微软雅黑" panose="020B0503020204020204" pitchFamily="34" charset="-122"/>
                    <a:ea typeface="微软雅黑" panose="020B0503020204020204" pitchFamily="34" charset="-122"/>
                  </a:endParaRPr>
                </a:p>
              </p:txBody>
            </p:sp>
            <p:grpSp>
              <p:nvGrpSpPr>
                <p:cNvPr id="75" name="Group 205"/>
                <p:cNvGrpSpPr/>
                <p:nvPr/>
              </p:nvGrpSpPr>
              <p:grpSpPr bwMode="auto">
                <a:xfrm>
                  <a:off x="2267" y="821"/>
                  <a:ext cx="73" cy="59"/>
                  <a:chOff x="2267" y="821"/>
                  <a:chExt cx="73" cy="59"/>
                </a:xfrm>
                <a:grpFill/>
              </p:grpSpPr>
              <p:sp>
                <p:nvSpPr>
                  <p:cNvPr id="87" name="Oval 206"/>
                  <p:cNvSpPr>
                    <a:spLocks noChangeArrowheads="1"/>
                  </p:cNvSpPr>
                  <p:nvPr/>
                </p:nvSpPr>
                <p:spPr bwMode="auto">
                  <a:xfrm>
                    <a:off x="2273" y="821"/>
                    <a:ext cx="67" cy="59"/>
                  </a:xfrm>
                  <a:prstGeom prst="ellipse">
                    <a:avLst/>
                  </a:prstGeom>
                  <a:grpFill/>
                  <a:ln w="1588">
                    <a:solidFill>
                      <a:srgbClr val="000000"/>
                    </a:solidFill>
                    <a:round/>
                  </a:ln>
                </p:spPr>
                <p:txBody>
                  <a:bodyPr/>
                  <a:lstStyle/>
                  <a:p>
                    <a:endParaRPr lang="zh-CN" altLang="en-US" sz="1400" b="1">
                      <a:solidFill>
                        <a:srgbClr val="0000FF"/>
                      </a:solidFill>
                      <a:latin typeface="微软雅黑" panose="020B0503020204020204" pitchFamily="34" charset="-122"/>
                      <a:ea typeface="微软雅黑" panose="020B0503020204020204" pitchFamily="34" charset="-122"/>
                    </a:endParaRPr>
                  </a:p>
                </p:txBody>
              </p:sp>
              <p:sp>
                <p:nvSpPr>
                  <p:cNvPr id="88" name="Oval 207"/>
                  <p:cNvSpPr>
                    <a:spLocks noChangeArrowheads="1"/>
                  </p:cNvSpPr>
                  <p:nvPr/>
                </p:nvSpPr>
                <p:spPr bwMode="auto">
                  <a:xfrm>
                    <a:off x="2267" y="821"/>
                    <a:ext cx="66" cy="59"/>
                  </a:xfrm>
                  <a:prstGeom prst="ellipse">
                    <a:avLst/>
                  </a:prstGeom>
                  <a:grpFill/>
                  <a:ln w="1588">
                    <a:solidFill>
                      <a:srgbClr val="000000"/>
                    </a:solidFill>
                    <a:round/>
                  </a:ln>
                </p:spPr>
                <p:txBody>
                  <a:bodyPr/>
                  <a:lstStyle/>
                  <a:p>
                    <a:endParaRPr lang="zh-CN" altLang="en-US" sz="1400" b="1">
                      <a:solidFill>
                        <a:srgbClr val="0000FF"/>
                      </a:solidFill>
                      <a:latin typeface="微软雅黑" panose="020B0503020204020204" pitchFamily="34" charset="-122"/>
                      <a:ea typeface="微软雅黑" panose="020B0503020204020204" pitchFamily="34" charset="-122"/>
                    </a:endParaRPr>
                  </a:p>
                </p:txBody>
              </p:sp>
            </p:grpSp>
            <p:grpSp>
              <p:nvGrpSpPr>
                <p:cNvPr id="76" name="Group 208"/>
                <p:cNvGrpSpPr/>
                <p:nvPr/>
              </p:nvGrpSpPr>
              <p:grpSpPr bwMode="auto">
                <a:xfrm>
                  <a:off x="2296" y="933"/>
                  <a:ext cx="24" cy="58"/>
                  <a:chOff x="2296" y="933"/>
                  <a:chExt cx="24" cy="58"/>
                </a:xfrm>
                <a:grpFill/>
              </p:grpSpPr>
              <p:sp>
                <p:nvSpPr>
                  <p:cNvPr id="78" name="Rectangle 209"/>
                  <p:cNvSpPr>
                    <a:spLocks noChangeArrowheads="1"/>
                  </p:cNvSpPr>
                  <p:nvPr/>
                </p:nvSpPr>
                <p:spPr bwMode="auto">
                  <a:xfrm>
                    <a:off x="2296" y="933"/>
                    <a:ext cx="24" cy="58"/>
                  </a:xfrm>
                  <a:prstGeom prst="rect">
                    <a:avLst/>
                  </a:prstGeom>
                  <a:grpFill/>
                  <a:ln w="1588">
                    <a:solidFill>
                      <a:srgbClr val="000000"/>
                    </a:solidFill>
                    <a:miter lim="800000"/>
                  </a:ln>
                </p:spPr>
                <p:txBody>
                  <a:bodyPr/>
                  <a:lstStyle/>
                  <a:p>
                    <a:endParaRPr lang="zh-CN" altLang="en-US" sz="1400" b="1">
                      <a:solidFill>
                        <a:srgbClr val="0000FF"/>
                      </a:solidFill>
                      <a:latin typeface="微软雅黑" panose="020B0503020204020204" pitchFamily="34" charset="-122"/>
                      <a:ea typeface="微软雅黑" panose="020B0503020204020204" pitchFamily="34" charset="-122"/>
                    </a:endParaRPr>
                  </a:p>
                </p:txBody>
              </p:sp>
              <p:grpSp>
                <p:nvGrpSpPr>
                  <p:cNvPr id="79" name="Group 210"/>
                  <p:cNvGrpSpPr/>
                  <p:nvPr/>
                </p:nvGrpSpPr>
                <p:grpSpPr bwMode="auto">
                  <a:xfrm>
                    <a:off x="2296" y="941"/>
                    <a:ext cx="24" cy="44"/>
                    <a:chOff x="2296" y="941"/>
                    <a:chExt cx="24" cy="44"/>
                  </a:xfrm>
                  <a:grpFill/>
                </p:grpSpPr>
                <p:sp>
                  <p:nvSpPr>
                    <p:cNvPr id="80" name="Line 211"/>
                    <p:cNvSpPr>
                      <a:spLocks noChangeShapeType="1"/>
                    </p:cNvSpPr>
                    <p:nvPr/>
                  </p:nvSpPr>
                  <p:spPr bwMode="auto">
                    <a:xfrm>
                      <a:off x="2296" y="948"/>
                      <a:ext cx="24" cy="1"/>
                    </a:xfrm>
                    <a:prstGeom prst="line">
                      <a:avLst/>
                    </a:prstGeom>
                    <a:grpFill/>
                    <a:ln w="1588">
                      <a:solidFill>
                        <a:srgbClr val="000000"/>
                      </a:solidFill>
                      <a:round/>
                    </a:ln>
                  </p:spPr>
                  <p:txBody>
                    <a:bodyPr/>
                    <a:lstStyle/>
                    <a:p>
                      <a:endParaRPr lang="zh-CN" altLang="en-US" sz="1400" b="1">
                        <a:solidFill>
                          <a:srgbClr val="0000FF"/>
                        </a:solidFill>
                        <a:latin typeface="微软雅黑" panose="020B0503020204020204" pitchFamily="34" charset="-122"/>
                        <a:ea typeface="微软雅黑" panose="020B0503020204020204" pitchFamily="34" charset="-122"/>
                      </a:endParaRPr>
                    </a:p>
                  </p:txBody>
                </p:sp>
                <p:sp>
                  <p:nvSpPr>
                    <p:cNvPr id="81" name="Line 212"/>
                    <p:cNvSpPr>
                      <a:spLocks noChangeShapeType="1"/>
                    </p:cNvSpPr>
                    <p:nvPr/>
                  </p:nvSpPr>
                  <p:spPr bwMode="auto">
                    <a:xfrm>
                      <a:off x="2296" y="970"/>
                      <a:ext cx="24" cy="1"/>
                    </a:xfrm>
                    <a:prstGeom prst="line">
                      <a:avLst/>
                    </a:prstGeom>
                    <a:grpFill/>
                    <a:ln w="1588">
                      <a:solidFill>
                        <a:srgbClr val="000000"/>
                      </a:solidFill>
                      <a:round/>
                    </a:ln>
                  </p:spPr>
                  <p:txBody>
                    <a:bodyPr/>
                    <a:lstStyle/>
                    <a:p>
                      <a:endParaRPr lang="zh-CN" altLang="en-US" sz="1400" b="1">
                        <a:solidFill>
                          <a:srgbClr val="0000FF"/>
                        </a:solidFill>
                        <a:latin typeface="微软雅黑" panose="020B0503020204020204" pitchFamily="34" charset="-122"/>
                        <a:ea typeface="微软雅黑" panose="020B0503020204020204" pitchFamily="34" charset="-122"/>
                      </a:endParaRPr>
                    </a:p>
                  </p:txBody>
                </p:sp>
                <p:sp>
                  <p:nvSpPr>
                    <p:cNvPr id="82" name="Line 213"/>
                    <p:cNvSpPr>
                      <a:spLocks noChangeShapeType="1"/>
                    </p:cNvSpPr>
                    <p:nvPr/>
                  </p:nvSpPr>
                  <p:spPr bwMode="auto">
                    <a:xfrm>
                      <a:off x="2296" y="962"/>
                      <a:ext cx="24" cy="1"/>
                    </a:xfrm>
                    <a:prstGeom prst="line">
                      <a:avLst/>
                    </a:prstGeom>
                    <a:grpFill/>
                    <a:ln w="1588">
                      <a:solidFill>
                        <a:srgbClr val="000000"/>
                      </a:solidFill>
                      <a:round/>
                    </a:ln>
                  </p:spPr>
                  <p:txBody>
                    <a:bodyPr/>
                    <a:lstStyle/>
                    <a:p>
                      <a:endParaRPr lang="zh-CN" altLang="en-US" sz="1400" b="1">
                        <a:solidFill>
                          <a:srgbClr val="0000FF"/>
                        </a:solidFill>
                        <a:latin typeface="微软雅黑" panose="020B0503020204020204" pitchFamily="34" charset="-122"/>
                        <a:ea typeface="微软雅黑" panose="020B0503020204020204" pitchFamily="34" charset="-122"/>
                      </a:endParaRPr>
                    </a:p>
                  </p:txBody>
                </p:sp>
                <p:sp>
                  <p:nvSpPr>
                    <p:cNvPr id="83" name="Line 214"/>
                    <p:cNvSpPr>
                      <a:spLocks noChangeShapeType="1"/>
                    </p:cNvSpPr>
                    <p:nvPr/>
                  </p:nvSpPr>
                  <p:spPr bwMode="auto">
                    <a:xfrm>
                      <a:off x="2296" y="955"/>
                      <a:ext cx="24" cy="1"/>
                    </a:xfrm>
                    <a:prstGeom prst="line">
                      <a:avLst/>
                    </a:prstGeom>
                    <a:grpFill/>
                    <a:ln w="1588">
                      <a:solidFill>
                        <a:srgbClr val="000000"/>
                      </a:solidFill>
                      <a:round/>
                    </a:ln>
                  </p:spPr>
                  <p:txBody>
                    <a:bodyPr/>
                    <a:lstStyle/>
                    <a:p>
                      <a:endParaRPr lang="zh-CN" altLang="en-US" sz="1400" b="1">
                        <a:solidFill>
                          <a:srgbClr val="0000FF"/>
                        </a:solidFill>
                        <a:latin typeface="微软雅黑" panose="020B0503020204020204" pitchFamily="34" charset="-122"/>
                        <a:ea typeface="微软雅黑" panose="020B0503020204020204" pitchFamily="34" charset="-122"/>
                      </a:endParaRPr>
                    </a:p>
                  </p:txBody>
                </p:sp>
                <p:sp>
                  <p:nvSpPr>
                    <p:cNvPr id="84" name="Line 215"/>
                    <p:cNvSpPr>
                      <a:spLocks noChangeShapeType="1"/>
                    </p:cNvSpPr>
                    <p:nvPr/>
                  </p:nvSpPr>
                  <p:spPr bwMode="auto">
                    <a:xfrm>
                      <a:off x="2296" y="941"/>
                      <a:ext cx="24" cy="1"/>
                    </a:xfrm>
                    <a:prstGeom prst="line">
                      <a:avLst/>
                    </a:prstGeom>
                    <a:grpFill/>
                    <a:ln w="1588">
                      <a:solidFill>
                        <a:srgbClr val="000000"/>
                      </a:solidFill>
                      <a:round/>
                    </a:ln>
                  </p:spPr>
                  <p:txBody>
                    <a:bodyPr/>
                    <a:lstStyle/>
                    <a:p>
                      <a:endParaRPr lang="zh-CN" altLang="en-US" sz="1400" b="1">
                        <a:solidFill>
                          <a:srgbClr val="0000FF"/>
                        </a:solidFill>
                        <a:latin typeface="微软雅黑" panose="020B0503020204020204" pitchFamily="34" charset="-122"/>
                        <a:ea typeface="微软雅黑" panose="020B0503020204020204" pitchFamily="34" charset="-122"/>
                      </a:endParaRPr>
                    </a:p>
                  </p:txBody>
                </p:sp>
                <p:sp>
                  <p:nvSpPr>
                    <p:cNvPr id="85" name="Line 216"/>
                    <p:cNvSpPr>
                      <a:spLocks noChangeShapeType="1"/>
                    </p:cNvSpPr>
                    <p:nvPr/>
                  </p:nvSpPr>
                  <p:spPr bwMode="auto">
                    <a:xfrm>
                      <a:off x="2296" y="977"/>
                      <a:ext cx="24" cy="1"/>
                    </a:xfrm>
                    <a:prstGeom prst="line">
                      <a:avLst/>
                    </a:prstGeom>
                    <a:grpFill/>
                    <a:ln w="1588">
                      <a:solidFill>
                        <a:srgbClr val="000000"/>
                      </a:solidFill>
                      <a:round/>
                    </a:ln>
                  </p:spPr>
                  <p:txBody>
                    <a:bodyPr/>
                    <a:lstStyle/>
                    <a:p>
                      <a:endParaRPr lang="zh-CN" altLang="en-US" sz="1400" b="1">
                        <a:solidFill>
                          <a:srgbClr val="0000FF"/>
                        </a:solidFill>
                        <a:latin typeface="微软雅黑" panose="020B0503020204020204" pitchFamily="34" charset="-122"/>
                        <a:ea typeface="微软雅黑" panose="020B0503020204020204" pitchFamily="34" charset="-122"/>
                      </a:endParaRPr>
                    </a:p>
                  </p:txBody>
                </p:sp>
                <p:sp>
                  <p:nvSpPr>
                    <p:cNvPr id="86" name="Line 217"/>
                    <p:cNvSpPr>
                      <a:spLocks noChangeShapeType="1"/>
                    </p:cNvSpPr>
                    <p:nvPr/>
                  </p:nvSpPr>
                  <p:spPr bwMode="auto">
                    <a:xfrm>
                      <a:off x="2296" y="984"/>
                      <a:ext cx="24" cy="1"/>
                    </a:xfrm>
                    <a:prstGeom prst="line">
                      <a:avLst/>
                    </a:prstGeom>
                    <a:grpFill/>
                    <a:ln w="1588">
                      <a:solidFill>
                        <a:srgbClr val="000000"/>
                      </a:solidFill>
                      <a:round/>
                    </a:ln>
                  </p:spPr>
                  <p:txBody>
                    <a:bodyPr/>
                    <a:lstStyle/>
                    <a:p>
                      <a:endParaRPr lang="zh-CN" altLang="en-US" sz="1400" b="1">
                        <a:solidFill>
                          <a:srgbClr val="0000FF"/>
                        </a:solidFill>
                        <a:latin typeface="微软雅黑" panose="020B0503020204020204" pitchFamily="34" charset="-122"/>
                        <a:ea typeface="微软雅黑" panose="020B0503020204020204" pitchFamily="34" charset="-122"/>
                      </a:endParaRPr>
                    </a:p>
                  </p:txBody>
                </p:sp>
              </p:grpSp>
            </p:grpSp>
            <p:sp>
              <p:nvSpPr>
                <p:cNvPr id="77" name="Rectangle 218"/>
                <p:cNvSpPr>
                  <a:spLocks noChangeArrowheads="1"/>
                </p:cNvSpPr>
                <p:nvPr/>
              </p:nvSpPr>
              <p:spPr bwMode="auto">
                <a:xfrm>
                  <a:off x="2448" y="948"/>
                  <a:ext cx="8" cy="14"/>
                </a:xfrm>
                <a:prstGeom prst="rect">
                  <a:avLst/>
                </a:prstGeom>
                <a:grpFill/>
                <a:ln w="1588">
                  <a:solidFill>
                    <a:srgbClr val="000000"/>
                  </a:solidFill>
                  <a:miter lim="800000"/>
                </a:ln>
              </p:spPr>
              <p:txBody>
                <a:bodyPr/>
                <a:lstStyle/>
                <a:p>
                  <a:endParaRPr lang="zh-CN" altLang="en-US" sz="1400" b="1">
                    <a:solidFill>
                      <a:srgbClr val="0000FF"/>
                    </a:solidFill>
                    <a:latin typeface="微软雅黑" panose="020B0503020204020204" pitchFamily="34" charset="-122"/>
                    <a:ea typeface="微软雅黑" panose="020B0503020204020204" pitchFamily="34" charset="-122"/>
                  </a:endParaRPr>
                </a:p>
              </p:txBody>
            </p:sp>
          </p:grpSp>
          <p:grpSp>
            <p:nvGrpSpPr>
              <p:cNvPr id="40" name="Group 219"/>
              <p:cNvGrpSpPr/>
              <p:nvPr/>
            </p:nvGrpSpPr>
            <p:grpSpPr bwMode="auto">
              <a:xfrm>
                <a:off x="2382" y="788"/>
                <a:ext cx="40" cy="40"/>
                <a:chOff x="2382" y="788"/>
                <a:chExt cx="40" cy="40"/>
              </a:xfrm>
              <a:grpFill/>
            </p:grpSpPr>
            <p:sp>
              <p:nvSpPr>
                <p:cNvPr id="53" name="Freeform 220"/>
                <p:cNvSpPr/>
                <p:nvPr/>
              </p:nvSpPr>
              <p:spPr bwMode="auto">
                <a:xfrm>
                  <a:off x="2404" y="800"/>
                  <a:ext cx="18" cy="28"/>
                </a:xfrm>
                <a:custGeom>
                  <a:avLst/>
                  <a:gdLst>
                    <a:gd name="T0" fmla="*/ 106 w 127"/>
                    <a:gd name="T1" fmla="*/ 0 h 195"/>
                    <a:gd name="T2" fmla="*/ 0 w 127"/>
                    <a:gd name="T3" fmla="*/ 164 h 195"/>
                    <a:gd name="T4" fmla="*/ 21 w 127"/>
                    <a:gd name="T5" fmla="*/ 195 h 195"/>
                    <a:gd name="T6" fmla="*/ 127 w 127"/>
                    <a:gd name="T7" fmla="*/ 6 h 195"/>
                    <a:gd name="T8" fmla="*/ 106 w 127"/>
                    <a:gd name="T9" fmla="*/ 0 h 195"/>
                  </a:gdLst>
                  <a:ahLst/>
                  <a:cxnLst>
                    <a:cxn ang="0">
                      <a:pos x="T0" y="T1"/>
                    </a:cxn>
                    <a:cxn ang="0">
                      <a:pos x="T2" y="T3"/>
                    </a:cxn>
                    <a:cxn ang="0">
                      <a:pos x="T4" y="T5"/>
                    </a:cxn>
                    <a:cxn ang="0">
                      <a:pos x="T6" y="T7"/>
                    </a:cxn>
                    <a:cxn ang="0">
                      <a:pos x="T8" y="T9"/>
                    </a:cxn>
                  </a:cxnLst>
                  <a:rect l="0" t="0" r="r" b="b"/>
                  <a:pathLst>
                    <a:path w="127" h="195">
                      <a:moveTo>
                        <a:pt x="106" y="0"/>
                      </a:moveTo>
                      <a:lnTo>
                        <a:pt x="0" y="164"/>
                      </a:lnTo>
                      <a:lnTo>
                        <a:pt x="21" y="195"/>
                      </a:lnTo>
                      <a:lnTo>
                        <a:pt x="127" y="6"/>
                      </a:lnTo>
                      <a:lnTo>
                        <a:pt x="106" y="0"/>
                      </a:lnTo>
                      <a:close/>
                    </a:path>
                  </a:pathLst>
                </a:custGeom>
                <a:grpFill/>
                <a:ln w="1588">
                  <a:solidFill>
                    <a:srgbClr val="000000"/>
                  </a:solidFill>
                  <a:prstDash val="solid"/>
                  <a:round/>
                </a:ln>
              </p:spPr>
              <p:txBody>
                <a:bodyPr/>
                <a:lstStyle/>
                <a:p>
                  <a:endParaRPr lang="zh-CN" altLang="en-US" sz="1400" b="1">
                    <a:solidFill>
                      <a:srgbClr val="0000FF"/>
                    </a:solidFill>
                    <a:latin typeface="微软雅黑" panose="020B0503020204020204" pitchFamily="34" charset="-122"/>
                    <a:ea typeface="微软雅黑" panose="020B0503020204020204" pitchFamily="34" charset="-122"/>
                  </a:endParaRPr>
                </a:p>
              </p:txBody>
            </p:sp>
            <p:sp>
              <p:nvSpPr>
                <p:cNvPr id="54" name="Freeform 221"/>
                <p:cNvSpPr/>
                <p:nvPr/>
              </p:nvSpPr>
              <p:spPr bwMode="auto">
                <a:xfrm>
                  <a:off x="2382" y="788"/>
                  <a:ext cx="35" cy="8"/>
                </a:xfrm>
                <a:custGeom>
                  <a:avLst/>
                  <a:gdLst>
                    <a:gd name="T0" fmla="*/ 238 w 246"/>
                    <a:gd name="T1" fmla="*/ 0 h 57"/>
                    <a:gd name="T2" fmla="*/ 0 w 246"/>
                    <a:gd name="T3" fmla="*/ 31 h 57"/>
                    <a:gd name="T4" fmla="*/ 35 w 246"/>
                    <a:gd name="T5" fmla="*/ 57 h 57"/>
                    <a:gd name="T6" fmla="*/ 246 w 246"/>
                    <a:gd name="T7" fmla="*/ 19 h 57"/>
                    <a:gd name="T8" fmla="*/ 238 w 246"/>
                    <a:gd name="T9" fmla="*/ 0 h 57"/>
                  </a:gdLst>
                  <a:ahLst/>
                  <a:cxnLst>
                    <a:cxn ang="0">
                      <a:pos x="T0" y="T1"/>
                    </a:cxn>
                    <a:cxn ang="0">
                      <a:pos x="T2" y="T3"/>
                    </a:cxn>
                    <a:cxn ang="0">
                      <a:pos x="T4" y="T5"/>
                    </a:cxn>
                    <a:cxn ang="0">
                      <a:pos x="T6" y="T7"/>
                    </a:cxn>
                    <a:cxn ang="0">
                      <a:pos x="T8" y="T9"/>
                    </a:cxn>
                  </a:cxnLst>
                  <a:rect l="0" t="0" r="r" b="b"/>
                  <a:pathLst>
                    <a:path w="246" h="57">
                      <a:moveTo>
                        <a:pt x="238" y="0"/>
                      </a:moveTo>
                      <a:lnTo>
                        <a:pt x="0" y="31"/>
                      </a:lnTo>
                      <a:lnTo>
                        <a:pt x="35" y="57"/>
                      </a:lnTo>
                      <a:lnTo>
                        <a:pt x="246" y="19"/>
                      </a:lnTo>
                      <a:lnTo>
                        <a:pt x="238" y="0"/>
                      </a:lnTo>
                      <a:close/>
                    </a:path>
                  </a:pathLst>
                </a:custGeom>
                <a:grpFill/>
                <a:ln w="1588">
                  <a:solidFill>
                    <a:srgbClr val="000000"/>
                  </a:solidFill>
                  <a:prstDash val="solid"/>
                  <a:round/>
                </a:ln>
              </p:spPr>
              <p:txBody>
                <a:bodyPr/>
                <a:lstStyle/>
                <a:p>
                  <a:endParaRPr lang="zh-CN" altLang="en-US" sz="1400" b="1">
                    <a:solidFill>
                      <a:srgbClr val="0000FF"/>
                    </a:solidFill>
                    <a:latin typeface="微软雅黑" panose="020B0503020204020204" pitchFamily="34" charset="-122"/>
                    <a:ea typeface="微软雅黑" panose="020B0503020204020204" pitchFamily="34" charset="-122"/>
                  </a:endParaRPr>
                </a:p>
              </p:txBody>
            </p:sp>
          </p:grpSp>
          <p:grpSp>
            <p:nvGrpSpPr>
              <p:cNvPr id="41" name="Group 222"/>
              <p:cNvGrpSpPr/>
              <p:nvPr/>
            </p:nvGrpSpPr>
            <p:grpSpPr bwMode="auto">
              <a:xfrm>
                <a:off x="2302" y="723"/>
                <a:ext cx="132" cy="186"/>
                <a:chOff x="2302" y="723"/>
                <a:chExt cx="132" cy="186"/>
              </a:xfrm>
              <a:grpFill/>
            </p:grpSpPr>
            <p:sp>
              <p:nvSpPr>
                <p:cNvPr id="51" name="Freeform 223"/>
                <p:cNvSpPr/>
                <p:nvPr/>
              </p:nvSpPr>
              <p:spPr bwMode="auto">
                <a:xfrm>
                  <a:off x="2302" y="724"/>
                  <a:ext cx="132" cy="185"/>
                </a:xfrm>
                <a:custGeom>
                  <a:avLst/>
                  <a:gdLst>
                    <a:gd name="T0" fmla="*/ 30 w 920"/>
                    <a:gd name="T1" fmla="*/ 47 h 1300"/>
                    <a:gd name="T2" fmla="*/ 16 w 920"/>
                    <a:gd name="T3" fmla="*/ 85 h 1300"/>
                    <a:gd name="T4" fmla="*/ 4 w 920"/>
                    <a:gd name="T5" fmla="*/ 132 h 1300"/>
                    <a:gd name="T6" fmla="*/ 0 w 920"/>
                    <a:gd name="T7" fmla="*/ 183 h 1300"/>
                    <a:gd name="T8" fmla="*/ 0 w 920"/>
                    <a:gd name="T9" fmla="*/ 233 h 1300"/>
                    <a:gd name="T10" fmla="*/ 12 w 920"/>
                    <a:gd name="T11" fmla="*/ 299 h 1300"/>
                    <a:gd name="T12" fmla="*/ 23 w 920"/>
                    <a:gd name="T13" fmla="*/ 381 h 1300"/>
                    <a:gd name="T14" fmla="*/ 44 w 920"/>
                    <a:gd name="T15" fmla="*/ 473 h 1300"/>
                    <a:gd name="T16" fmla="*/ 79 w 920"/>
                    <a:gd name="T17" fmla="*/ 578 h 1300"/>
                    <a:gd name="T18" fmla="*/ 131 w 920"/>
                    <a:gd name="T19" fmla="*/ 679 h 1300"/>
                    <a:gd name="T20" fmla="*/ 215 w 920"/>
                    <a:gd name="T21" fmla="*/ 799 h 1300"/>
                    <a:gd name="T22" fmla="*/ 299 w 920"/>
                    <a:gd name="T23" fmla="*/ 912 h 1300"/>
                    <a:gd name="T24" fmla="*/ 369 w 920"/>
                    <a:gd name="T25" fmla="*/ 988 h 1300"/>
                    <a:gd name="T26" fmla="*/ 467 w 920"/>
                    <a:gd name="T27" fmla="*/ 1079 h 1300"/>
                    <a:gd name="T28" fmla="*/ 569 w 920"/>
                    <a:gd name="T29" fmla="*/ 1155 h 1300"/>
                    <a:gd name="T30" fmla="*/ 660 w 920"/>
                    <a:gd name="T31" fmla="*/ 1215 h 1300"/>
                    <a:gd name="T32" fmla="*/ 726 w 920"/>
                    <a:gd name="T33" fmla="*/ 1253 h 1300"/>
                    <a:gd name="T34" fmla="*/ 793 w 920"/>
                    <a:gd name="T35" fmla="*/ 1281 h 1300"/>
                    <a:gd name="T36" fmla="*/ 846 w 920"/>
                    <a:gd name="T37" fmla="*/ 1300 h 1300"/>
                    <a:gd name="T38" fmla="*/ 888 w 920"/>
                    <a:gd name="T39" fmla="*/ 1300 h 1300"/>
                    <a:gd name="T40" fmla="*/ 920 w 920"/>
                    <a:gd name="T41" fmla="*/ 1284 h 1300"/>
                    <a:gd name="T42" fmla="*/ 61 w 920"/>
                    <a:gd name="T43" fmla="*/ 0 h 1300"/>
                    <a:gd name="T44" fmla="*/ 30 w 920"/>
                    <a:gd name="T45" fmla="*/ 47 h 1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20" h="1300">
                      <a:moveTo>
                        <a:pt x="30" y="47"/>
                      </a:moveTo>
                      <a:lnTo>
                        <a:pt x="16" y="85"/>
                      </a:lnTo>
                      <a:lnTo>
                        <a:pt x="4" y="132"/>
                      </a:lnTo>
                      <a:lnTo>
                        <a:pt x="0" y="183"/>
                      </a:lnTo>
                      <a:lnTo>
                        <a:pt x="0" y="233"/>
                      </a:lnTo>
                      <a:lnTo>
                        <a:pt x="12" y="299"/>
                      </a:lnTo>
                      <a:lnTo>
                        <a:pt x="23" y="381"/>
                      </a:lnTo>
                      <a:lnTo>
                        <a:pt x="44" y="473"/>
                      </a:lnTo>
                      <a:lnTo>
                        <a:pt x="79" y="578"/>
                      </a:lnTo>
                      <a:lnTo>
                        <a:pt x="131" y="679"/>
                      </a:lnTo>
                      <a:lnTo>
                        <a:pt x="215" y="799"/>
                      </a:lnTo>
                      <a:lnTo>
                        <a:pt x="299" y="912"/>
                      </a:lnTo>
                      <a:lnTo>
                        <a:pt x="369" y="988"/>
                      </a:lnTo>
                      <a:lnTo>
                        <a:pt x="467" y="1079"/>
                      </a:lnTo>
                      <a:lnTo>
                        <a:pt x="569" y="1155"/>
                      </a:lnTo>
                      <a:lnTo>
                        <a:pt x="660" y="1215"/>
                      </a:lnTo>
                      <a:lnTo>
                        <a:pt x="726" y="1253"/>
                      </a:lnTo>
                      <a:lnTo>
                        <a:pt x="793" y="1281"/>
                      </a:lnTo>
                      <a:lnTo>
                        <a:pt x="846" y="1300"/>
                      </a:lnTo>
                      <a:lnTo>
                        <a:pt x="888" y="1300"/>
                      </a:lnTo>
                      <a:lnTo>
                        <a:pt x="920" y="1284"/>
                      </a:lnTo>
                      <a:lnTo>
                        <a:pt x="61" y="0"/>
                      </a:lnTo>
                      <a:lnTo>
                        <a:pt x="30" y="47"/>
                      </a:lnTo>
                      <a:close/>
                    </a:path>
                  </a:pathLst>
                </a:custGeom>
                <a:grpFill/>
                <a:ln w="1588">
                  <a:solidFill>
                    <a:srgbClr val="000000"/>
                  </a:solidFill>
                  <a:prstDash val="solid"/>
                  <a:round/>
                </a:ln>
              </p:spPr>
              <p:txBody>
                <a:bodyPr/>
                <a:lstStyle/>
                <a:p>
                  <a:endParaRPr lang="zh-CN" altLang="en-US" sz="1400" b="1">
                    <a:solidFill>
                      <a:srgbClr val="0000FF"/>
                    </a:solidFill>
                    <a:latin typeface="微软雅黑" panose="020B0503020204020204" pitchFamily="34" charset="-122"/>
                    <a:ea typeface="微软雅黑" panose="020B0503020204020204" pitchFamily="34" charset="-122"/>
                  </a:endParaRPr>
                </a:p>
              </p:txBody>
            </p:sp>
            <p:sp>
              <p:nvSpPr>
                <p:cNvPr id="52" name="Freeform 224"/>
                <p:cNvSpPr/>
                <p:nvPr/>
              </p:nvSpPr>
              <p:spPr bwMode="auto">
                <a:xfrm>
                  <a:off x="2310" y="723"/>
                  <a:ext cx="124" cy="184"/>
                </a:xfrm>
                <a:custGeom>
                  <a:avLst/>
                  <a:gdLst>
                    <a:gd name="T0" fmla="*/ 7 w 866"/>
                    <a:gd name="T1" fmla="*/ 0 h 1288"/>
                    <a:gd name="T2" fmla="*/ 0 w 866"/>
                    <a:gd name="T3" fmla="*/ 26 h 1288"/>
                    <a:gd name="T4" fmla="*/ 0 w 866"/>
                    <a:gd name="T5" fmla="*/ 82 h 1288"/>
                    <a:gd name="T6" fmla="*/ 4 w 866"/>
                    <a:gd name="T7" fmla="*/ 149 h 1288"/>
                    <a:gd name="T8" fmla="*/ 11 w 866"/>
                    <a:gd name="T9" fmla="*/ 202 h 1288"/>
                    <a:gd name="T10" fmla="*/ 21 w 866"/>
                    <a:gd name="T11" fmla="*/ 272 h 1288"/>
                    <a:gd name="T12" fmla="*/ 35 w 866"/>
                    <a:gd name="T13" fmla="*/ 354 h 1288"/>
                    <a:gd name="T14" fmla="*/ 56 w 866"/>
                    <a:gd name="T15" fmla="*/ 439 h 1288"/>
                    <a:gd name="T16" fmla="*/ 98 w 866"/>
                    <a:gd name="T17" fmla="*/ 547 h 1288"/>
                    <a:gd name="T18" fmla="*/ 161 w 866"/>
                    <a:gd name="T19" fmla="*/ 670 h 1288"/>
                    <a:gd name="T20" fmla="*/ 231 w 866"/>
                    <a:gd name="T21" fmla="*/ 771 h 1288"/>
                    <a:gd name="T22" fmla="*/ 315 w 866"/>
                    <a:gd name="T23" fmla="*/ 878 h 1288"/>
                    <a:gd name="T24" fmla="*/ 392 w 866"/>
                    <a:gd name="T25" fmla="*/ 960 h 1288"/>
                    <a:gd name="T26" fmla="*/ 452 w 866"/>
                    <a:gd name="T27" fmla="*/ 1016 h 1288"/>
                    <a:gd name="T28" fmla="*/ 508 w 866"/>
                    <a:gd name="T29" fmla="*/ 1068 h 1288"/>
                    <a:gd name="T30" fmla="*/ 567 w 866"/>
                    <a:gd name="T31" fmla="*/ 1118 h 1288"/>
                    <a:gd name="T32" fmla="*/ 634 w 866"/>
                    <a:gd name="T33" fmla="*/ 1168 h 1288"/>
                    <a:gd name="T34" fmla="*/ 679 w 866"/>
                    <a:gd name="T35" fmla="*/ 1200 h 1288"/>
                    <a:gd name="T36" fmla="*/ 728 w 866"/>
                    <a:gd name="T37" fmla="*/ 1228 h 1288"/>
                    <a:gd name="T38" fmla="*/ 782 w 866"/>
                    <a:gd name="T39" fmla="*/ 1256 h 1288"/>
                    <a:gd name="T40" fmla="*/ 827 w 866"/>
                    <a:gd name="T41" fmla="*/ 1282 h 1288"/>
                    <a:gd name="T42" fmla="*/ 855 w 866"/>
                    <a:gd name="T43" fmla="*/ 1288 h 1288"/>
                    <a:gd name="T44" fmla="*/ 866 w 866"/>
                    <a:gd name="T45" fmla="*/ 1270 h 1288"/>
                    <a:gd name="T46" fmla="*/ 863 w 866"/>
                    <a:gd name="T47" fmla="*/ 1243 h 1288"/>
                    <a:gd name="T48" fmla="*/ 856 w 866"/>
                    <a:gd name="T49" fmla="*/ 1213 h 1288"/>
                    <a:gd name="T50" fmla="*/ 845 w 866"/>
                    <a:gd name="T51" fmla="*/ 1159 h 1288"/>
                    <a:gd name="T52" fmla="*/ 831 w 866"/>
                    <a:gd name="T53" fmla="*/ 1089 h 1288"/>
                    <a:gd name="T54" fmla="*/ 813 w 866"/>
                    <a:gd name="T55" fmla="*/ 1023 h 1288"/>
                    <a:gd name="T56" fmla="*/ 792 w 866"/>
                    <a:gd name="T57" fmla="*/ 947 h 1288"/>
                    <a:gd name="T58" fmla="*/ 764 w 866"/>
                    <a:gd name="T59" fmla="*/ 866 h 1288"/>
                    <a:gd name="T60" fmla="*/ 733 w 866"/>
                    <a:gd name="T61" fmla="*/ 802 h 1288"/>
                    <a:gd name="T62" fmla="*/ 707 w 866"/>
                    <a:gd name="T63" fmla="*/ 746 h 1288"/>
                    <a:gd name="T64" fmla="*/ 666 w 866"/>
                    <a:gd name="T65" fmla="*/ 672 h 1288"/>
                    <a:gd name="T66" fmla="*/ 627 w 866"/>
                    <a:gd name="T67" fmla="*/ 607 h 1288"/>
                    <a:gd name="T68" fmla="*/ 579 w 866"/>
                    <a:gd name="T69" fmla="*/ 537 h 1288"/>
                    <a:gd name="T70" fmla="*/ 504 w 866"/>
                    <a:gd name="T71" fmla="*/ 448 h 1288"/>
                    <a:gd name="T72" fmla="*/ 452 w 866"/>
                    <a:gd name="T73" fmla="*/ 385 h 1288"/>
                    <a:gd name="T74" fmla="*/ 376 w 866"/>
                    <a:gd name="T75" fmla="*/ 299 h 1288"/>
                    <a:gd name="T76" fmla="*/ 305 w 866"/>
                    <a:gd name="T77" fmla="*/ 237 h 1288"/>
                    <a:gd name="T78" fmla="*/ 235 w 866"/>
                    <a:gd name="T79" fmla="*/ 173 h 1288"/>
                    <a:gd name="T80" fmla="*/ 182 w 866"/>
                    <a:gd name="T81" fmla="*/ 127 h 1288"/>
                    <a:gd name="T82" fmla="*/ 126 w 866"/>
                    <a:gd name="T83" fmla="*/ 78 h 1288"/>
                    <a:gd name="T84" fmla="*/ 84 w 866"/>
                    <a:gd name="T85" fmla="*/ 45 h 1288"/>
                    <a:gd name="T86" fmla="*/ 42 w 866"/>
                    <a:gd name="T87" fmla="*/ 13 h 1288"/>
                    <a:gd name="T88" fmla="*/ 7 w 866"/>
                    <a:gd name="T89" fmla="*/ 0 h 1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66" h="1288">
                      <a:moveTo>
                        <a:pt x="7" y="0"/>
                      </a:moveTo>
                      <a:lnTo>
                        <a:pt x="0" y="26"/>
                      </a:lnTo>
                      <a:lnTo>
                        <a:pt x="0" y="82"/>
                      </a:lnTo>
                      <a:lnTo>
                        <a:pt x="4" y="149"/>
                      </a:lnTo>
                      <a:lnTo>
                        <a:pt x="11" y="202"/>
                      </a:lnTo>
                      <a:lnTo>
                        <a:pt x="21" y="272"/>
                      </a:lnTo>
                      <a:lnTo>
                        <a:pt x="35" y="354"/>
                      </a:lnTo>
                      <a:lnTo>
                        <a:pt x="56" y="439"/>
                      </a:lnTo>
                      <a:lnTo>
                        <a:pt x="98" y="547"/>
                      </a:lnTo>
                      <a:lnTo>
                        <a:pt x="161" y="670"/>
                      </a:lnTo>
                      <a:lnTo>
                        <a:pt x="231" y="771"/>
                      </a:lnTo>
                      <a:lnTo>
                        <a:pt x="315" y="878"/>
                      </a:lnTo>
                      <a:lnTo>
                        <a:pt x="392" y="960"/>
                      </a:lnTo>
                      <a:lnTo>
                        <a:pt x="452" y="1016"/>
                      </a:lnTo>
                      <a:lnTo>
                        <a:pt x="508" y="1068"/>
                      </a:lnTo>
                      <a:lnTo>
                        <a:pt x="567" y="1118"/>
                      </a:lnTo>
                      <a:lnTo>
                        <a:pt x="634" y="1168"/>
                      </a:lnTo>
                      <a:lnTo>
                        <a:pt x="679" y="1200"/>
                      </a:lnTo>
                      <a:lnTo>
                        <a:pt x="728" y="1228"/>
                      </a:lnTo>
                      <a:lnTo>
                        <a:pt x="782" y="1256"/>
                      </a:lnTo>
                      <a:lnTo>
                        <a:pt x="827" y="1282"/>
                      </a:lnTo>
                      <a:lnTo>
                        <a:pt x="855" y="1288"/>
                      </a:lnTo>
                      <a:lnTo>
                        <a:pt x="866" y="1270"/>
                      </a:lnTo>
                      <a:lnTo>
                        <a:pt x="863" y="1243"/>
                      </a:lnTo>
                      <a:lnTo>
                        <a:pt x="856" y="1213"/>
                      </a:lnTo>
                      <a:lnTo>
                        <a:pt x="845" y="1159"/>
                      </a:lnTo>
                      <a:lnTo>
                        <a:pt x="831" y="1089"/>
                      </a:lnTo>
                      <a:lnTo>
                        <a:pt x="813" y="1023"/>
                      </a:lnTo>
                      <a:lnTo>
                        <a:pt x="792" y="947"/>
                      </a:lnTo>
                      <a:lnTo>
                        <a:pt x="764" y="866"/>
                      </a:lnTo>
                      <a:lnTo>
                        <a:pt x="733" y="802"/>
                      </a:lnTo>
                      <a:lnTo>
                        <a:pt x="707" y="746"/>
                      </a:lnTo>
                      <a:lnTo>
                        <a:pt x="666" y="672"/>
                      </a:lnTo>
                      <a:lnTo>
                        <a:pt x="627" y="607"/>
                      </a:lnTo>
                      <a:lnTo>
                        <a:pt x="579" y="537"/>
                      </a:lnTo>
                      <a:lnTo>
                        <a:pt x="504" y="448"/>
                      </a:lnTo>
                      <a:lnTo>
                        <a:pt x="452" y="385"/>
                      </a:lnTo>
                      <a:lnTo>
                        <a:pt x="376" y="299"/>
                      </a:lnTo>
                      <a:lnTo>
                        <a:pt x="305" y="237"/>
                      </a:lnTo>
                      <a:lnTo>
                        <a:pt x="235" y="173"/>
                      </a:lnTo>
                      <a:lnTo>
                        <a:pt x="182" y="127"/>
                      </a:lnTo>
                      <a:lnTo>
                        <a:pt x="126" y="78"/>
                      </a:lnTo>
                      <a:lnTo>
                        <a:pt x="84" y="45"/>
                      </a:lnTo>
                      <a:lnTo>
                        <a:pt x="42" y="13"/>
                      </a:lnTo>
                      <a:lnTo>
                        <a:pt x="7" y="0"/>
                      </a:lnTo>
                      <a:close/>
                    </a:path>
                  </a:pathLst>
                </a:custGeom>
                <a:grpFill/>
                <a:ln w="1588">
                  <a:solidFill>
                    <a:srgbClr val="000000"/>
                  </a:solidFill>
                  <a:prstDash val="solid"/>
                  <a:round/>
                </a:ln>
              </p:spPr>
              <p:txBody>
                <a:bodyPr/>
                <a:lstStyle/>
                <a:p>
                  <a:endParaRPr lang="zh-CN" altLang="en-US" sz="1400" b="1">
                    <a:solidFill>
                      <a:srgbClr val="0000FF"/>
                    </a:solidFill>
                    <a:latin typeface="微软雅黑" panose="020B0503020204020204" pitchFamily="34" charset="-122"/>
                    <a:ea typeface="微软雅黑" panose="020B0503020204020204" pitchFamily="34" charset="-122"/>
                  </a:endParaRPr>
                </a:p>
              </p:txBody>
            </p:sp>
          </p:grpSp>
          <p:grpSp>
            <p:nvGrpSpPr>
              <p:cNvPr id="42" name="Group 225"/>
              <p:cNvGrpSpPr/>
              <p:nvPr/>
            </p:nvGrpSpPr>
            <p:grpSpPr bwMode="auto">
              <a:xfrm>
                <a:off x="2315" y="770"/>
                <a:ext cx="126" cy="121"/>
                <a:chOff x="2315" y="770"/>
                <a:chExt cx="126" cy="121"/>
              </a:xfrm>
              <a:grpFill/>
            </p:grpSpPr>
            <p:sp>
              <p:nvSpPr>
                <p:cNvPr id="49" name="Freeform 226"/>
                <p:cNvSpPr/>
                <p:nvPr/>
              </p:nvSpPr>
              <p:spPr bwMode="auto">
                <a:xfrm>
                  <a:off x="2315" y="770"/>
                  <a:ext cx="121" cy="8"/>
                </a:xfrm>
                <a:custGeom>
                  <a:avLst/>
                  <a:gdLst>
                    <a:gd name="T0" fmla="*/ 0 w 851"/>
                    <a:gd name="T1" fmla="*/ 0 h 57"/>
                    <a:gd name="T2" fmla="*/ 851 w 851"/>
                    <a:gd name="T3" fmla="*/ 32 h 57"/>
                    <a:gd name="T4" fmla="*/ 844 w 851"/>
                    <a:gd name="T5" fmla="*/ 57 h 57"/>
                    <a:gd name="T6" fmla="*/ 3 w 851"/>
                    <a:gd name="T7" fmla="*/ 26 h 57"/>
                    <a:gd name="T8" fmla="*/ 0 w 851"/>
                    <a:gd name="T9" fmla="*/ 0 h 57"/>
                  </a:gdLst>
                  <a:ahLst/>
                  <a:cxnLst>
                    <a:cxn ang="0">
                      <a:pos x="T0" y="T1"/>
                    </a:cxn>
                    <a:cxn ang="0">
                      <a:pos x="T2" y="T3"/>
                    </a:cxn>
                    <a:cxn ang="0">
                      <a:pos x="T4" y="T5"/>
                    </a:cxn>
                    <a:cxn ang="0">
                      <a:pos x="T6" y="T7"/>
                    </a:cxn>
                    <a:cxn ang="0">
                      <a:pos x="T8" y="T9"/>
                    </a:cxn>
                  </a:cxnLst>
                  <a:rect l="0" t="0" r="r" b="b"/>
                  <a:pathLst>
                    <a:path w="851" h="57">
                      <a:moveTo>
                        <a:pt x="0" y="0"/>
                      </a:moveTo>
                      <a:lnTo>
                        <a:pt x="851" y="32"/>
                      </a:lnTo>
                      <a:lnTo>
                        <a:pt x="844" y="57"/>
                      </a:lnTo>
                      <a:lnTo>
                        <a:pt x="3" y="26"/>
                      </a:lnTo>
                      <a:lnTo>
                        <a:pt x="0" y="0"/>
                      </a:lnTo>
                      <a:close/>
                    </a:path>
                  </a:pathLst>
                </a:custGeom>
                <a:grpFill/>
                <a:ln w="1588">
                  <a:solidFill>
                    <a:srgbClr val="000000"/>
                  </a:solidFill>
                  <a:prstDash val="solid"/>
                  <a:round/>
                </a:ln>
              </p:spPr>
              <p:txBody>
                <a:bodyPr/>
                <a:lstStyle/>
                <a:p>
                  <a:endParaRPr lang="zh-CN" altLang="en-US" sz="1400" b="1">
                    <a:solidFill>
                      <a:srgbClr val="0000FF"/>
                    </a:solidFill>
                    <a:latin typeface="微软雅黑" panose="020B0503020204020204" pitchFamily="34" charset="-122"/>
                    <a:ea typeface="微软雅黑" panose="020B0503020204020204" pitchFamily="34" charset="-122"/>
                  </a:endParaRPr>
                </a:p>
              </p:txBody>
            </p:sp>
            <p:sp>
              <p:nvSpPr>
                <p:cNvPr id="50" name="Freeform 227"/>
                <p:cNvSpPr/>
                <p:nvPr/>
              </p:nvSpPr>
              <p:spPr bwMode="auto">
                <a:xfrm>
                  <a:off x="2398" y="794"/>
                  <a:ext cx="43" cy="97"/>
                </a:xfrm>
                <a:custGeom>
                  <a:avLst/>
                  <a:gdLst>
                    <a:gd name="T0" fmla="*/ 267 w 302"/>
                    <a:gd name="T1" fmla="*/ 13 h 673"/>
                    <a:gd name="T2" fmla="*/ 0 w 302"/>
                    <a:gd name="T3" fmla="*/ 657 h 673"/>
                    <a:gd name="T4" fmla="*/ 25 w 302"/>
                    <a:gd name="T5" fmla="*/ 673 h 673"/>
                    <a:gd name="T6" fmla="*/ 302 w 302"/>
                    <a:gd name="T7" fmla="*/ 0 h 673"/>
                    <a:gd name="T8" fmla="*/ 267 w 302"/>
                    <a:gd name="T9" fmla="*/ 13 h 673"/>
                  </a:gdLst>
                  <a:ahLst/>
                  <a:cxnLst>
                    <a:cxn ang="0">
                      <a:pos x="T0" y="T1"/>
                    </a:cxn>
                    <a:cxn ang="0">
                      <a:pos x="T2" y="T3"/>
                    </a:cxn>
                    <a:cxn ang="0">
                      <a:pos x="T4" y="T5"/>
                    </a:cxn>
                    <a:cxn ang="0">
                      <a:pos x="T6" y="T7"/>
                    </a:cxn>
                    <a:cxn ang="0">
                      <a:pos x="T8" y="T9"/>
                    </a:cxn>
                  </a:cxnLst>
                  <a:rect l="0" t="0" r="r" b="b"/>
                  <a:pathLst>
                    <a:path w="302" h="673">
                      <a:moveTo>
                        <a:pt x="267" y="13"/>
                      </a:moveTo>
                      <a:lnTo>
                        <a:pt x="0" y="657"/>
                      </a:lnTo>
                      <a:lnTo>
                        <a:pt x="25" y="673"/>
                      </a:lnTo>
                      <a:lnTo>
                        <a:pt x="302" y="0"/>
                      </a:lnTo>
                      <a:lnTo>
                        <a:pt x="267" y="13"/>
                      </a:lnTo>
                      <a:close/>
                    </a:path>
                  </a:pathLst>
                </a:custGeom>
                <a:grpFill/>
                <a:ln w="1588">
                  <a:solidFill>
                    <a:srgbClr val="000000"/>
                  </a:solidFill>
                  <a:prstDash val="solid"/>
                  <a:round/>
                </a:ln>
              </p:spPr>
              <p:txBody>
                <a:bodyPr/>
                <a:lstStyle/>
                <a:p>
                  <a:endParaRPr lang="zh-CN" altLang="en-US" sz="1400" b="1">
                    <a:solidFill>
                      <a:srgbClr val="0000FF"/>
                    </a:solidFill>
                    <a:latin typeface="微软雅黑" panose="020B0503020204020204" pitchFamily="34" charset="-122"/>
                    <a:ea typeface="微软雅黑" panose="020B0503020204020204" pitchFamily="34" charset="-122"/>
                  </a:endParaRPr>
                </a:p>
              </p:txBody>
            </p:sp>
          </p:grpSp>
          <p:grpSp>
            <p:nvGrpSpPr>
              <p:cNvPr id="43" name="Group 228"/>
              <p:cNvGrpSpPr/>
              <p:nvPr/>
            </p:nvGrpSpPr>
            <p:grpSpPr bwMode="auto">
              <a:xfrm>
                <a:off x="2413" y="772"/>
                <a:ext cx="51" cy="30"/>
                <a:chOff x="2413" y="772"/>
                <a:chExt cx="51" cy="30"/>
              </a:xfrm>
              <a:grpFill/>
            </p:grpSpPr>
            <p:sp>
              <p:nvSpPr>
                <p:cNvPr id="44" name="Freeform 229"/>
                <p:cNvSpPr/>
                <p:nvPr/>
              </p:nvSpPr>
              <p:spPr bwMode="auto">
                <a:xfrm>
                  <a:off x="2413" y="776"/>
                  <a:ext cx="36" cy="26"/>
                </a:xfrm>
                <a:custGeom>
                  <a:avLst/>
                  <a:gdLst>
                    <a:gd name="T0" fmla="*/ 187 w 250"/>
                    <a:gd name="T1" fmla="*/ 0 h 184"/>
                    <a:gd name="T2" fmla="*/ 11 w 250"/>
                    <a:gd name="T3" fmla="*/ 57 h 184"/>
                    <a:gd name="T4" fmla="*/ 4 w 250"/>
                    <a:gd name="T5" fmla="*/ 67 h 184"/>
                    <a:gd name="T6" fmla="*/ 0 w 250"/>
                    <a:gd name="T7" fmla="*/ 86 h 184"/>
                    <a:gd name="T8" fmla="*/ 2 w 250"/>
                    <a:gd name="T9" fmla="*/ 112 h 184"/>
                    <a:gd name="T10" fmla="*/ 5 w 250"/>
                    <a:gd name="T11" fmla="*/ 128 h 184"/>
                    <a:gd name="T12" fmla="*/ 15 w 250"/>
                    <a:gd name="T13" fmla="*/ 151 h 184"/>
                    <a:gd name="T14" fmla="*/ 33 w 250"/>
                    <a:gd name="T15" fmla="*/ 169 h 184"/>
                    <a:gd name="T16" fmla="*/ 57 w 250"/>
                    <a:gd name="T17" fmla="*/ 181 h 184"/>
                    <a:gd name="T18" fmla="*/ 71 w 250"/>
                    <a:gd name="T19" fmla="*/ 184 h 184"/>
                    <a:gd name="T20" fmla="*/ 85 w 250"/>
                    <a:gd name="T21" fmla="*/ 184 h 184"/>
                    <a:gd name="T22" fmla="*/ 250 w 250"/>
                    <a:gd name="T23" fmla="*/ 114 h 184"/>
                    <a:gd name="T24" fmla="*/ 218 w 250"/>
                    <a:gd name="T25" fmla="*/ 92 h 184"/>
                    <a:gd name="T26" fmla="*/ 201 w 250"/>
                    <a:gd name="T27" fmla="*/ 70 h 184"/>
                    <a:gd name="T28" fmla="*/ 187 w 250"/>
                    <a:gd name="T29"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0" h="184">
                      <a:moveTo>
                        <a:pt x="187" y="0"/>
                      </a:moveTo>
                      <a:lnTo>
                        <a:pt x="11" y="57"/>
                      </a:lnTo>
                      <a:lnTo>
                        <a:pt x="4" y="67"/>
                      </a:lnTo>
                      <a:lnTo>
                        <a:pt x="0" y="86"/>
                      </a:lnTo>
                      <a:lnTo>
                        <a:pt x="2" y="112"/>
                      </a:lnTo>
                      <a:lnTo>
                        <a:pt x="5" y="128"/>
                      </a:lnTo>
                      <a:lnTo>
                        <a:pt x="15" y="151"/>
                      </a:lnTo>
                      <a:lnTo>
                        <a:pt x="33" y="169"/>
                      </a:lnTo>
                      <a:lnTo>
                        <a:pt x="57" y="181"/>
                      </a:lnTo>
                      <a:lnTo>
                        <a:pt x="71" y="184"/>
                      </a:lnTo>
                      <a:lnTo>
                        <a:pt x="85" y="184"/>
                      </a:lnTo>
                      <a:lnTo>
                        <a:pt x="250" y="114"/>
                      </a:lnTo>
                      <a:lnTo>
                        <a:pt x="218" y="92"/>
                      </a:lnTo>
                      <a:lnTo>
                        <a:pt x="201" y="70"/>
                      </a:lnTo>
                      <a:lnTo>
                        <a:pt x="187" y="0"/>
                      </a:lnTo>
                      <a:close/>
                    </a:path>
                  </a:pathLst>
                </a:custGeom>
                <a:grpFill/>
                <a:ln w="1588">
                  <a:solidFill>
                    <a:srgbClr val="000000"/>
                  </a:solidFill>
                  <a:prstDash val="solid"/>
                  <a:round/>
                </a:ln>
              </p:spPr>
              <p:txBody>
                <a:bodyPr/>
                <a:lstStyle/>
                <a:p>
                  <a:endParaRPr lang="zh-CN" altLang="en-US" sz="1400" b="1">
                    <a:solidFill>
                      <a:srgbClr val="0000FF"/>
                    </a:solidFill>
                    <a:latin typeface="微软雅黑" panose="020B0503020204020204" pitchFamily="34" charset="-122"/>
                    <a:ea typeface="微软雅黑" panose="020B0503020204020204" pitchFamily="34" charset="-122"/>
                  </a:endParaRPr>
                </a:p>
              </p:txBody>
            </p:sp>
            <p:sp>
              <p:nvSpPr>
                <p:cNvPr id="45" name="Freeform 230"/>
                <p:cNvSpPr/>
                <p:nvPr/>
              </p:nvSpPr>
              <p:spPr bwMode="auto">
                <a:xfrm>
                  <a:off x="2434" y="772"/>
                  <a:ext cx="20" cy="25"/>
                </a:xfrm>
                <a:custGeom>
                  <a:avLst/>
                  <a:gdLst>
                    <a:gd name="T0" fmla="*/ 81 w 139"/>
                    <a:gd name="T1" fmla="*/ 25 h 173"/>
                    <a:gd name="T2" fmla="*/ 74 w 139"/>
                    <a:gd name="T3" fmla="*/ 15 h 173"/>
                    <a:gd name="T4" fmla="*/ 60 w 139"/>
                    <a:gd name="T5" fmla="*/ 5 h 173"/>
                    <a:gd name="T6" fmla="*/ 36 w 139"/>
                    <a:gd name="T7" fmla="*/ 0 h 173"/>
                    <a:gd name="T8" fmla="*/ 22 w 139"/>
                    <a:gd name="T9" fmla="*/ 2 h 173"/>
                    <a:gd name="T10" fmla="*/ 13 w 139"/>
                    <a:gd name="T11" fmla="*/ 12 h 173"/>
                    <a:gd name="T12" fmla="*/ 4 w 139"/>
                    <a:gd name="T13" fmla="*/ 25 h 173"/>
                    <a:gd name="T14" fmla="*/ 0 w 139"/>
                    <a:gd name="T15" fmla="*/ 46 h 173"/>
                    <a:gd name="T16" fmla="*/ 1 w 139"/>
                    <a:gd name="T17" fmla="*/ 58 h 173"/>
                    <a:gd name="T18" fmla="*/ 3 w 139"/>
                    <a:gd name="T19" fmla="*/ 74 h 173"/>
                    <a:gd name="T20" fmla="*/ 9 w 139"/>
                    <a:gd name="T21" fmla="*/ 97 h 173"/>
                    <a:gd name="T22" fmla="*/ 20 w 139"/>
                    <a:gd name="T23" fmla="*/ 116 h 173"/>
                    <a:gd name="T24" fmla="*/ 31 w 139"/>
                    <a:gd name="T25" fmla="*/ 133 h 173"/>
                    <a:gd name="T26" fmla="*/ 44 w 139"/>
                    <a:gd name="T27" fmla="*/ 147 h 173"/>
                    <a:gd name="T28" fmla="*/ 58 w 139"/>
                    <a:gd name="T29" fmla="*/ 160 h 173"/>
                    <a:gd name="T30" fmla="*/ 76 w 139"/>
                    <a:gd name="T31" fmla="*/ 167 h 173"/>
                    <a:gd name="T32" fmla="*/ 97 w 139"/>
                    <a:gd name="T33" fmla="*/ 173 h 173"/>
                    <a:gd name="T34" fmla="*/ 114 w 139"/>
                    <a:gd name="T35" fmla="*/ 173 h 173"/>
                    <a:gd name="T36" fmla="*/ 130 w 139"/>
                    <a:gd name="T37" fmla="*/ 164 h 173"/>
                    <a:gd name="T38" fmla="*/ 137 w 139"/>
                    <a:gd name="T39" fmla="*/ 151 h 173"/>
                    <a:gd name="T40" fmla="*/ 139 w 139"/>
                    <a:gd name="T41" fmla="*/ 132 h 173"/>
                    <a:gd name="T42" fmla="*/ 134 w 139"/>
                    <a:gd name="T43" fmla="*/ 111 h 173"/>
                    <a:gd name="T44" fmla="*/ 123 w 139"/>
                    <a:gd name="T45" fmla="*/ 82 h 173"/>
                    <a:gd name="T46" fmla="*/ 99 w 139"/>
                    <a:gd name="T47" fmla="*/ 46 h 173"/>
                    <a:gd name="T48" fmla="*/ 81 w 139"/>
                    <a:gd name="T49" fmla="*/ 25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9" h="173">
                      <a:moveTo>
                        <a:pt x="81" y="25"/>
                      </a:moveTo>
                      <a:lnTo>
                        <a:pt x="74" y="15"/>
                      </a:lnTo>
                      <a:lnTo>
                        <a:pt x="60" y="5"/>
                      </a:lnTo>
                      <a:lnTo>
                        <a:pt x="36" y="0"/>
                      </a:lnTo>
                      <a:lnTo>
                        <a:pt x="22" y="2"/>
                      </a:lnTo>
                      <a:lnTo>
                        <a:pt x="13" y="12"/>
                      </a:lnTo>
                      <a:lnTo>
                        <a:pt x="4" y="25"/>
                      </a:lnTo>
                      <a:lnTo>
                        <a:pt x="0" y="46"/>
                      </a:lnTo>
                      <a:lnTo>
                        <a:pt x="1" y="58"/>
                      </a:lnTo>
                      <a:lnTo>
                        <a:pt x="3" y="74"/>
                      </a:lnTo>
                      <a:lnTo>
                        <a:pt x="9" y="97"/>
                      </a:lnTo>
                      <a:lnTo>
                        <a:pt x="20" y="116"/>
                      </a:lnTo>
                      <a:lnTo>
                        <a:pt x="31" y="133"/>
                      </a:lnTo>
                      <a:lnTo>
                        <a:pt x="44" y="147"/>
                      </a:lnTo>
                      <a:lnTo>
                        <a:pt x="58" y="160"/>
                      </a:lnTo>
                      <a:lnTo>
                        <a:pt x="76" y="167"/>
                      </a:lnTo>
                      <a:lnTo>
                        <a:pt x="97" y="173"/>
                      </a:lnTo>
                      <a:lnTo>
                        <a:pt x="114" y="173"/>
                      </a:lnTo>
                      <a:lnTo>
                        <a:pt x="130" y="164"/>
                      </a:lnTo>
                      <a:lnTo>
                        <a:pt x="137" y="151"/>
                      </a:lnTo>
                      <a:lnTo>
                        <a:pt x="139" y="132"/>
                      </a:lnTo>
                      <a:lnTo>
                        <a:pt x="134" y="111"/>
                      </a:lnTo>
                      <a:lnTo>
                        <a:pt x="123" y="82"/>
                      </a:lnTo>
                      <a:lnTo>
                        <a:pt x="99" y="46"/>
                      </a:lnTo>
                      <a:lnTo>
                        <a:pt x="81" y="25"/>
                      </a:lnTo>
                      <a:close/>
                    </a:path>
                  </a:pathLst>
                </a:custGeom>
                <a:grpFill/>
                <a:ln w="1588">
                  <a:solidFill>
                    <a:srgbClr val="000000"/>
                  </a:solidFill>
                  <a:prstDash val="solid"/>
                  <a:round/>
                </a:ln>
              </p:spPr>
              <p:txBody>
                <a:bodyPr/>
                <a:lstStyle/>
                <a:p>
                  <a:endParaRPr lang="zh-CN" altLang="en-US" sz="1400" b="1">
                    <a:solidFill>
                      <a:srgbClr val="0000FF"/>
                    </a:solidFill>
                    <a:latin typeface="微软雅黑" panose="020B0503020204020204" pitchFamily="34" charset="-122"/>
                    <a:ea typeface="微软雅黑" panose="020B0503020204020204" pitchFamily="34" charset="-122"/>
                  </a:endParaRPr>
                </a:p>
              </p:txBody>
            </p:sp>
            <p:sp>
              <p:nvSpPr>
                <p:cNvPr id="46" name="Freeform 231"/>
                <p:cNvSpPr/>
                <p:nvPr/>
              </p:nvSpPr>
              <p:spPr bwMode="auto">
                <a:xfrm>
                  <a:off x="2439" y="774"/>
                  <a:ext cx="25" cy="17"/>
                </a:xfrm>
                <a:custGeom>
                  <a:avLst/>
                  <a:gdLst>
                    <a:gd name="T0" fmla="*/ 13 w 171"/>
                    <a:gd name="T1" fmla="*/ 27 h 123"/>
                    <a:gd name="T2" fmla="*/ 120 w 171"/>
                    <a:gd name="T3" fmla="*/ 3 h 123"/>
                    <a:gd name="T4" fmla="*/ 146 w 171"/>
                    <a:gd name="T5" fmla="*/ 0 h 123"/>
                    <a:gd name="T6" fmla="*/ 164 w 171"/>
                    <a:gd name="T7" fmla="*/ 3 h 123"/>
                    <a:gd name="T8" fmla="*/ 169 w 171"/>
                    <a:gd name="T9" fmla="*/ 9 h 123"/>
                    <a:gd name="T10" fmla="*/ 171 w 171"/>
                    <a:gd name="T11" fmla="*/ 22 h 123"/>
                    <a:gd name="T12" fmla="*/ 164 w 171"/>
                    <a:gd name="T13" fmla="*/ 41 h 123"/>
                    <a:gd name="T14" fmla="*/ 64 w 171"/>
                    <a:gd name="T15" fmla="*/ 123 h 123"/>
                    <a:gd name="T16" fmla="*/ 50 w 171"/>
                    <a:gd name="T17" fmla="*/ 122 h 123"/>
                    <a:gd name="T18" fmla="*/ 34 w 171"/>
                    <a:gd name="T19" fmla="*/ 116 h 123"/>
                    <a:gd name="T20" fmla="*/ 22 w 171"/>
                    <a:gd name="T21" fmla="*/ 106 h 123"/>
                    <a:gd name="T22" fmla="*/ 8 w 171"/>
                    <a:gd name="T23" fmla="*/ 90 h 123"/>
                    <a:gd name="T24" fmla="*/ 1 w 171"/>
                    <a:gd name="T25" fmla="*/ 74 h 123"/>
                    <a:gd name="T26" fmla="*/ 0 w 171"/>
                    <a:gd name="T27" fmla="*/ 56 h 123"/>
                    <a:gd name="T28" fmla="*/ 5 w 171"/>
                    <a:gd name="T29" fmla="*/ 40 h 123"/>
                    <a:gd name="T30" fmla="*/ 13 w 171"/>
                    <a:gd name="T31" fmla="*/ 27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1" h="123">
                      <a:moveTo>
                        <a:pt x="13" y="27"/>
                      </a:moveTo>
                      <a:lnTo>
                        <a:pt x="120" y="3"/>
                      </a:lnTo>
                      <a:lnTo>
                        <a:pt x="146" y="0"/>
                      </a:lnTo>
                      <a:lnTo>
                        <a:pt x="164" y="3"/>
                      </a:lnTo>
                      <a:lnTo>
                        <a:pt x="169" y="9"/>
                      </a:lnTo>
                      <a:lnTo>
                        <a:pt x="171" y="22"/>
                      </a:lnTo>
                      <a:lnTo>
                        <a:pt x="164" y="41"/>
                      </a:lnTo>
                      <a:lnTo>
                        <a:pt x="64" y="123"/>
                      </a:lnTo>
                      <a:lnTo>
                        <a:pt x="50" y="122"/>
                      </a:lnTo>
                      <a:lnTo>
                        <a:pt x="34" y="116"/>
                      </a:lnTo>
                      <a:lnTo>
                        <a:pt x="22" y="106"/>
                      </a:lnTo>
                      <a:lnTo>
                        <a:pt x="8" y="90"/>
                      </a:lnTo>
                      <a:lnTo>
                        <a:pt x="1" y="74"/>
                      </a:lnTo>
                      <a:lnTo>
                        <a:pt x="0" y="56"/>
                      </a:lnTo>
                      <a:lnTo>
                        <a:pt x="5" y="40"/>
                      </a:lnTo>
                      <a:lnTo>
                        <a:pt x="13" y="27"/>
                      </a:lnTo>
                      <a:close/>
                    </a:path>
                  </a:pathLst>
                </a:custGeom>
                <a:grpFill/>
                <a:ln w="1588">
                  <a:solidFill>
                    <a:srgbClr val="000000"/>
                  </a:solidFill>
                  <a:prstDash val="solid"/>
                  <a:round/>
                </a:ln>
              </p:spPr>
              <p:txBody>
                <a:bodyPr/>
                <a:lstStyle/>
                <a:p>
                  <a:endParaRPr lang="zh-CN" altLang="en-US" sz="1400" b="1">
                    <a:solidFill>
                      <a:srgbClr val="0000FF"/>
                    </a:solidFill>
                    <a:latin typeface="微软雅黑" panose="020B0503020204020204" pitchFamily="34" charset="-122"/>
                    <a:ea typeface="微软雅黑" panose="020B0503020204020204" pitchFamily="34" charset="-122"/>
                  </a:endParaRPr>
                </a:p>
              </p:txBody>
            </p:sp>
            <p:sp>
              <p:nvSpPr>
                <p:cNvPr id="47" name="Freeform 232"/>
                <p:cNvSpPr/>
                <p:nvPr/>
              </p:nvSpPr>
              <p:spPr bwMode="auto">
                <a:xfrm>
                  <a:off x="2421" y="782"/>
                  <a:ext cx="10" cy="18"/>
                </a:xfrm>
                <a:custGeom>
                  <a:avLst/>
                  <a:gdLst>
                    <a:gd name="T0" fmla="*/ 4 w 73"/>
                    <a:gd name="T1" fmla="*/ 0 h 124"/>
                    <a:gd name="T2" fmla="*/ 0 w 73"/>
                    <a:gd name="T3" fmla="*/ 20 h 124"/>
                    <a:gd name="T4" fmla="*/ 0 w 73"/>
                    <a:gd name="T5" fmla="*/ 37 h 124"/>
                    <a:gd name="T6" fmla="*/ 5 w 73"/>
                    <a:gd name="T7" fmla="*/ 60 h 124"/>
                    <a:gd name="T8" fmla="*/ 11 w 73"/>
                    <a:gd name="T9" fmla="*/ 78 h 124"/>
                    <a:gd name="T10" fmla="*/ 26 w 73"/>
                    <a:gd name="T11" fmla="*/ 96 h 124"/>
                    <a:gd name="T12" fmla="*/ 40 w 73"/>
                    <a:gd name="T13" fmla="*/ 108 h 124"/>
                    <a:gd name="T14" fmla="*/ 51 w 73"/>
                    <a:gd name="T15" fmla="*/ 114 h 124"/>
                    <a:gd name="T16" fmla="*/ 61 w 73"/>
                    <a:gd name="T17" fmla="*/ 118 h 124"/>
                    <a:gd name="T18" fmla="*/ 73 w 73"/>
                    <a:gd name="T19" fmla="*/ 124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3" h="124">
                      <a:moveTo>
                        <a:pt x="4" y="0"/>
                      </a:moveTo>
                      <a:lnTo>
                        <a:pt x="0" y="20"/>
                      </a:lnTo>
                      <a:lnTo>
                        <a:pt x="0" y="37"/>
                      </a:lnTo>
                      <a:lnTo>
                        <a:pt x="5" y="60"/>
                      </a:lnTo>
                      <a:lnTo>
                        <a:pt x="11" y="78"/>
                      </a:lnTo>
                      <a:lnTo>
                        <a:pt x="26" y="96"/>
                      </a:lnTo>
                      <a:lnTo>
                        <a:pt x="40" y="108"/>
                      </a:lnTo>
                      <a:lnTo>
                        <a:pt x="51" y="114"/>
                      </a:lnTo>
                      <a:lnTo>
                        <a:pt x="61" y="118"/>
                      </a:lnTo>
                      <a:lnTo>
                        <a:pt x="73" y="124"/>
                      </a:lnTo>
                    </a:path>
                  </a:pathLst>
                </a:custGeom>
                <a:grpFill/>
                <a:ln w="1588">
                  <a:solidFill>
                    <a:srgbClr val="000000"/>
                  </a:solidFill>
                  <a:prstDash val="solid"/>
                  <a:round/>
                </a:ln>
              </p:spPr>
              <p:txBody>
                <a:bodyPr/>
                <a:lstStyle/>
                <a:p>
                  <a:endParaRPr lang="zh-CN" altLang="en-US" sz="1400" b="1">
                    <a:solidFill>
                      <a:srgbClr val="0000FF"/>
                    </a:solidFill>
                    <a:latin typeface="微软雅黑" panose="020B0503020204020204" pitchFamily="34" charset="-122"/>
                    <a:ea typeface="微软雅黑" panose="020B0503020204020204" pitchFamily="34" charset="-122"/>
                  </a:endParaRPr>
                </a:p>
              </p:txBody>
            </p:sp>
            <p:sp>
              <p:nvSpPr>
                <p:cNvPr id="48" name="Freeform 233"/>
                <p:cNvSpPr/>
                <p:nvPr/>
              </p:nvSpPr>
              <p:spPr bwMode="auto">
                <a:xfrm>
                  <a:off x="2427" y="780"/>
                  <a:ext cx="11" cy="18"/>
                </a:xfrm>
                <a:custGeom>
                  <a:avLst/>
                  <a:gdLst>
                    <a:gd name="T0" fmla="*/ 5 w 74"/>
                    <a:gd name="T1" fmla="*/ 0 h 124"/>
                    <a:gd name="T2" fmla="*/ 0 w 74"/>
                    <a:gd name="T3" fmla="*/ 20 h 124"/>
                    <a:gd name="T4" fmla="*/ 0 w 74"/>
                    <a:gd name="T5" fmla="*/ 38 h 124"/>
                    <a:gd name="T6" fmla="*/ 6 w 74"/>
                    <a:gd name="T7" fmla="*/ 60 h 124"/>
                    <a:gd name="T8" fmla="*/ 12 w 74"/>
                    <a:gd name="T9" fmla="*/ 79 h 124"/>
                    <a:gd name="T10" fmla="*/ 27 w 74"/>
                    <a:gd name="T11" fmla="*/ 95 h 124"/>
                    <a:gd name="T12" fmla="*/ 41 w 74"/>
                    <a:gd name="T13" fmla="*/ 108 h 124"/>
                    <a:gd name="T14" fmla="*/ 51 w 74"/>
                    <a:gd name="T15" fmla="*/ 114 h 124"/>
                    <a:gd name="T16" fmla="*/ 62 w 74"/>
                    <a:gd name="T17" fmla="*/ 119 h 124"/>
                    <a:gd name="T18" fmla="*/ 74 w 74"/>
                    <a:gd name="T19" fmla="*/ 124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4" h="124">
                      <a:moveTo>
                        <a:pt x="5" y="0"/>
                      </a:moveTo>
                      <a:lnTo>
                        <a:pt x="0" y="20"/>
                      </a:lnTo>
                      <a:lnTo>
                        <a:pt x="0" y="38"/>
                      </a:lnTo>
                      <a:lnTo>
                        <a:pt x="6" y="60"/>
                      </a:lnTo>
                      <a:lnTo>
                        <a:pt x="12" y="79"/>
                      </a:lnTo>
                      <a:lnTo>
                        <a:pt x="27" y="95"/>
                      </a:lnTo>
                      <a:lnTo>
                        <a:pt x="41" y="108"/>
                      </a:lnTo>
                      <a:lnTo>
                        <a:pt x="51" y="114"/>
                      </a:lnTo>
                      <a:lnTo>
                        <a:pt x="62" y="119"/>
                      </a:lnTo>
                      <a:lnTo>
                        <a:pt x="74" y="124"/>
                      </a:lnTo>
                    </a:path>
                  </a:pathLst>
                </a:custGeom>
                <a:grpFill/>
                <a:ln w="1588">
                  <a:solidFill>
                    <a:srgbClr val="000000"/>
                  </a:solidFill>
                  <a:prstDash val="solid"/>
                  <a:round/>
                </a:ln>
              </p:spPr>
              <p:txBody>
                <a:bodyPr/>
                <a:lstStyle/>
                <a:p>
                  <a:endParaRPr lang="zh-CN" altLang="en-US" sz="1400" b="1">
                    <a:solidFill>
                      <a:srgbClr val="0000FF"/>
                    </a:solidFill>
                    <a:latin typeface="微软雅黑" panose="020B0503020204020204" pitchFamily="34" charset="-122"/>
                    <a:ea typeface="微软雅黑" panose="020B0503020204020204" pitchFamily="34" charset="-122"/>
                  </a:endParaRPr>
                </a:p>
              </p:txBody>
            </p:sp>
          </p:grpSp>
        </p:grpSp>
        <p:sp>
          <p:nvSpPr>
            <p:cNvPr id="91" name="Line 234"/>
            <p:cNvSpPr>
              <a:spLocks noChangeShapeType="1"/>
            </p:cNvSpPr>
            <p:nvPr/>
          </p:nvSpPr>
          <p:spPr bwMode="auto">
            <a:xfrm>
              <a:off x="4834083" y="1928124"/>
              <a:ext cx="2642325" cy="0"/>
            </a:xfrm>
            <a:prstGeom prst="line">
              <a:avLst/>
            </a:prstGeom>
            <a:noFill/>
            <a:ln w="28575">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FF"/>
                </a:solidFill>
                <a:latin typeface="微软雅黑" panose="020B0503020204020204" pitchFamily="34" charset="-122"/>
                <a:ea typeface="微软雅黑" panose="020B0503020204020204" pitchFamily="34" charset="-122"/>
              </a:endParaRPr>
            </a:p>
          </p:txBody>
        </p:sp>
        <p:pic>
          <p:nvPicPr>
            <p:cNvPr id="92" name="Picture 235"/>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69704" y="1431986"/>
              <a:ext cx="328834" cy="23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93" name="Picture 236"/>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08305" y="1431986"/>
              <a:ext cx="328834" cy="23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94" name="Picture 24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38357" y="1431986"/>
              <a:ext cx="328834" cy="23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95" name="Line 241"/>
            <p:cNvSpPr>
              <a:spLocks noChangeShapeType="1"/>
            </p:cNvSpPr>
            <p:nvPr/>
          </p:nvSpPr>
          <p:spPr bwMode="auto">
            <a:xfrm>
              <a:off x="4834083" y="2709112"/>
              <a:ext cx="2642325" cy="0"/>
            </a:xfrm>
            <a:prstGeom prst="line">
              <a:avLst/>
            </a:prstGeom>
            <a:noFill/>
            <a:ln w="28575">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FF"/>
                </a:solidFill>
                <a:latin typeface="微软雅黑" panose="020B0503020204020204" pitchFamily="34" charset="-122"/>
                <a:ea typeface="微软雅黑" panose="020B0503020204020204" pitchFamily="34" charset="-122"/>
              </a:endParaRPr>
            </a:p>
          </p:txBody>
        </p:sp>
        <p:pic>
          <p:nvPicPr>
            <p:cNvPr id="96" name="Picture 242"/>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69704" y="2212974"/>
              <a:ext cx="328834" cy="23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97" name="Picture 243"/>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08305" y="2212974"/>
              <a:ext cx="328834" cy="23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98" name="Picture 247"/>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38357" y="2212974"/>
              <a:ext cx="328834" cy="23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99" name="Picture 248"/>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971505" y="2211409"/>
              <a:ext cx="328834" cy="23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100" name="AutoShape 250"/>
            <p:cNvSpPr>
              <a:spLocks noChangeArrowheads="1"/>
            </p:cNvSpPr>
            <p:nvPr/>
          </p:nvSpPr>
          <p:spPr bwMode="auto">
            <a:xfrm>
              <a:off x="3248169" y="2496257"/>
              <a:ext cx="335308" cy="383451"/>
            </a:xfrm>
            <a:prstGeom prst="cube">
              <a:avLst>
                <a:gd name="adj" fmla="val 25000"/>
              </a:avLst>
            </a:prstGeom>
            <a:solidFill>
              <a:srgbClr val="009900"/>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p:txBody>
        </p:sp>
        <p:sp>
          <p:nvSpPr>
            <p:cNvPr id="101" name="AutoShape 251"/>
            <p:cNvSpPr>
              <a:spLocks noChangeArrowheads="1"/>
            </p:cNvSpPr>
            <p:nvPr/>
          </p:nvSpPr>
          <p:spPr bwMode="auto">
            <a:xfrm>
              <a:off x="2837773" y="3205252"/>
              <a:ext cx="335307" cy="383450"/>
            </a:xfrm>
            <a:prstGeom prst="cube">
              <a:avLst>
                <a:gd name="adj" fmla="val 25000"/>
              </a:avLst>
            </a:prstGeom>
            <a:solidFill>
              <a:srgbClr val="009900"/>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p:txBody>
        </p:sp>
        <p:sp>
          <p:nvSpPr>
            <p:cNvPr id="102" name="AutoShape 252"/>
            <p:cNvSpPr>
              <a:spLocks noChangeArrowheads="1"/>
            </p:cNvSpPr>
            <p:nvPr/>
          </p:nvSpPr>
          <p:spPr bwMode="auto">
            <a:xfrm>
              <a:off x="2896031" y="1643276"/>
              <a:ext cx="335308" cy="383450"/>
            </a:xfrm>
            <a:prstGeom prst="cube">
              <a:avLst>
                <a:gd name="adj" fmla="val 25000"/>
              </a:avLst>
            </a:prstGeom>
            <a:solidFill>
              <a:srgbClr val="009900"/>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p:txBody>
        </p:sp>
        <p:sp>
          <p:nvSpPr>
            <p:cNvPr id="103" name="Text Box 253"/>
            <p:cNvSpPr txBox="1">
              <a:spLocks noChangeArrowheads="1"/>
            </p:cNvSpPr>
            <p:nvPr/>
          </p:nvSpPr>
          <p:spPr bwMode="auto">
            <a:xfrm>
              <a:off x="1639006" y="1228634"/>
              <a:ext cx="1397861" cy="4251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r>
                <a:rPr kumimoji="1" lang="zh-CN" altLang="en-US" sz="1200" b="1" dirty="0">
                  <a:solidFill>
                    <a:srgbClr val="CC00CC"/>
                  </a:solidFill>
                  <a:latin typeface="微软雅黑" panose="020B0503020204020204" pitchFamily="34" charset="-122"/>
                  <a:ea typeface="微软雅黑" panose="020B0503020204020204" pitchFamily="34" charset="-122"/>
                </a:rPr>
                <a:t>高带宽光纤</a:t>
              </a:r>
            </a:p>
          </p:txBody>
        </p:sp>
        <p:sp>
          <p:nvSpPr>
            <p:cNvPr id="104" name="Line 254"/>
            <p:cNvSpPr>
              <a:spLocks noChangeShapeType="1"/>
            </p:cNvSpPr>
            <p:nvPr/>
          </p:nvSpPr>
          <p:spPr bwMode="auto">
            <a:xfrm>
              <a:off x="3835927" y="1928124"/>
              <a:ext cx="264104" cy="338063"/>
            </a:xfrm>
            <a:prstGeom prst="line">
              <a:avLst/>
            </a:prstGeom>
            <a:noFill/>
            <a:ln w="9525">
              <a:solidFill>
                <a:schemeClr val="tx1"/>
              </a:solidFill>
              <a:rou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FF"/>
                </a:solidFill>
                <a:latin typeface="微软雅黑" panose="020B0503020204020204" pitchFamily="34" charset="-122"/>
                <a:ea typeface="微软雅黑" panose="020B0503020204020204" pitchFamily="34" charset="-122"/>
              </a:endParaRPr>
            </a:p>
          </p:txBody>
        </p:sp>
        <p:sp>
          <p:nvSpPr>
            <p:cNvPr id="105" name="Line 255"/>
            <p:cNvSpPr>
              <a:spLocks noChangeShapeType="1"/>
            </p:cNvSpPr>
            <p:nvPr/>
          </p:nvSpPr>
          <p:spPr bwMode="auto">
            <a:xfrm>
              <a:off x="2322513" y="3993381"/>
              <a:ext cx="2335501" cy="0"/>
            </a:xfrm>
            <a:prstGeom prst="line">
              <a:avLst/>
            </a:prstGeom>
            <a:noFill/>
            <a:ln w="19050">
              <a:solidFill>
                <a:srgbClr val="CC00CC"/>
              </a:solidFill>
              <a:round/>
              <a:headEnd type="triangle" w="sm" len="lg"/>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FF"/>
                </a:solidFill>
                <a:latin typeface="微软雅黑" panose="020B0503020204020204" pitchFamily="34" charset="-122"/>
                <a:ea typeface="微软雅黑" panose="020B0503020204020204" pitchFamily="34" charset="-122"/>
              </a:endParaRPr>
            </a:p>
          </p:txBody>
        </p:sp>
        <p:sp>
          <p:nvSpPr>
            <p:cNvPr id="106" name="Line 256"/>
            <p:cNvSpPr>
              <a:spLocks noChangeShapeType="1"/>
            </p:cNvSpPr>
            <p:nvPr/>
          </p:nvSpPr>
          <p:spPr bwMode="auto">
            <a:xfrm>
              <a:off x="4658013" y="3993381"/>
              <a:ext cx="3112274" cy="0"/>
            </a:xfrm>
            <a:prstGeom prst="line">
              <a:avLst/>
            </a:prstGeom>
            <a:noFill/>
            <a:ln w="19050">
              <a:solidFill>
                <a:srgbClr val="0000FF"/>
              </a:solidFill>
              <a:round/>
              <a:headEnd type="triangle" w="sm" len="lg"/>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FF"/>
                </a:solidFill>
                <a:latin typeface="微软雅黑" panose="020B0503020204020204" pitchFamily="34" charset="-122"/>
                <a:ea typeface="微软雅黑" panose="020B0503020204020204" pitchFamily="34" charset="-122"/>
              </a:endParaRPr>
            </a:p>
          </p:txBody>
        </p:sp>
        <p:sp>
          <p:nvSpPr>
            <p:cNvPr id="107" name="Text Box 257"/>
            <p:cNvSpPr txBox="1">
              <a:spLocks noChangeArrowheads="1"/>
            </p:cNvSpPr>
            <p:nvPr/>
          </p:nvSpPr>
          <p:spPr bwMode="auto">
            <a:xfrm>
              <a:off x="5719605" y="3936601"/>
              <a:ext cx="1251900" cy="4251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r>
                <a:rPr kumimoji="1" lang="zh-CN" altLang="en-US" sz="1200" b="1" dirty="0">
                  <a:solidFill>
                    <a:srgbClr val="0000FF"/>
                  </a:solidFill>
                  <a:latin typeface="微软雅黑" panose="020B0503020204020204" pitchFamily="34" charset="-122"/>
                  <a:ea typeface="微软雅黑" panose="020B0503020204020204" pitchFamily="34" charset="-122"/>
                </a:rPr>
                <a:t>同轴电缆</a:t>
              </a:r>
            </a:p>
          </p:txBody>
        </p:sp>
        <p:sp>
          <p:nvSpPr>
            <p:cNvPr id="108" name="Text Box 258"/>
            <p:cNvSpPr txBox="1">
              <a:spLocks noChangeArrowheads="1"/>
            </p:cNvSpPr>
            <p:nvPr/>
          </p:nvSpPr>
          <p:spPr bwMode="auto">
            <a:xfrm>
              <a:off x="3154067" y="3946909"/>
              <a:ext cx="724383" cy="4251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r>
                <a:rPr kumimoji="1" lang="zh-CN" altLang="en-US" sz="1200" b="1" dirty="0">
                  <a:solidFill>
                    <a:srgbClr val="CC00CC"/>
                  </a:solidFill>
                  <a:latin typeface="微软雅黑" panose="020B0503020204020204" pitchFamily="34" charset="-122"/>
                  <a:ea typeface="微软雅黑" panose="020B0503020204020204" pitchFamily="34" charset="-122"/>
                </a:rPr>
                <a:t>光纤</a:t>
              </a:r>
            </a:p>
          </p:txBody>
        </p:sp>
        <p:sp>
          <p:nvSpPr>
            <p:cNvPr id="109" name="Line 259"/>
            <p:cNvSpPr>
              <a:spLocks noChangeShapeType="1"/>
            </p:cNvSpPr>
            <p:nvPr/>
          </p:nvSpPr>
          <p:spPr bwMode="auto">
            <a:xfrm>
              <a:off x="4658013" y="3850959"/>
              <a:ext cx="0" cy="284849"/>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FF"/>
                </a:solidFill>
                <a:latin typeface="微软雅黑" panose="020B0503020204020204" pitchFamily="34" charset="-122"/>
                <a:ea typeface="微软雅黑" panose="020B0503020204020204" pitchFamily="34" charset="-122"/>
              </a:endParaRPr>
            </a:p>
          </p:txBody>
        </p:sp>
        <p:sp>
          <p:nvSpPr>
            <p:cNvPr id="110" name="矩形 109"/>
            <p:cNvSpPr/>
            <p:nvPr/>
          </p:nvSpPr>
          <p:spPr>
            <a:xfrm>
              <a:off x="523151" y="1431986"/>
              <a:ext cx="586511" cy="2561396"/>
            </a:xfrm>
            <a:prstGeom prst="rect">
              <a:avLst/>
            </a:prstGeom>
          </p:spPr>
          <p:txBody>
            <a:bodyPr vert="eaVert" wrap="square">
              <a:spAutoFit/>
            </a:bodyPr>
            <a:lstStyle/>
            <a:p>
              <a:pPr algn="ctr"/>
              <a:endParaRPr lang="zh-CN" altLang="en-US" sz="1600" b="1" dirty="0">
                <a:latin typeface="微软雅黑" panose="020B0503020204020204" pitchFamily="34" charset="-122"/>
                <a:ea typeface="微软雅黑" panose="020B0503020204020204" pitchFamily="34" charset="-122"/>
              </a:endParaRPr>
            </a:p>
          </p:txBody>
        </p:sp>
      </p:grpSp>
      <p:sp>
        <p:nvSpPr>
          <p:cNvPr id="112" name="矩形 111"/>
          <p:cNvSpPr/>
          <p:nvPr/>
        </p:nvSpPr>
        <p:spPr>
          <a:xfrm>
            <a:off x="3562221" y="4268894"/>
            <a:ext cx="1649811" cy="369332"/>
          </a:xfrm>
          <a:prstGeom prst="rect">
            <a:avLst/>
          </a:prstGeom>
        </p:spPr>
        <p:txBody>
          <a:bodyPr wrap="none">
            <a:spAutoFit/>
          </a:bodyPr>
          <a:lstStyle/>
          <a:p>
            <a:pPr algn="ctr"/>
            <a:r>
              <a:rPr lang="en-US" altLang="zh-CN" b="1" dirty="0">
                <a:latin typeface="微软雅黑" panose="020B0503020204020204" pitchFamily="34" charset="-122"/>
                <a:ea typeface="微软雅黑" panose="020B0503020204020204" pitchFamily="34" charset="-122"/>
              </a:rPr>
              <a:t>HFC </a:t>
            </a:r>
            <a:r>
              <a:rPr lang="zh-CN" altLang="en-US" b="1" dirty="0">
                <a:latin typeface="微软雅黑" panose="020B0503020204020204" pitchFamily="34" charset="-122"/>
                <a:ea typeface="微软雅黑" panose="020B0503020204020204" pitchFamily="34" charset="-122"/>
              </a:rPr>
              <a:t>网的结构</a:t>
            </a: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1"/>
          </p:nvPr>
        </p:nvSpPr>
        <p:spPr/>
        <p:txBody>
          <a:bodyPr/>
          <a:lstStyle/>
          <a:p>
            <a:r>
              <a:rPr lang="en-US" altLang="zh-CN" dirty="0"/>
              <a:t>HFC </a:t>
            </a:r>
            <a:r>
              <a:rPr lang="zh-CN" altLang="en-US" dirty="0"/>
              <a:t>网具有双向传输功能，扩展了传输频带</a:t>
            </a:r>
          </a:p>
        </p:txBody>
      </p:sp>
      <p:sp>
        <p:nvSpPr>
          <p:cNvPr id="6" name="圆角矩形 5"/>
          <p:cNvSpPr/>
          <p:nvPr/>
        </p:nvSpPr>
        <p:spPr>
          <a:xfrm>
            <a:off x="556963" y="1041663"/>
            <a:ext cx="8048776" cy="2255520"/>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7" name="Line 16"/>
          <p:cNvSpPr>
            <a:spLocks noChangeShapeType="1"/>
          </p:cNvSpPr>
          <p:nvPr/>
        </p:nvSpPr>
        <p:spPr bwMode="auto">
          <a:xfrm>
            <a:off x="2321954" y="1564432"/>
            <a:ext cx="4454728" cy="0"/>
          </a:xfrm>
          <a:prstGeom prst="line">
            <a:avLst/>
          </a:prstGeom>
          <a:noFill/>
          <a:ln w="19050">
            <a:solidFill>
              <a:srgbClr val="0000FF"/>
            </a:solidFill>
            <a:round/>
            <a:headEnd type="triangle" w="sm" len="lg"/>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99"/>
              </a:solidFill>
              <a:latin typeface="微软雅黑" panose="020B0503020204020204" pitchFamily="34" charset="-122"/>
              <a:ea typeface="微软雅黑" panose="020B0503020204020204" pitchFamily="34" charset="-122"/>
            </a:endParaRPr>
          </a:p>
        </p:txBody>
      </p:sp>
      <p:sp>
        <p:nvSpPr>
          <p:cNvPr id="8" name="Text Box 17"/>
          <p:cNvSpPr txBox="1">
            <a:spLocks noChangeArrowheads="1"/>
          </p:cNvSpPr>
          <p:nvPr/>
        </p:nvSpPr>
        <p:spPr bwMode="auto">
          <a:xfrm>
            <a:off x="3852066" y="1192296"/>
            <a:ext cx="1107997" cy="368746"/>
          </a:xfrm>
          <a:prstGeom prst="rect">
            <a:avLst/>
          </a:prstGeom>
          <a:no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ctr">
              <a:defRPr>
                <a:solidFill>
                  <a:schemeClr val="lt1"/>
                </a:solidFill>
                <a:latin typeface="微软雅黑" panose="020B0503020204020204" pitchFamily="34" charset="-122"/>
                <a:ea typeface="微软雅黑" panose="020B0503020204020204" pitchFamily="34" charset="-122"/>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zh-CN" altLang="en-US" sz="1600" b="1" dirty="0">
                <a:solidFill>
                  <a:srgbClr val="CC00CC"/>
                </a:solidFill>
              </a:rPr>
              <a:t>下行信道</a:t>
            </a:r>
          </a:p>
        </p:txBody>
      </p:sp>
      <p:sp>
        <p:nvSpPr>
          <p:cNvPr id="9" name="Rectangle 18"/>
          <p:cNvSpPr>
            <a:spLocks noChangeArrowheads="1"/>
          </p:cNvSpPr>
          <p:nvPr/>
        </p:nvSpPr>
        <p:spPr bwMode="auto">
          <a:xfrm>
            <a:off x="1218318" y="1775070"/>
            <a:ext cx="727624" cy="997544"/>
          </a:xfrm>
          <a:prstGeom prst="rect">
            <a:avLst/>
          </a:prstGeom>
          <a:solidFill>
            <a:srgbClr val="FFFF66"/>
          </a:solidFill>
          <a:ln w="19050">
            <a:solidFill>
              <a:schemeClr val="tx1"/>
            </a:solidFill>
            <a:miter lim="800000"/>
          </a:ln>
          <a:effectLst/>
        </p:spPr>
        <p:txBody>
          <a:bodyPr wrap="none" anchor="ctr"/>
          <a:lstStyle/>
          <a:p>
            <a:endParaRPr lang="zh-CN" altLang="en-US" sz="1600" b="1">
              <a:solidFill>
                <a:srgbClr val="000099"/>
              </a:solidFill>
              <a:latin typeface="微软雅黑" panose="020B0503020204020204" pitchFamily="34" charset="-122"/>
              <a:ea typeface="微软雅黑" panose="020B0503020204020204" pitchFamily="34" charset="-122"/>
            </a:endParaRPr>
          </a:p>
        </p:txBody>
      </p:sp>
      <p:sp>
        <p:nvSpPr>
          <p:cNvPr id="10" name="Text Box 19"/>
          <p:cNvSpPr txBox="1">
            <a:spLocks noChangeArrowheads="1"/>
          </p:cNvSpPr>
          <p:nvPr/>
        </p:nvSpPr>
        <p:spPr bwMode="auto">
          <a:xfrm>
            <a:off x="1291193" y="1961860"/>
            <a:ext cx="690297" cy="5355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lnSpc>
                <a:spcPct val="90000"/>
              </a:lnSpc>
            </a:pPr>
            <a:r>
              <a:rPr kumimoji="1" lang="zh-CN" altLang="en-US" sz="1600" b="1" dirty="0">
                <a:latin typeface="微软雅黑" panose="020B0503020204020204" pitchFamily="34" charset="-122"/>
                <a:ea typeface="微软雅黑" panose="020B0503020204020204" pitchFamily="34" charset="-122"/>
              </a:rPr>
              <a:t>上行</a:t>
            </a:r>
          </a:p>
          <a:p>
            <a:pPr algn="l">
              <a:lnSpc>
                <a:spcPct val="90000"/>
              </a:lnSpc>
            </a:pPr>
            <a:r>
              <a:rPr kumimoji="1" lang="zh-CN" altLang="en-US" sz="1600" b="1" dirty="0">
                <a:latin typeface="微软雅黑" panose="020B0503020204020204" pitchFamily="34" charset="-122"/>
                <a:ea typeface="微软雅黑" panose="020B0503020204020204" pitchFamily="34" charset="-122"/>
              </a:rPr>
              <a:t>信道</a:t>
            </a:r>
          </a:p>
        </p:txBody>
      </p:sp>
      <p:sp>
        <p:nvSpPr>
          <p:cNvPr id="11" name="Text Box 20"/>
          <p:cNvSpPr txBox="1">
            <a:spLocks noChangeArrowheads="1"/>
          </p:cNvSpPr>
          <p:nvPr/>
        </p:nvSpPr>
        <p:spPr bwMode="auto">
          <a:xfrm>
            <a:off x="1074010" y="2791515"/>
            <a:ext cx="620554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400" b="1" dirty="0">
                <a:latin typeface="微软雅黑" panose="020B0503020204020204" pitchFamily="34" charset="-122"/>
                <a:ea typeface="微软雅黑" panose="020B0503020204020204" pitchFamily="34" charset="-122"/>
              </a:rPr>
              <a:t>5          65    87                                                                                 1000</a:t>
            </a:r>
          </a:p>
        </p:txBody>
      </p:sp>
      <p:sp>
        <p:nvSpPr>
          <p:cNvPr id="12" name="Rectangle 21"/>
          <p:cNvSpPr>
            <a:spLocks noChangeArrowheads="1"/>
          </p:cNvSpPr>
          <p:nvPr/>
        </p:nvSpPr>
        <p:spPr bwMode="auto">
          <a:xfrm>
            <a:off x="2310473" y="1775070"/>
            <a:ext cx="4411674" cy="997544"/>
          </a:xfrm>
          <a:prstGeom prst="rect">
            <a:avLst/>
          </a:prstGeom>
          <a:solidFill>
            <a:srgbClr val="00FFFF"/>
          </a:solidFill>
          <a:ln w="19050">
            <a:solidFill>
              <a:schemeClr val="tx1"/>
            </a:solidFill>
            <a:miter lim="800000"/>
          </a:ln>
          <a:effectLst/>
        </p:spPr>
        <p:txBody>
          <a:bodyPr wrap="none" anchor="ctr"/>
          <a:lstStyle/>
          <a:p>
            <a:endParaRPr lang="zh-CN" altLang="en-US" sz="1600" b="1">
              <a:solidFill>
                <a:srgbClr val="000099"/>
              </a:solidFill>
              <a:latin typeface="微软雅黑" panose="020B0503020204020204" pitchFamily="34" charset="-122"/>
              <a:ea typeface="微软雅黑" panose="020B0503020204020204" pitchFamily="34" charset="-122"/>
            </a:endParaRPr>
          </a:p>
        </p:txBody>
      </p:sp>
      <p:sp>
        <p:nvSpPr>
          <p:cNvPr id="13" name="Text Box 22"/>
          <p:cNvSpPr txBox="1">
            <a:spLocks noChangeArrowheads="1"/>
          </p:cNvSpPr>
          <p:nvPr/>
        </p:nvSpPr>
        <p:spPr bwMode="auto">
          <a:xfrm>
            <a:off x="2696821" y="2135405"/>
            <a:ext cx="3672798"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zh-CN" altLang="en-US" sz="1600" b="1" dirty="0">
                <a:latin typeface="微软雅黑" panose="020B0503020204020204" pitchFamily="34" charset="-122"/>
                <a:ea typeface="微软雅黑" panose="020B0503020204020204" pitchFamily="34" charset="-122"/>
              </a:rPr>
              <a:t>调频广播、模拟和数字电视、数据业务</a:t>
            </a:r>
          </a:p>
        </p:txBody>
      </p:sp>
      <p:sp>
        <p:nvSpPr>
          <p:cNvPr id="14" name="Text Box 23"/>
          <p:cNvSpPr txBox="1">
            <a:spLocks noChangeArrowheads="1"/>
          </p:cNvSpPr>
          <p:nvPr/>
        </p:nvSpPr>
        <p:spPr bwMode="auto">
          <a:xfrm>
            <a:off x="7377145" y="2792066"/>
            <a:ext cx="110959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zh-CN" altLang="en-US" sz="1400" b="1" dirty="0">
                <a:latin typeface="微软雅黑" panose="020B0503020204020204" pitchFamily="34" charset="-122"/>
                <a:ea typeface="微软雅黑" panose="020B0503020204020204" pitchFamily="34" charset="-122"/>
              </a:rPr>
              <a:t>频率</a:t>
            </a:r>
            <a:r>
              <a:rPr kumimoji="1" lang="en-US" altLang="zh-CN" sz="1400" b="1" dirty="0">
                <a:latin typeface="微软雅黑" panose="020B0503020204020204" pitchFamily="34" charset="-122"/>
                <a:ea typeface="微软雅黑" panose="020B0503020204020204" pitchFamily="34" charset="-122"/>
              </a:rPr>
              <a:t>(MHz)</a:t>
            </a:r>
          </a:p>
        </p:txBody>
      </p:sp>
      <p:sp>
        <p:nvSpPr>
          <p:cNvPr id="15" name="Line 24"/>
          <p:cNvSpPr>
            <a:spLocks noChangeShapeType="1"/>
          </p:cNvSpPr>
          <p:nvPr/>
        </p:nvSpPr>
        <p:spPr bwMode="auto">
          <a:xfrm>
            <a:off x="855223" y="2772613"/>
            <a:ext cx="6729453" cy="0"/>
          </a:xfrm>
          <a:prstGeom prst="line">
            <a:avLst/>
          </a:prstGeom>
          <a:noFill/>
          <a:ln w="19050">
            <a:solidFill>
              <a:srgbClr val="0000FF"/>
            </a:solidFill>
            <a:rou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99"/>
              </a:solidFill>
              <a:latin typeface="微软雅黑" panose="020B0503020204020204" pitchFamily="34" charset="-122"/>
              <a:ea typeface="微软雅黑" panose="020B0503020204020204" pitchFamily="34" charset="-122"/>
            </a:endParaRPr>
          </a:p>
        </p:txBody>
      </p:sp>
      <p:sp>
        <p:nvSpPr>
          <p:cNvPr id="16" name="矩形 15"/>
          <p:cNvSpPr/>
          <p:nvPr/>
        </p:nvSpPr>
        <p:spPr>
          <a:xfrm>
            <a:off x="2926080" y="3344500"/>
            <a:ext cx="3056891" cy="369332"/>
          </a:xfrm>
          <a:prstGeom prst="rect">
            <a:avLst/>
          </a:prstGeom>
        </p:spPr>
        <p:txBody>
          <a:bodyPr wrap="square">
            <a:spAutoFit/>
          </a:bodyPr>
          <a:lstStyle/>
          <a:p>
            <a:pPr algn="ctr"/>
            <a:r>
              <a:rPr lang="zh-CN" altLang="en-US" b="1" dirty="0">
                <a:latin typeface="微软雅黑" panose="020B0503020204020204" pitchFamily="34" charset="-122"/>
                <a:ea typeface="微软雅黑" panose="020B0503020204020204" pitchFamily="34" charset="-122"/>
              </a:rPr>
              <a:t>我国的 </a:t>
            </a:r>
            <a:r>
              <a:rPr lang="en-US" altLang="zh-CN" b="1" dirty="0">
                <a:latin typeface="微软雅黑" panose="020B0503020204020204" pitchFamily="34" charset="-122"/>
                <a:ea typeface="微软雅黑" panose="020B0503020204020204" pitchFamily="34" charset="-122"/>
              </a:rPr>
              <a:t>HFC </a:t>
            </a:r>
            <a:r>
              <a:rPr lang="zh-CN" altLang="en-US" b="1" dirty="0">
                <a:latin typeface="微软雅黑" panose="020B0503020204020204" pitchFamily="34" charset="-122"/>
                <a:ea typeface="微软雅黑" panose="020B0503020204020204" pitchFamily="34" charset="-122"/>
              </a:rPr>
              <a:t>网的频带划分</a:t>
            </a: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0"/>
          </p:nvPr>
        </p:nvSpPr>
        <p:spPr/>
        <p:txBody>
          <a:bodyPr/>
          <a:lstStyle/>
          <a:p>
            <a:r>
              <a:rPr lang="zh-CN" altLang="en-US" dirty="0">
                <a:solidFill>
                  <a:srgbClr val="C00000"/>
                </a:solidFill>
              </a:rPr>
              <a:t>机顶盒</a:t>
            </a:r>
            <a:r>
              <a:rPr lang="zh-CN" altLang="en-US" dirty="0"/>
              <a:t>（</a:t>
            </a:r>
            <a:r>
              <a:rPr lang="en-US" altLang="zh-CN" dirty="0"/>
              <a:t>set-top box</a:t>
            </a:r>
            <a:r>
              <a:rPr lang="zh-CN" altLang="en-US" dirty="0"/>
              <a:t>）：</a:t>
            </a:r>
            <a:endParaRPr lang="en-US" altLang="zh-CN" dirty="0"/>
          </a:p>
          <a:p>
            <a:pPr lvl="1"/>
            <a:r>
              <a:rPr lang="zh-CN" altLang="en-US" dirty="0"/>
              <a:t>连接在同轴电缆和用户的电视机之间。</a:t>
            </a:r>
            <a:endParaRPr lang="en-US" altLang="zh-CN" dirty="0"/>
          </a:p>
          <a:p>
            <a:pPr lvl="1"/>
            <a:r>
              <a:rPr lang="zh-CN" altLang="en-US" dirty="0"/>
              <a:t>使现有的模拟电视机能够接收数字电视信号。</a:t>
            </a:r>
            <a:endParaRPr lang="en-US" altLang="zh-CN" dirty="0"/>
          </a:p>
          <a:p>
            <a:r>
              <a:rPr lang="zh-CN" altLang="en-US" dirty="0">
                <a:solidFill>
                  <a:srgbClr val="C00000"/>
                </a:solidFill>
              </a:rPr>
              <a:t>电缆调制解调器</a:t>
            </a:r>
            <a:r>
              <a:rPr lang="zh-CN" altLang="en-US" dirty="0"/>
              <a:t>（</a:t>
            </a:r>
            <a:r>
              <a:rPr lang="en-US" altLang="zh-CN" dirty="0"/>
              <a:t>cable modem</a:t>
            </a:r>
            <a:r>
              <a:rPr lang="zh-CN" altLang="en-US" dirty="0"/>
              <a:t>）：</a:t>
            </a:r>
            <a:endParaRPr lang="en-US" altLang="zh-CN" dirty="0"/>
          </a:p>
          <a:p>
            <a:pPr lvl="1"/>
            <a:r>
              <a:rPr lang="zh-CN" altLang="en-US" dirty="0"/>
              <a:t>将用户计算机接入互联网。</a:t>
            </a:r>
            <a:endParaRPr lang="en-US" altLang="zh-CN" dirty="0"/>
          </a:p>
          <a:p>
            <a:pPr lvl="1"/>
            <a:r>
              <a:rPr lang="zh-CN" altLang="en-US" dirty="0"/>
              <a:t>在上行信道中传送交互数字电视所需的一些信息。</a:t>
            </a:r>
            <a:endParaRPr lang="en-US" altLang="zh-CN" dirty="0"/>
          </a:p>
          <a:p>
            <a:pPr lvl="1"/>
            <a:r>
              <a:rPr lang="zh-CN" altLang="en-US" dirty="0"/>
              <a:t>不需要成对使用，而只需安装在用户端。</a:t>
            </a:r>
            <a:endParaRPr lang="en-US" altLang="zh-CN" dirty="0"/>
          </a:p>
          <a:p>
            <a:pPr lvl="1"/>
            <a:r>
              <a:rPr lang="zh-CN" altLang="en-US" dirty="0"/>
              <a:t>复杂，必须解决共享信道中可能出现的冲突问题。</a:t>
            </a:r>
            <a:endParaRPr lang="en-US" altLang="zh-CN" dirty="0"/>
          </a:p>
          <a:p>
            <a:pPr lvl="1"/>
            <a:endParaRPr lang="zh-CN" altLang="en-US" dirty="0"/>
          </a:p>
        </p:txBody>
      </p:sp>
      <p:sp>
        <p:nvSpPr>
          <p:cNvPr id="2" name="文本占位符 1"/>
          <p:cNvSpPr>
            <a:spLocks noGrp="1"/>
          </p:cNvSpPr>
          <p:nvPr>
            <p:ph type="body" sz="quarter" idx="11"/>
          </p:nvPr>
        </p:nvSpPr>
        <p:spPr/>
        <p:txBody>
          <a:bodyPr/>
          <a:lstStyle/>
          <a:p>
            <a:r>
              <a:rPr lang="zh-CN" altLang="en-US" dirty="0"/>
              <a:t>机顶盒与电缆调制解调器（</a:t>
            </a:r>
            <a:r>
              <a:rPr lang="en-US" altLang="zh-CN" dirty="0"/>
              <a:t>set-top box</a:t>
            </a:r>
            <a:r>
              <a:rPr lang="zh-CN" altLang="en-US" dirty="0"/>
              <a:t>）</a:t>
            </a: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lang="en-US" altLang="zh-CN" dirty="0"/>
              <a:t>2.6.3  </a:t>
            </a:r>
            <a:r>
              <a:rPr lang="en-US" altLang="zh-CN" dirty="0" err="1"/>
              <a:t>FTTx</a:t>
            </a:r>
            <a:r>
              <a:rPr lang="en-US" altLang="zh-CN" dirty="0"/>
              <a:t> </a:t>
            </a:r>
            <a:r>
              <a:rPr lang="zh-CN" altLang="en-US" dirty="0"/>
              <a:t>技术</a:t>
            </a:r>
          </a:p>
        </p:txBody>
      </p:sp>
      <p:sp>
        <p:nvSpPr>
          <p:cNvPr id="5" name="内容占位符 4"/>
          <p:cNvSpPr>
            <a:spLocks noGrp="1"/>
          </p:cNvSpPr>
          <p:nvPr>
            <p:ph sz="quarter" idx="11"/>
          </p:nvPr>
        </p:nvSpPr>
        <p:spPr/>
        <p:txBody>
          <a:bodyPr/>
          <a:lstStyle/>
          <a:p>
            <a:r>
              <a:rPr lang="zh-CN" altLang="en-US" dirty="0"/>
              <a:t>代表多种宽带光纤接入方式。</a:t>
            </a:r>
          </a:p>
          <a:p>
            <a:r>
              <a:rPr lang="en-US" altLang="zh-CN" dirty="0" err="1">
                <a:solidFill>
                  <a:srgbClr val="C00000"/>
                </a:solidFill>
              </a:rPr>
              <a:t>FTTx</a:t>
            </a:r>
            <a:r>
              <a:rPr lang="en-US" altLang="zh-CN" dirty="0">
                <a:solidFill>
                  <a:srgbClr val="C00000"/>
                </a:solidFill>
              </a:rPr>
              <a:t> </a:t>
            </a:r>
            <a:r>
              <a:rPr lang="zh-CN" altLang="en-US" dirty="0"/>
              <a:t>表示 </a:t>
            </a:r>
            <a:r>
              <a:rPr lang="en-US" altLang="zh-CN" dirty="0"/>
              <a:t>Fiber To The…</a:t>
            </a:r>
            <a:r>
              <a:rPr lang="zh-CN" altLang="en-US" dirty="0"/>
              <a:t>（光纤到</a:t>
            </a:r>
            <a:r>
              <a:rPr lang="en-US" altLang="zh-CN" dirty="0"/>
              <a:t>…</a:t>
            </a:r>
            <a:r>
              <a:rPr lang="zh-CN" altLang="en-US" dirty="0"/>
              <a:t>），例如：</a:t>
            </a:r>
          </a:p>
          <a:p>
            <a:pPr lvl="1"/>
            <a:r>
              <a:rPr lang="zh-CN" altLang="en-US" dirty="0"/>
              <a:t>光纤到户 </a:t>
            </a:r>
            <a:r>
              <a:rPr lang="en-US" altLang="zh-CN" dirty="0"/>
              <a:t>FTTH (Fiber To The Home)</a:t>
            </a:r>
            <a:r>
              <a:rPr lang="zh-CN" altLang="en-US" dirty="0"/>
              <a:t>：在光纤进入用户的家门后，才把光信号转换为电信号。</a:t>
            </a:r>
            <a:endParaRPr lang="en-US" altLang="zh-CN" dirty="0"/>
          </a:p>
          <a:p>
            <a:pPr lvl="1"/>
            <a:r>
              <a:rPr lang="zh-CN" altLang="en-US" dirty="0"/>
              <a:t>光纤到大楼 </a:t>
            </a:r>
            <a:r>
              <a:rPr lang="en-US" altLang="zh-CN" dirty="0"/>
              <a:t>FTTB (Fiber To The Building)</a:t>
            </a:r>
            <a:endParaRPr lang="zh-CN" altLang="en-US" dirty="0"/>
          </a:p>
          <a:p>
            <a:pPr lvl="1"/>
            <a:r>
              <a:rPr lang="zh-CN" altLang="en-US" dirty="0"/>
              <a:t>光纤到路边 </a:t>
            </a:r>
            <a:r>
              <a:rPr lang="en-US" altLang="zh-CN" dirty="0"/>
              <a:t>FTTC (Fiber To The Curb)</a:t>
            </a:r>
          </a:p>
          <a:p>
            <a:pPr lvl="1"/>
            <a:r>
              <a:rPr lang="zh-CN" altLang="en-US" dirty="0"/>
              <a:t>光纤到小区 </a:t>
            </a:r>
            <a:r>
              <a:rPr lang="en-US" altLang="zh-CN" dirty="0"/>
              <a:t>FTTZ (Fiber To The Zone)</a:t>
            </a:r>
          </a:p>
          <a:p>
            <a:pPr lvl="1"/>
            <a:r>
              <a:rPr lang="zh-CN" altLang="en-US" dirty="0"/>
              <a:t>光纤到办公室 </a:t>
            </a:r>
            <a:r>
              <a:rPr lang="en-US" altLang="zh-CN" dirty="0"/>
              <a:t>FTTO (Fiber To The Office)</a:t>
            </a:r>
          </a:p>
          <a:p>
            <a:pPr lvl="1"/>
            <a:r>
              <a:rPr lang="zh-CN" altLang="en-US" dirty="0"/>
              <a:t>光纤到桌面 </a:t>
            </a:r>
            <a:r>
              <a:rPr lang="en-US" altLang="zh-CN" dirty="0"/>
              <a:t>FTTD (Fiber To The Desk) </a:t>
            </a:r>
            <a:r>
              <a:rPr lang="zh-CN" altLang="en-US" dirty="0"/>
              <a:t>等。</a:t>
            </a:r>
            <a:endParaRPr lang="en-US" altLang="zh-CN" dirty="0"/>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1"/>
          </p:nvPr>
        </p:nvSpPr>
        <p:spPr/>
        <p:txBody>
          <a:bodyPr/>
          <a:lstStyle/>
          <a:p>
            <a:r>
              <a:rPr lang="zh-CN" altLang="en-US" dirty="0"/>
              <a:t>光配线网 </a:t>
            </a:r>
            <a:r>
              <a:rPr lang="en-US" altLang="zh-CN" dirty="0"/>
              <a:t>ODN (Optical Distribution Network)</a:t>
            </a:r>
            <a:endParaRPr lang="zh-CN" altLang="en-US" dirty="0"/>
          </a:p>
        </p:txBody>
      </p:sp>
      <p:grpSp>
        <p:nvGrpSpPr>
          <p:cNvPr id="86" name="组合 85"/>
          <p:cNvGrpSpPr/>
          <p:nvPr/>
        </p:nvGrpSpPr>
        <p:grpSpPr>
          <a:xfrm>
            <a:off x="635340" y="1040586"/>
            <a:ext cx="7489757" cy="2743201"/>
            <a:chOff x="556963" y="1013704"/>
            <a:chExt cx="8048776" cy="3483136"/>
          </a:xfrm>
        </p:grpSpPr>
        <p:sp>
          <p:nvSpPr>
            <p:cNvPr id="5" name="圆角矩形 4"/>
            <p:cNvSpPr/>
            <p:nvPr/>
          </p:nvSpPr>
          <p:spPr>
            <a:xfrm>
              <a:off x="556963" y="1013704"/>
              <a:ext cx="8048776" cy="3483136"/>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grpSp>
          <p:nvGrpSpPr>
            <p:cNvPr id="6" name="Group 4"/>
            <p:cNvGrpSpPr/>
            <p:nvPr/>
          </p:nvGrpSpPr>
          <p:grpSpPr bwMode="auto">
            <a:xfrm>
              <a:off x="6069199" y="1415525"/>
              <a:ext cx="1330308" cy="1019946"/>
              <a:chOff x="3781" y="1238"/>
              <a:chExt cx="1095" cy="1103"/>
            </a:xfrm>
          </p:grpSpPr>
          <p:sp>
            <p:nvSpPr>
              <p:cNvPr id="7" name="Line 5"/>
              <p:cNvSpPr>
                <a:spLocks noChangeShapeType="1"/>
              </p:cNvSpPr>
              <p:nvPr/>
            </p:nvSpPr>
            <p:spPr bwMode="auto">
              <a:xfrm>
                <a:off x="3781" y="1752"/>
                <a:ext cx="1095"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anose="020B0503020204020204" pitchFamily="34" charset="-122"/>
                  <a:ea typeface="微软雅黑" panose="020B0503020204020204" pitchFamily="34" charset="-122"/>
                </a:endParaRPr>
              </a:p>
            </p:txBody>
          </p:sp>
          <p:sp>
            <p:nvSpPr>
              <p:cNvPr id="8" name="Line 6"/>
              <p:cNvSpPr>
                <a:spLocks noChangeShapeType="1"/>
              </p:cNvSpPr>
              <p:nvPr/>
            </p:nvSpPr>
            <p:spPr bwMode="auto">
              <a:xfrm>
                <a:off x="3923" y="2341"/>
                <a:ext cx="953"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anose="020B0503020204020204" pitchFamily="34" charset="-122"/>
                  <a:ea typeface="微软雅黑" panose="020B0503020204020204" pitchFamily="34" charset="-122"/>
                </a:endParaRPr>
              </a:p>
            </p:txBody>
          </p:sp>
          <p:sp>
            <p:nvSpPr>
              <p:cNvPr id="9" name="Line 7"/>
              <p:cNvSpPr>
                <a:spLocks noChangeShapeType="1"/>
              </p:cNvSpPr>
              <p:nvPr/>
            </p:nvSpPr>
            <p:spPr bwMode="auto">
              <a:xfrm>
                <a:off x="3923" y="1238"/>
                <a:ext cx="953"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anose="020B0503020204020204" pitchFamily="34" charset="-122"/>
                  <a:ea typeface="微软雅黑" panose="020B0503020204020204" pitchFamily="34" charset="-122"/>
                </a:endParaRPr>
              </a:p>
            </p:txBody>
          </p:sp>
        </p:grpSp>
        <p:sp>
          <p:nvSpPr>
            <p:cNvPr id="10" name="Text Box 8"/>
            <p:cNvSpPr txBox="1">
              <a:spLocks noChangeArrowheads="1"/>
            </p:cNvSpPr>
            <p:nvPr/>
          </p:nvSpPr>
          <p:spPr bwMode="auto">
            <a:xfrm>
              <a:off x="2619699" y="1518204"/>
              <a:ext cx="466794"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zh-CN" altLang="en-US" sz="1050" b="1">
                  <a:latin typeface="微软雅黑" panose="020B0503020204020204" pitchFamily="34" charset="-122"/>
                  <a:ea typeface="微软雅黑" panose="020B0503020204020204" pitchFamily="34" charset="-122"/>
                </a:rPr>
                <a:t>头端</a:t>
              </a:r>
            </a:p>
          </p:txBody>
        </p:sp>
        <p:sp>
          <p:nvSpPr>
            <p:cNvPr id="11" name="Rectangle 9"/>
            <p:cNvSpPr>
              <a:spLocks noChangeArrowheads="1"/>
            </p:cNvSpPr>
            <p:nvPr/>
          </p:nvSpPr>
          <p:spPr bwMode="auto">
            <a:xfrm>
              <a:off x="4265796" y="1765062"/>
              <a:ext cx="408718" cy="251519"/>
            </a:xfrm>
            <a:prstGeom prst="rect">
              <a:avLst/>
            </a:prstGeom>
            <a:solidFill>
              <a:srgbClr val="00FFCC"/>
            </a:solidFill>
            <a:ln w="19050">
              <a:solidFill>
                <a:schemeClr val="tx1"/>
              </a:solidFill>
              <a:miter lim="800000"/>
            </a:ln>
            <a:effec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1:N</a:t>
              </a:r>
            </a:p>
          </p:txBody>
        </p:sp>
        <p:sp>
          <p:nvSpPr>
            <p:cNvPr id="12" name="Line 12"/>
            <p:cNvSpPr>
              <a:spLocks noChangeShapeType="1"/>
            </p:cNvSpPr>
            <p:nvPr/>
          </p:nvSpPr>
          <p:spPr bwMode="auto">
            <a:xfrm>
              <a:off x="1477178" y="1890821"/>
              <a:ext cx="1546435" cy="0"/>
            </a:xfrm>
            <a:prstGeom prst="line">
              <a:avLst/>
            </a:prstGeom>
            <a:noFill/>
            <a:ln w="38100">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anose="020B0503020204020204" pitchFamily="34" charset="-122"/>
                <a:ea typeface="微软雅黑" panose="020B0503020204020204" pitchFamily="34" charset="-122"/>
              </a:endParaRPr>
            </a:p>
          </p:txBody>
        </p:sp>
        <p:sp>
          <p:nvSpPr>
            <p:cNvPr id="13" name="Text Box 14"/>
            <p:cNvSpPr txBox="1">
              <a:spLocks noChangeArrowheads="1"/>
            </p:cNvSpPr>
            <p:nvPr/>
          </p:nvSpPr>
          <p:spPr bwMode="auto">
            <a:xfrm>
              <a:off x="1452511" y="1612548"/>
              <a:ext cx="748923"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zh-CN" altLang="en-US" sz="1050" b="1" dirty="0">
                  <a:latin typeface="微软雅黑" panose="020B0503020204020204" pitchFamily="34" charset="-122"/>
                  <a:ea typeface="微软雅黑" panose="020B0503020204020204" pitchFamily="34" charset="-122"/>
                </a:rPr>
                <a:t>光纤干线</a:t>
              </a:r>
            </a:p>
          </p:txBody>
        </p:sp>
        <p:sp>
          <p:nvSpPr>
            <p:cNvPr id="14" name="Line 15"/>
            <p:cNvSpPr>
              <a:spLocks noChangeShapeType="1"/>
            </p:cNvSpPr>
            <p:nvPr/>
          </p:nvSpPr>
          <p:spPr bwMode="auto">
            <a:xfrm>
              <a:off x="3041795" y="1890821"/>
              <a:ext cx="1224001" cy="0"/>
            </a:xfrm>
            <a:prstGeom prst="line">
              <a:avLst/>
            </a:prstGeom>
            <a:noFill/>
            <a:ln w="38100">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anose="020B0503020204020204" pitchFamily="34" charset="-122"/>
                <a:ea typeface="微软雅黑" panose="020B0503020204020204" pitchFamily="34" charset="-122"/>
              </a:endParaRPr>
            </a:p>
          </p:txBody>
        </p:sp>
        <p:sp>
          <p:nvSpPr>
            <p:cNvPr id="15" name="Line 16"/>
            <p:cNvSpPr>
              <a:spLocks noChangeShapeType="1"/>
            </p:cNvSpPr>
            <p:nvPr/>
          </p:nvSpPr>
          <p:spPr bwMode="auto">
            <a:xfrm flipV="1">
              <a:off x="4674514" y="1373375"/>
              <a:ext cx="1376257" cy="433299"/>
            </a:xfrm>
            <a:prstGeom prst="line">
              <a:avLst/>
            </a:prstGeom>
            <a:noFill/>
            <a:ln w="19050">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anose="020B0503020204020204" pitchFamily="34" charset="-122"/>
                <a:ea typeface="微软雅黑" panose="020B0503020204020204" pitchFamily="34" charset="-122"/>
              </a:endParaRPr>
            </a:p>
          </p:txBody>
        </p:sp>
        <p:sp>
          <p:nvSpPr>
            <p:cNvPr id="16" name="Line 17"/>
            <p:cNvSpPr>
              <a:spLocks noChangeShapeType="1"/>
            </p:cNvSpPr>
            <p:nvPr/>
          </p:nvSpPr>
          <p:spPr bwMode="auto">
            <a:xfrm>
              <a:off x="4674514" y="1974045"/>
              <a:ext cx="1376257" cy="461426"/>
            </a:xfrm>
            <a:prstGeom prst="line">
              <a:avLst/>
            </a:prstGeom>
            <a:noFill/>
            <a:ln w="19050">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anose="020B0503020204020204" pitchFamily="34" charset="-122"/>
                <a:ea typeface="微软雅黑" panose="020B0503020204020204" pitchFamily="34" charset="-122"/>
              </a:endParaRPr>
            </a:p>
          </p:txBody>
        </p:sp>
        <p:sp>
          <p:nvSpPr>
            <p:cNvPr id="17" name="Line 18"/>
            <p:cNvSpPr>
              <a:spLocks noChangeShapeType="1"/>
            </p:cNvSpPr>
            <p:nvPr/>
          </p:nvSpPr>
          <p:spPr bwMode="auto">
            <a:xfrm>
              <a:off x="4674514" y="1890821"/>
              <a:ext cx="1394685" cy="0"/>
            </a:xfrm>
            <a:prstGeom prst="line">
              <a:avLst/>
            </a:prstGeom>
            <a:noFill/>
            <a:ln w="19050">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anose="020B0503020204020204" pitchFamily="34" charset="-122"/>
                <a:ea typeface="微软雅黑" panose="020B0503020204020204" pitchFamily="34" charset="-122"/>
              </a:endParaRPr>
            </a:p>
          </p:txBody>
        </p:sp>
        <p:sp>
          <p:nvSpPr>
            <p:cNvPr id="18" name="Text Box 19"/>
            <p:cNvSpPr txBox="1">
              <a:spLocks noChangeArrowheads="1"/>
            </p:cNvSpPr>
            <p:nvPr/>
          </p:nvSpPr>
          <p:spPr bwMode="auto">
            <a:xfrm rot="5400000">
              <a:off x="6129431" y="2031546"/>
              <a:ext cx="338554" cy="276999"/>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sz="1200" b="1" dirty="0">
                  <a:latin typeface="微软雅黑" panose="020B0503020204020204" pitchFamily="34" charset="-122"/>
                  <a:ea typeface="微软雅黑" panose="020B0503020204020204" pitchFamily="34" charset="-122"/>
                  <a:sym typeface="Symbol" panose="05050102010706020507" pitchFamily="18" charset="2"/>
                </a:rPr>
                <a:t></a:t>
              </a:r>
            </a:p>
          </p:txBody>
        </p:sp>
        <p:sp>
          <p:nvSpPr>
            <p:cNvPr id="19" name="Text Box 20"/>
            <p:cNvSpPr txBox="1">
              <a:spLocks noChangeArrowheads="1"/>
            </p:cNvSpPr>
            <p:nvPr/>
          </p:nvSpPr>
          <p:spPr bwMode="auto">
            <a:xfrm>
              <a:off x="4058749" y="1504332"/>
              <a:ext cx="748923" cy="26161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zh-CN" altLang="en-US" sz="1050" b="1" dirty="0">
                  <a:latin typeface="微软雅黑" panose="020B0503020204020204" pitchFamily="34" charset="-122"/>
                  <a:ea typeface="微软雅黑" panose="020B0503020204020204" pitchFamily="34" charset="-122"/>
                </a:rPr>
                <a:t>光分路器</a:t>
              </a:r>
            </a:p>
          </p:txBody>
        </p:sp>
        <p:sp>
          <p:nvSpPr>
            <p:cNvPr id="20" name="Text Box 21"/>
            <p:cNvSpPr txBox="1">
              <a:spLocks noChangeArrowheads="1"/>
            </p:cNvSpPr>
            <p:nvPr/>
          </p:nvSpPr>
          <p:spPr bwMode="auto">
            <a:xfrm>
              <a:off x="5791633" y="1013704"/>
              <a:ext cx="1064182" cy="322406"/>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r>
                <a:rPr lang="zh-CN" altLang="en-US" sz="1050" b="1" dirty="0">
                  <a:latin typeface="微软雅黑" panose="020B0503020204020204" pitchFamily="34" charset="-122"/>
                  <a:ea typeface="微软雅黑" panose="020B0503020204020204" pitchFamily="34" charset="-122"/>
                </a:rPr>
                <a:t>光网络单元</a:t>
              </a:r>
            </a:p>
          </p:txBody>
        </p:sp>
        <p:sp>
          <p:nvSpPr>
            <p:cNvPr id="21" name="Text Box 23"/>
            <p:cNvSpPr txBox="1">
              <a:spLocks noChangeArrowheads="1"/>
            </p:cNvSpPr>
            <p:nvPr/>
          </p:nvSpPr>
          <p:spPr bwMode="auto">
            <a:xfrm>
              <a:off x="3273265" y="1616838"/>
              <a:ext cx="562975" cy="277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sz="1200" b="1" dirty="0">
                  <a:ln w="12700">
                    <a:solidFill>
                      <a:sysClr val="windowText" lastClr="000000"/>
                    </a:solidFill>
                  </a:ln>
                  <a:solidFill>
                    <a:srgbClr val="00FFCC"/>
                  </a:solidFill>
                  <a:latin typeface="微软雅黑" panose="020B0503020204020204" pitchFamily="34" charset="-122"/>
                  <a:ea typeface="微软雅黑" panose="020B0503020204020204" pitchFamily="34" charset="-122"/>
                </a:rPr>
                <a:t>★●</a:t>
              </a:r>
              <a:r>
                <a:rPr lang="en-US" altLang="zh-CN" sz="1200" b="1" dirty="0">
                  <a:ln w="12700">
                    <a:solidFill>
                      <a:sysClr val="windowText" lastClr="000000"/>
                    </a:solidFill>
                  </a:ln>
                  <a:solidFill>
                    <a:srgbClr val="00FFCC"/>
                  </a:solidFill>
                  <a:latin typeface="微软雅黑" panose="020B0503020204020204" pitchFamily="34" charset="-122"/>
                  <a:ea typeface="微软雅黑" panose="020B0503020204020204" pitchFamily="34" charset="-122"/>
                  <a:sym typeface="Wingdings" panose="05000000000000000000" pitchFamily="2" charset="2"/>
                </a:rPr>
                <a:t></a:t>
              </a:r>
            </a:p>
          </p:txBody>
        </p:sp>
        <p:sp>
          <p:nvSpPr>
            <p:cNvPr id="22" name="Text Box 24"/>
            <p:cNvSpPr txBox="1">
              <a:spLocks noChangeArrowheads="1"/>
            </p:cNvSpPr>
            <p:nvPr/>
          </p:nvSpPr>
          <p:spPr bwMode="auto">
            <a:xfrm>
              <a:off x="5079486" y="1628871"/>
              <a:ext cx="562975" cy="277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sz="1200" b="1" dirty="0">
                  <a:ln w="12700">
                    <a:solidFill>
                      <a:sysClr val="windowText" lastClr="000000"/>
                    </a:solidFill>
                  </a:ln>
                  <a:solidFill>
                    <a:srgbClr val="00FFCC"/>
                  </a:solidFill>
                  <a:latin typeface="微软雅黑" panose="020B0503020204020204" pitchFamily="34" charset="-122"/>
                  <a:ea typeface="微软雅黑" panose="020B0503020204020204" pitchFamily="34" charset="-122"/>
                </a:rPr>
                <a:t>★●</a:t>
              </a:r>
              <a:r>
                <a:rPr lang="en-US" altLang="zh-CN" sz="1200" b="1" dirty="0">
                  <a:ln w="12700">
                    <a:solidFill>
                      <a:sysClr val="windowText" lastClr="000000"/>
                    </a:solidFill>
                  </a:ln>
                  <a:solidFill>
                    <a:srgbClr val="00FFCC"/>
                  </a:solidFill>
                  <a:latin typeface="微软雅黑" panose="020B0503020204020204" pitchFamily="34" charset="-122"/>
                  <a:ea typeface="微软雅黑" panose="020B0503020204020204" pitchFamily="34" charset="-122"/>
                  <a:sym typeface="Wingdings" panose="05000000000000000000" pitchFamily="2" charset="2"/>
                </a:rPr>
                <a:t></a:t>
              </a:r>
            </a:p>
          </p:txBody>
        </p:sp>
        <p:sp>
          <p:nvSpPr>
            <p:cNvPr id="23" name="Text Box 25"/>
            <p:cNvSpPr txBox="1">
              <a:spLocks noChangeArrowheads="1"/>
            </p:cNvSpPr>
            <p:nvPr/>
          </p:nvSpPr>
          <p:spPr bwMode="auto">
            <a:xfrm>
              <a:off x="6855815" y="2184666"/>
              <a:ext cx="285656" cy="277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sz="1200" b="1" dirty="0">
                  <a:ln w="12700">
                    <a:solidFill>
                      <a:sysClr val="windowText" lastClr="000000"/>
                    </a:solidFill>
                  </a:ln>
                  <a:solidFill>
                    <a:srgbClr val="00FFCC"/>
                  </a:solidFill>
                  <a:latin typeface="微软雅黑" panose="020B0503020204020204" pitchFamily="34" charset="-122"/>
                  <a:ea typeface="微软雅黑" panose="020B0503020204020204" pitchFamily="34" charset="-122"/>
                </a:rPr>
                <a:t>●</a:t>
              </a:r>
              <a:endParaRPr lang="en-US" altLang="zh-CN" sz="1200" b="1" dirty="0">
                <a:ln w="12700">
                  <a:solidFill>
                    <a:sysClr val="windowText" lastClr="000000"/>
                  </a:solidFill>
                </a:ln>
                <a:solidFill>
                  <a:srgbClr val="00FFCC"/>
                </a:solidFill>
                <a:latin typeface="微软雅黑" panose="020B0503020204020204" pitchFamily="34" charset="-122"/>
                <a:ea typeface="微软雅黑" panose="020B0503020204020204" pitchFamily="34" charset="-122"/>
                <a:sym typeface="Wingdings" panose="05000000000000000000" pitchFamily="2" charset="2"/>
              </a:endParaRPr>
            </a:p>
          </p:txBody>
        </p:sp>
        <p:sp>
          <p:nvSpPr>
            <p:cNvPr id="24" name="Text Box 26"/>
            <p:cNvSpPr txBox="1">
              <a:spLocks noChangeArrowheads="1"/>
            </p:cNvSpPr>
            <p:nvPr/>
          </p:nvSpPr>
          <p:spPr bwMode="auto">
            <a:xfrm rot="1462546">
              <a:off x="5049125" y="1910981"/>
              <a:ext cx="562975" cy="277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sz="1200" b="1" dirty="0">
                  <a:ln w="12700">
                    <a:solidFill>
                      <a:sysClr val="windowText" lastClr="000000"/>
                    </a:solidFill>
                  </a:ln>
                  <a:solidFill>
                    <a:srgbClr val="00FFCC"/>
                  </a:solidFill>
                  <a:latin typeface="微软雅黑" panose="020B0503020204020204" pitchFamily="34" charset="-122"/>
                  <a:ea typeface="微软雅黑" panose="020B0503020204020204" pitchFamily="34" charset="-122"/>
                </a:rPr>
                <a:t>★●</a:t>
              </a:r>
              <a:r>
                <a:rPr lang="en-US" altLang="zh-CN" sz="1200" b="1" dirty="0">
                  <a:ln w="12700">
                    <a:solidFill>
                      <a:sysClr val="windowText" lastClr="000000"/>
                    </a:solidFill>
                  </a:ln>
                  <a:solidFill>
                    <a:srgbClr val="00FFCC"/>
                  </a:solidFill>
                  <a:latin typeface="微软雅黑" panose="020B0503020204020204" pitchFamily="34" charset="-122"/>
                  <a:ea typeface="微软雅黑" panose="020B0503020204020204" pitchFamily="34" charset="-122"/>
                  <a:sym typeface="Wingdings" panose="05000000000000000000" pitchFamily="2" charset="2"/>
                </a:rPr>
                <a:t></a:t>
              </a:r>
            </a:p>
          </p:txBody>
        </p:sp>
        <p:sp>
          <p:nvSpPr>
            <p:cNvPr id="25" name="Text Box 27"/>
            <p:cNvSpPr txBox="1">
              <a:spLocks noChangeArrowheads="1"/>
            </p:cNvSpPr>
            <p:nvPr/>
          </p:nvSpPr>
          <p:spPr bwMode="auto">
            <a:xfrm rot="20338690">
              <a:off x="5030407" y="1332725"/>
              <a:ext cx="562975" cy="277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sz="1200" b="1" dirty="0">
                  <a:ln w="12700">
                    <a:solidFill>
                      <a:sysClr val="windowText" lastClr="000000"/>
                    </a:solidFill>
                  </a:ln>
                  <a:solidFill>
                    <a:srgbClr val="00FFCC"/>
                  </a:solidFill>
                  <a:latin typeface="微软雅黑" panose="020B0503020204020204" pitchFamily="34" charset="-122"/>
                  <a:ea typeface="微软雅黑" panose="020B0503020204020204" pitchFamily="34" charset="-122"/>
                </a:rPr>
                <a:t>★●</a:t>
              </a:r>
              <a:r>
                <a:rPr lang="en-US" altLang="zh-CN" sz="1200" b="1" dirty="0">
                  <a:ln w="12700">
                    <a:solidFill>
                      <a:sysClr val="windowText" lastClr="000000"/>
                    </a:solidFill>
                  </a:ln>
                  <a:solidFill>
                    <a:srgbClr val="00FFCC"/>
                  </a:solidFill>
                  <a:latin typeface="微软雅黑" panose="020B0503020204020204" pitchFamily="34" charset="-122"/>
                  <a:ea typeface="微软雅黑" panose="020B0503020204020204" pitchFamily="34" charset="-122"/>
                  <a:sym typeface="Wingdings" panose="05000000000000000000" pitchFamily="2" charset="2"/>
                </a:rPr>
                <a:t></a:t>
              </a:r>
            </a:p>
          </p:txBody>
        </p:sp>
        <p:sp>
          <p:nvSpPr>
            <p:cNvPr id="26" name="Text Box 28"/>
            <p:cNvSpPr txBox="1">
              <a:spLocks noChangeArrowheads="1"/>
            </p:cNvSpPr>
            <p:nvPr/>
          </p:nvSpPr>
          <p:spPr bwMode="auto">
            <a:xfrm>
              <a:off x="6861826" y="1639091"/>
              <a:ext cx="336952" cy="277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sz="1200" b="1">
                  <a:ln w="12700">
                    <a:solidFill>
                      <a:sysClr val="windowText" lastClr="000000"/>
                    </a:solidFill>
                  </a:ln>
                  <a:solidFill>
                    <a:srgbClr val="00FFCC"/>
                  </a:solidFill>
                  <a:latin typeface="微软雅黑" panose="020B0503020204020204" pitchFamily="34" charset="-122"/>
                  <a:ea typeface="微软雅黑" panose="020B0503020204020204" pitchFamily="34" charset="-122"/>
                  <a:sym typeface="Wingdings" panose="05000000000000000000" pitchFamily="2" charset="2"/>
                </a:rPr>
                <a:t></a:t>
              </a:r>
            </a:p>
          </p:txBody>
        </p:sp>
        <p:sp>
          <p:nvSpPr>
            <p:cNvPr id="27" name="Text Box 29"/>
            <p:cNvSpPr txBox="1">
              <a:spLocks noChangeArrowheads="1"/>
            </p:cNvSpPr>
            <p:nvPr/>
          </p:nvSpPr>
          <p:spPr bwMode="auto">
            <a:xfrm>
              <a:off x="6855815" y="1165644"/>
              <a:ext cx="309700" cy="277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sz="1200" b="1">
                  <a:ln w="12700">
                    <a:solidFill>
                      <a:sysClr val="windowText" lastClr="000000"/>
                    </a:solidFill>
                  </a:ln>
                  <a:solidFill>
                    <a:srgbClr val="00FFCC"/>
                  </a:solidFill>
                  <a:latin typeface="微软雅黑" panose="020B0503020204020204" pitchFamily="34" charset="-122"/>
                  <a:ea typeface="微软雅黑" panose="020B0503020204020204" pitchFamily="34" charset="-122"/>
                </a:rPr>
                <a:t>★</a:t>
              </a:r>
              <a:endParaRPr lang="en-US" altLang="zh-CN" sz="1200" b="1">
                <a:ln w="12700">
                  <a:solidFill>
                    <a:sysClr val="windowText" lastClr="000000"/>
                  </a:solidFill>
                </a:ln>
                <a:solidFill>
                  <a:srgbClr val="00FFCC"/>
                </a:solidFill>
                <a:latin typeface="微软雅黑" panose="020B0503020204020204" pitchFamily="34" charset="-122"/>
                <a:ea typeface="微软雅黑" panose="020B0503020204020204" pitchFamily="34" charset="-122"/>
                <a:sym typeface="Wingdings" panose="05000000000000000000" pitchFamily="2" charset="2"/>
              </a:endParaRPr>
            </a:p>
          </p:txBody>
        </p:sp>
        <p:sp>
          <p:nvSpPr>
            <p:cNvPr id="28" name="Line 30"/>
            <p:cNvSpPr>
              <a:spLocks noChangeShapeType="1"/>
            </p:cNvSpPr>
            <p:nvPr/>
          </p:nvSpPr>
          <p:spPr bwMode="auto">
            <a:xfrm>
              <a:off x="3805253" y="1751880"/>
              <a:ext cx="181318" cy="0"/>
            </a:xfrm>
            <a:prstGeom prst="line">
              <a:avLst/>
            </a:prstGeom>
            <a:noFill/>
            <a:ln w="19050">
              <a:solidFill>
                <a:srgbClr val="0066FF"/>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anose="020B0503020204020204" pitchFamily="34" charset="-122"/>
                <a:ea typeface="微软雅黑" panose="020B0503020204020204" pitchFamily="34" charset="-122"/>
              </a:endParaRPr>
            </a:p>
          </p:txBody>
        </p:sp>
        <p:sp>
          <p:nvSpPr>
            <p:cNvPr id="29" name="Line 31"/>
            <p:cNvSpPr>
              <a:spLocks noChangeShapeType="1"/>
            </p:cNvSpPr>
            <p:nvPr/>
          </p:nvSpPr>
          <p:spPr bwMode="auto">
            <a:xfrm rot="20348732">
              <a:off x="5583373" y="1387572"/>
              <a:ext cx="181318" cy="0"/>
            </a:xfrm>
            <a:prstGeom prst="line">
              <a:avLst/>
            </a:prstGeom>
            <a:noFill/>
            <a:ln w="19050">
              <a:solidFill>
                <a:srgbClr val="0066FF"/>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anose="020B0503020204020204" pitchFamily="34" charset="-122"/>
                <a:ea typeface="微软雅黑" panose="020B0503020204020204" pitchFamily="34" charset="-122"/>
              </a:endParaRPr>
            </a:p>
          </p:txBody>
        </p:sp>
        <p:sp>
          <p:nvSpPr>
            <p:cNvPr id="30" name="Line 32"/>
            <p:cNvSpPr>
              <a:spLocks noChangeShapeType="1"/>
            </p:cNvSpPr>
            <p:nvPr/>
          </p:nvSpPr>
          <p:spPr bwMode="auto">
            <a:xfrm>
              <a:off x="7128294" y="2352247"/>
              <a:ext cx="181319" cy="0"/>
            </a:xfrm>
            <a:prstGeom prst="line">
              <a:avLst/>
            </a:prstGeom>
            <a:noFill/>
            <a:ln w="19050">
              <a:solidFill>
                <a:srgbClr val="0066FF"/>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anose="020B0503020204020204" pitchFamily="34" charset="-122"/>
                <a:ea typeface="微软雅黑" panose="020B0503020204020204" pitchFamily="34" charset="-122"/>
              </a:endParaRPr>
            </a:p>
          </p:txBody>
        </p:sp>
        <p:sp>
          <p:nvSpPr>
            <p:cNvPr id="31" name="Line 33"/>
            <p:cNvSpPr>
              <a:spLocks noChangeShapeType="1"/>
            </p:cNvSpPr>
            <p:nvPr/>
          </p:nvSpPr>
          <p:spPr bwMode="auto">
            <a:xfrm>
              <a:off x="7128294" y="1806673"/>
              <a:ext cx="181319" cy="0"/>
            </a:xfrm>
            <a:prstGeom prst="line">
              <a:avLst/>
            </a:prstGeom>
            <a:noFill/>
            <a:ln w="19050">
              <a:solidFill>
                <a:srgbClr val="0066FF"/>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anose="020B0503020204020204" pitchFamily="34" charset="-122"/>
                <a:ea typeface="微软雅黑" panose="020B0503020204020204" pitchFamily="34" charset="-122"/>
              </a:endParaRPr>
            </a:p>
          </p:txBody>
        </p:sp>
        <p:sp>
          <p:nvSpPr>
            <p:cNvPr id="32" name="Line 34"/>
            <p:cNvSpPr>
              <a:spLocks noChangeShapeType="1"/>
            </p:cNvSpPr>
            <p:nvPr/>
          </p:nvSpPr>
          <p:spPr bwMode="auto">
            <a:xfrm rot="1377025">
              <a:off x="5579050" y="2205293"/>
              <a:ext cx="181319" cy="0"/>
            </a:xfrm>
            <a:prstGeom prst="line">
              <a:avLst/>
            </a:prstGeom>
            <a:noFill/>
            <a:ln w="19050">
              <a:solidFill>
                <a:srgbClr val="0066FF"/>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anose="020B0503020204020204" pitchFamily="34" charset="-122"/>
                <a:ea typeface="微软雅黑" panose="020B0503020204020204" pitchFamily="34" charset="-122"/>
              </a:endParaRPr>
            </a:p>
          </p:txBody>
        </p:sp>
        <p:sp>
          <p:nvSpPr>
            <p:cNvPr id="33" name="Line 35"/>
            <p:cNvSpPr>
              <a:spLocks noChangeShapeType="1"/>
            </p:cNvSpPr>
            <p:nvPr/>
          </p:nvSpPr>
          <p:spPr bwMode="auto">
            <a:xfrm>
              <a:off x="5629453" y="1764851"/>
              <a:ext cx="181318" cy="0"/>
            </a:xfrm>
            <a:prstGeom prst="line">
              <a:avLst/>
            </a:prstGeom>
            <a:noFill/>
            <a:ln w="19050">
              <a:solidFill>
                <a:srgbClr val="0066FF"/>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anose="020B0503020204020204" pitchFamily="34" charset="-122"/>
                <a:ea typeface="微软雅黑" panose="020B0503020204020204" pitchFamily="34" charset="-122"/>
              </a:endParaRPr>
            </a:p>
          </p:txBody>
        </p:sp>
        <p:sp>
          <p:nvSpPr>
            <p:cNvPr id="34" name="Line 36"/>
            <p:cNvSpPr>
              <a:spLocks noChangeShapeType="1"/>
            </p:cNvSpPr>
            <p:nvPr/>
          </p:nvSpPr>
          <p:spPr bwMode="auto">
            <a:xfrm>
              <a:off x="7131299" y="1329527"/>
              <a:ext cx="181318" cy="0"/>
            </a:xfrm>
            <a:prstGeom prst="line">
              <a:avLst/>
            </a:prstGeom>
            <a:noFill/>
            <a:ln w="19050">
              <a:solidFill>
                <a:srgbClr val="0066FF"/>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anose="020B0503020204020204" pitchFamily="34" charset="-122"/>
                <a:ea typeface="微软雅黑" panose="020B0503020204020204" pitchFamily="34" charset="-122"/>
              </a:endParaRPr>
            </a:p>
          </p:txBody>
        </p:sp>
        <p:sp>
          <p:nvSpPr>
            <p:cNvPr id="35" name="AutoShape 68"/>
            <p:cNvSpPr>
              <a:spLocks noChangeArrowheads="1"/>
            </p:cNvSpPr>
            <p:nvPr/>
          </p:nvSpPr>
          <p:spPr bwMode="auto">
            <a:xfrm>
              <a:off x="2078270" y="1193509"/>
              <a:ext cx="1522443" cy="246132"/>
            </a:xfrm>
            <a:prstGeom prst="wedgeRoundRectCallout">
              <a:avLst>
                <a:gd name="adj1" fmla="val 45684"/>
                <a:gd name="adj2" fmla="val 158215"/>
                <a:gd name="adj3" fmla="val 16667"/>
              </a:avLst>
            </a:prstGeom>
            <a:solidFill>
              <a:schemeClr val="bg1"/>
            </a:solidFill>
            <a:ln w="12700">
              <a:solidFill>
                <a:srgbClr val="0070C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zh-CN" sz="1200" b="1">
                <a:solidFill>
                  <a:srgbClr val="000099"/>
                </a:solidFill>
                <a:latin typeface="微软雅黑" panose="020B0503020204020204" pitchFamily="34" charset="-122"/>
                <a:ea typeface="微软雅黑" panose="020B0503020204020204" pitchFamily="34" charset="-122"/>
              </a:endParaRPr>
            </a:p>
          </p:txBody>
        </p:sp>
        <p:sp>
          <p:nvSpPr>
            <p:cNvPr id="36" name="Text Box 69"/>
            <p:cNvSpPr txBox="1">
              <a:spLocks noChangeArrowheads="1"/>
            </p:cNvSpPr>
            <p:nvPr/>
          </p:nvSpPr>
          <p:spPr bwMode="auto">
            <a:xfrm>
              <a:off x="2047623" y="1157118"/>
              <a:ext cx="1753237" cy="3224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r>
                <a:rPr lang="zh-CN" altLang="en-US" sz="1050" b="1" dirty="0">
                  <a:solidFill>
                    <a:srgbClr val="0000FF"/>
                  </a:solidFill>
                  <a:latin typeface="微软雅黑" panose="020B0503020204020204" pitchFamily="34" charset="-122"/>
                  <a:ea typeface="微软雅黑" panose="020B0503020204020204" pitchFamily="34" charset="-122"/>
                </a:rPr>
                <a:t>发往特定 </a:t>
              </a:r>
              <a:r>
                <a:rPr lang="en-US" altLang="zh-CN" sz="1050" b="1" dirty="0">
                  <a:solidFill>
                    <a:srgbClr val="0000FF"/>
                  </a:solidFill>
                  <a:latin typeface="微软雅黑" panose="020B0503020204020204" pitchFamily="34" charset="-122"/>
                  <a:ea typeface="微软雅黑" panose="020B0503020204020204" pitchFamily="34" charset="-122"/>
                </a:rPr>
                <a:t>ONU </a:t>
              </a:r>
              <a:r>
                <a:rPr lang="zh-CN" altLang="en-US" sz="1050" b="1" dirty="0">
                  <a:solidFill>
                    <a:srgbClr val="0000FF"/>
                  </a:solidFill>
                  <a:latin typeface="微软雅黑" panose="020B0503020204020204" pitchFamily="34" charset="-122"/>
                  <a:ea typeface="微软雅黑" panose="020B0503020204020204" pitchFamily="34" charset="-122"/>
                </a:rPr>
                <a:t>的数据</a:t>
              </a:r>
            </a:p>
          </p:txBody>
        </p:sp>
        <p:sp>
          <p:nvSpPr>
            <p:cNvPr id="37" name="Text Box 72"/>
            <p:cNvSpPr txBox="1">
              <a:spLocks noChangeArrowheads="1"/>
            </p:cNvSpPr>
            <p:nvPr/>
          </p:nvSpPr>
          <p:spPr bwMode="auto">
            <a:xfrm>
              <a:off x="4149088" y="1152119"/>
              <a:ext cx="549245" cy="332556"/>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r>
                <a:rPr lang="zh-CN" altLang="en-US" sz="1200" b="1" dirty="0">
                  <a:latin typeface="微软雅黑" panose="020B0503020204020204" pitchFamily="34" charset="-122"/>
                  <a:ea typeface="微软雅黑" panose="020B0503020204020204" pitchFamily="34" charset="-122"/>
                </a:rPr>
                <a:t>下行</a:t>
              </a:r>
            </a:p>
          </p:txBody>
        </p:sp>
        <p:sp>
          <p:nvSpPr>
            <p:cNvPr id="38" name="Line 74"/>
            <p:cNvSpPr>
              <a:spLocks noChangeShapeType="1"/>
            </p:cNvSpPr>
            <p:nvPr/>
          </p:nvSpPr>
          <p:spPr bwMode="auto">
            <a:xfrm>
              <a:off x="4220717" y="1471007"/>
              <a:ext cx="453798" cy="0"/>
            </a:xfrm>
            <a:prstGeom prst="line">
              <a:avLst/>
            </a:prstGeom>
            <a:noFill/>
            <a:ln w="28575">
              <a:solidFill>
                <a:srgbClr val="0000FF"/>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anose="020B0503020204020204" pitchFamily="34" charset="-122"/>
                <a:ea typeface="微软雅黑" panose="020B0503020204020204" pitchFamily="34" charset="-122"/>
              </a:endParaRPr>
            </a:p>
          </p:txBody>
        </p:sp>
        <p:grpSp>
          <p:nvGrpSpPr>
            <p:cNvPr id="39" name="组合 38"/>
            <p:cNvGrpSpPr/>
            <p:nvPr/>
          </p:nvGrpSpPr>
          <p:grpSpPr>
            <a:xfrm>
              <a:off x="2471643" y="4024238"/>
              <a:ext cx="4293545" cy="349089"/>
              <a:chOff x="1169459" y="5805264"/>
              <a:chExt cx="7371027" cy="599306"/>
            </a:xfrm>
          </p:grpSpPr>
          <p:sp>
            <p:nvSpPr>
              <p:cNvPr id="40" name="Text Box 76"/>
              <p:cNvSpPr txBox="1">
                <a:spLocks noChangeArrowheads="1"/>
              </p:cNvSpPr>
              <p:nvPr/>
            </p:nvSpPr>
            <p:spPr bwMode="auto">
              <a:xfrm>
                <a:off x="1631722" y="5916327"/>
                <a:ext cx="845411" cy="475544"/>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zh-CN" altLang="en-US" sz="1200" b="1" dirty="0">
                    <a:latin typeface="微软雅黑" panose="020B0503020204020204" pitchFamily="34" charset="-122"/>
                    <a:ea typeface="微软雅黑" panose="020B0503020204020204" pitchFamily="34" charset="-122"/>
                  </a:rPr>
                  <a:t>局端</a:t>
                </a:r>
              </a:p>
            </p:txBody>
          </p:sp>
          <p:sp>
            <p:nvSpPr>
              <p:cNvPr id="41" name="AutoShape 77"/>
              <p:cNvSpPr/>
              <p:nvPr/>
            </p:nvSpPr>
            <p:spPr bwMode="auto">
              <a:xfrm rot="-5400000">
                <a:off x="1975909" y="4998814"/>
                <a:ext cx="141287" cy="1754188"/>
              </a:xfrm>
              <a:prstGeom prst="leftBrace">
                <a:avLst>
                  <a:gd name="adj1" fmla="val 95506"/>
                  <a:gd name="adj2" fmla="val 50000"/>
                </a:avLst>
              </a:prstGeom>
              <a:noFill/>
              <a:ln w="19050">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99"/>
                  </a:solidFill>
                  <a:latin typeface="微软雅黑" panose="020B0503020204020204" pitchFamily="34" charset="-122"/>
                  <a:ea typeface="微软雅黑" panose="020B0503020204020204" pitchFamily="34" charset="-122"/>
                </a:endParaRPr>
              </a:p>
            </p:txBody>
          </p:sp>
          <p:sp>
            <p:nvSpPr>
              <p:cNvPr id="42" name="AutoShape 78"/>
              <p:cNvSpPr/>
              <p:nvPr/>
            </p:nvSpPr>
            <p:spPr bwMode="auto">
              <a:xfrm rot="-5400000">
                <a:off x="4743187" y="4025280"/>
                <a:ext cx="144462" cy="3704431"/>
              </a:xfrm>
              <a:prstGeom prst="leftBrace">
                <a:avLst>
                  <a:gd name="adj1" fmla="val 197253"/>
                  <a:gd name="adj2" fmla="val 50000"/>
                </a:avLst>
              </a:prstGeom>
              <a:noFill/>
              <a:ln w="19050">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99"/>
                  </a:solidFill>
                  <a:latin typeface="微软雅黑" panose="020B0503020204020204" pitchFamily="34" charset="-122"/>
                  <a:ea typeface="微软雅黑" panose="020B0503020204020204" pitchFamily="34" charset="-122"/>
                </a:endParaRPr>
              </a:p>
            </p:txBody>
          </p:sp>
          <p:sp>
            <p:nvSpPr>
              <p:cNvPr id="43" name="AutoShape 79"/>
              <p:cNvSpPr/>
              <p:nvPr/>
            </p:nvSpPr>
            <p:spPr bwMode="auto">
              <a:xfrm rot="-5400000">
                <a:off x="7592748" y="4998814"/>
                <a:ext cx="141287" cy="1754188"/>
              </a:xfrm>
              <a:prstGeom prst="leftBrace">
                <a:avLst>
                  <a:gd name="adj1" fmla="val 95506"/>
                  <a:gd name="adj2" fmla="val 50000"/>
                </a:avLst>
              </a:prstGeom>
              <a:noFill/>
              <a:ln w="19050">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99"/>
                  </a:solidFill>
                  <a:latin typeface="微软雅黑" panose="020B0503020204020204" pitchFamily="34" charset="-122"/>
                  <a:ea typeface="微软雅黑" panose="020B0503020204020204" pitchFamily="34" charset="-122"/>
                </a:endParaRPr>
              </a:p>
            </p:txBody>
          </p:sp>
          <p:sp>
            <p:nvSpPr>
              <p:cNvPr id="44" name="Text Box 80"/>
              <p:cNvSpPr txBox="1">
                <a:spLocks noChangeArrowheads="1"/>
              </p:cNvSpPr>
              <p:nvPr/>
            </p:nvSpPr>
            <p:spPr bwMode="auto">
              <a:xfrm>
                <a:off x="7092061" y="5916327"/>
                <a:ext cx="1109602" cy="475544"/>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zh-CN" altLang="en-US" sz="1200" b="1">
                    <a:latin typeface="微软雅黑" panose="020B0503020204020204" pitchFamily="34" charset="-122"/>
                    <a:ea typeface="微软雅黑" panose="020B0503020204020204" pitchFamily="34" charset="-122"/>
                  </a:rPr>
                  <a:t>用户端</a:t>
                </a:r>
              </a:p>
            </p:txBody>
          </p:sp>
          <p:sp>
            <p:nvSpPr>
              <p:cNvPr id="45" name="Text Box 81"/>
              <p:cNvSpPr txBox="1">
                <a:spLocks noChangeArrowheads="1"/>
              </p:cNvSpPr>
              <p:nvPr/>
            </p:nvSpPr>
            <p:spPr bwMode="auto">
              <a:xfrm>
                <a:off x="3970639" y="5929026"/>
                <a:ext cx="2306717" cy="475544"/>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zh-CN" altLang="en-US" sz="1200" b="1" dirty="0">
                    <a:latin typeface="微软雅黑" panose="020B0503020204020204" pitchFamily="34" charset="-122"/>
                    <a:ea typeface="微软雅黑" panose="020B0503020204020204" pitchFamily="34" charset="-122"/>
                  </a:rPr>
                  <a:t>光配线网 </a:t>
                </a:r>
                <a:r>
                  <a:rPr lang="en-US" altLang="zh-CN" sz="1200" b="1" dirty="0">
                    <a:latin typeface="微软雅黑" panose="020B0503020204020204" pitchFamily="34" charset="-122"/>
                    <a:ea typeface="微软雅黑" panose="020B0503020204020204" pitchFamily="34" charset="-122"/>
                  </a:rPr>
                  <a:t>(ODN)</a:t>
                </a:r>
              </a:p>
            </p:txBody>
          </p:sp>
        </p:grpSp>
        <p:grpSp>
          <p:nvGrpSpPr>
            <p:cNvPr id="46" name="Group 37"/>
            <p:cNvGrpSpPr/>
            <p:nvPr/>
          </p:nvGrpSpPr>
          <p:grpSpPr bwMode="auto">
            <a:xfrm>
              <a:off x="6160512" y="2848148"/>
              <a:ext cx="1238995" cy="1019946"/>
              <a:chOff x="3844" y="1238"/>
              <a:chExt cx="1032" cy="1103"/>
            </a:xfrm>
          </p:grpSpPr>
          <p:sp>
            <p:nvSpPr>
              <p:cNvPr id="47" name="Line 38"/>
              <p:cNvSpPr>
                <a:spLocks noChangeShapeType="1"/>
              </p:cNvSpPr>
              <p:nvPr/>
            </p:nvSpPr>
            <p:spPr bwMode="auto">
              <a:xfrm>
                <a:off x="3844" y="1752"/>
                <a:ext cx="1032" cy="0"/>
              </a:xfrm>
              <a:prstGeom prst="line">
                <a:avLst/>
              </a:prstGeom>
              <a:noFill/>
              <a:ln w="12700">
                <a:solidFill>
                  <a:srgbClr val="FF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anose="020B0503020204020204" pitchFamily="34" charset="-122"/>
                  <a:ea typeface="微软雅黑" panose="020B0503020204020204" pitchFamily="34" charset="-122"/>
                </a:endParaRPr>
              </a:p>
            </p:txBody>
          </p:sp>
          <p:sp>
            <p:nvSpPr>
              <p:cNvPr id="48" name="Line 39"/>
              <p:cNvSpPr>
                <a:spLocks noChangeShapeType="1"/>
              </p:cNvSpPr>
              <p:nvPr/>
            </p:nvSpPr>
            <p:spPr bwMode="auto">
              <a:xfrm>
                <a:off x="3923" y="2341"/>
                <a:ext cx="953" cy="0"/>
              </a:xfrm>
              <a:prstGeom prst="line">
                <a:avLst/>
              </a:prstGeom>
              <a:noFill/>
              <a:ln w="12700">
                <a:solidFill>
                  <a:srgbClr val="FF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anose="020B0503020204020204" pitchFamily="34" charset="-122"/>
                  <a:ea typeface="微软雅黑" panose="020B0503020204020204" pitchFamily="34" charset="-122"/>
                </a:endParaRPr>
              </a:p>
            </p:txBody>
          </p:sp>
          <p:sp>
            <p:nvSpPr>
              <p:cNvPr id="49" name="Line 40"/>
              <p:cNvSpPr>
                <a:spLocks noChangeShapeType="1"/>
              </p:cNvSpPr>
              <p:nvPr/>
            </p:nvSpPr>
            <p:spPr bwMode="auto">
              <a:xfrm>
                <a:off x="3923" y="1238"/>
                <a:ext cx="953" cy="0"/>
              </a:xfrm>
              <a:prstGeom prst="line">
                <a:avLst/>
              </a:prstGeom>
              <a:noFill/>
              <a:ln w="12700">
                <a:solidFill>
                  <a:srgbClr val="FF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anose="020B0503020204020204" pitchFamily="34" charset="-122"/>
                  <a:ea typeface="微软雅黑" panose="020B0503020204020204" pitchFamily="34" charset="-122"/>
                </a:endParaRPr>
              </a:p>
            </p:txBody>
          </p:sp>
        </p:grpSp>
        <p:sp>
          <p:nvSpPr>
            <p:cNvPr id="50" name="Text Box 41"/>
            <p:cNvSpPr txBox="1">
              <a:spLocks noChangeArrowheads="1"/>
            </p:cNvSpPr>
            <p:nvPr/>
          </p:nvSpPr>
          <p:spPr bwMode="auto">
            <a:xfrm>
              <a:off x="2637881" y="2950826"/>
              <a:ext cx="466794"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zh-CN" altLang="en-US" sz="1050" b="1" dirty="0">
                  <a:latin typeface="微软雅黑" panose="020B0503020204020204" pitchFamily="34" charset="-122"/>
                  <a:ea typeface="微软雅黑" panose="020B0503020204020204" pitchFamily="34" charset="-122"/>
                </a:rPr>
                <a:t>头端</a:t>
              </a:r>
            </a:p>
          </p:txBody>
        </p:sp>
        <p:sp>
          <p:nvSpPr>
            <p:cNvPr id="51" name="Rectangle 42"/>
            <p:cNvSpPr>
              <a:spLocks noChangeArrowheads="1"/>
            </p:cNvSpPr>
            <p:nvPr/>
          </p:nvSpPr>
          <p:spPr bwMode="auto">
            <a:xfrm>
              <a:off x="4283978" y="3197685"/>
              <a:ext cx="408718" cy="251519"/>
            </a:xfrm>
            <a:prstGeom prst="rect">
              <a:avLst/>
            </a:prstGeom>
            <a:solidFill>
              <a:srgbClr val="00FFCC"/>
            </a:solidFill>
            <a:ln w="19050">
              <a:solidFill>
                <a:schemeClr val="tx1"/>
              </a:solidFill>
              <a:miter lim="800000"/>
            </a:ln>
            <a:effec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1:N</a:t>
              </a:r>
            </a:p>
          </p:txBody>
        </p:sp>
        <p:sp>
          <p:nvSpPr>
            <p:cNvPr id="52" name="Line 45"/>
            <p:cNvSpPr>
              <a:spLocks noChangeShapeType="1"/>
            </p:cNvSpPr>
            <p:nvPr/>
          </p:nvSpPr>
          <p:spPr bwMode="auto">
            <a:xfrm>
              <a:off x="1477178" y="3323444"/>
              <a:ext cx="1564617" cy="0"/>
            </a:xfrm>
            <a:prstGeom prst="line">
              <a:avLst/>
            </a:prstGeom>
            <a:noFill/>
            <a:ln w="38100">
              <a:solidFill>
                <a:srgbClr val="FF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anose="020B0503020204020204" pitchFamily="34" charset="-122"/>
                <a:ea typeface="微软雅黑" panose="020B0503020204020204" pitchFamily="34" charset="-122"/>
              </a:endParaRPr>
            </a:p>
          </p:txBody>
        </p:sp>
        <p:sp>
          <p:nvSpPr>
            <p:cNvPr id="53" name="Text Box 47"/>
            <p:cNvSpPr txBox="1">
              <a:spLocks noChangeArrowheads="1"/>
            </p:cNvSpPr>
            <p:nvPr/>
          </p:nvSpPr>
          <p:spPr bwMode="auto">
            <a:xfrm>
              <a:off x="1477177" y="3038687"/>
              <a:ext cx="748923"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zh-CN" altLang="en-US" sz="1050" b="1" dirty="0">
                  <a:latin typeface="微软雅黑" panose="020B0503020204020204" pitchFamily="34" charset="-122"/>
                  <a:ea typeface="微软雅黑" panose="020B0503020204020204" pitchFamily="34" charset="-122"/>
                </a:rPr>
                <a:t>光纤干线</a:t>
              </a:r>
            </a:p>
          </p:txBody>
        </p:sp>
        <p:sp>
          <p:nvSpPr>
            <p:cNvPr id="54" name="Line 48"/>
            <p:cNvSpPr>
              <a:spLocks noChangeShapeType="1"/>
            </p:cNvSpPr>
            <p:nvPr/>
          </p:nvSpPr>
          <p:spPr bwMode="auto">
            <a:xfrm>
              <a:off x="3041795" y="3323444"/>
              <a:ext cx="1242183" cy="0"/>
            </a:xfrm>
            <a:prstGeom prst="line">
              <a:avLst/>
            </a:prstGeom>
            <a:noFill/>
            <a:ln w="38100">
              <a:solidFill>
                <a:srgbClr val="FF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anose="020B0503020204020204" pitchFamily="34" charset="-122"/>
                <a:ea typeface="微软雅黑" panose="020B0503020204020204" pitchFamily="34" charset="-122"/>
              </a:endParaRPr>
            </a:p>
          </p:txBody>
        </p:sp>
        <p:sp>
          <p:nvSpPr>
            <p:cNvPr id="55" name="Line 49"/>
            <p:cNvSpPr>
              <a:spLocks noChangeShapeType="1"/>
            </p:cNvSpPr>
            <p:nvPr/>
          </p:nvSpPr>
          <p:spPr bwMode="auto">
            <a:xfrm flipV="1">
              <a:off x="4692696" y="2799902"/>
              <a:ext cx="1358075" cy="439395"/>
            </a:xfrm>
            <a:prstGeom prst="line">
              <a:avLst/>
            </a:prstGeom>
            <a:noFill/>
            <a:ln w="19050">
              <a:solidFill>
                <a:srgbClr val="FF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anose="020B0503020204020204" pitchFamily="34" charset="-122"/>
                <a:ea typeface="微软雅黑" panose="020B0503020204020204" pitchFamily="34" charset="-122"/>
              </a:endParaRPr>
            </a:p>
          </p:txBody>
        </p:sp>
        <p:sp>
          <p:nvSpPr>
            <p:cNvPr id="56" name="Line 50"/>
            <p:cNvSpPr>
              <a:spLocks noChangeShapeType="1"/>
            </p:cNvSpPr>
            <p:nvPr/>
          </p:nvSpPr>
          <p:spPr bwMode="auto">
            <a:xfrm>
              <a:off x="4692696" y="3406668"/>
              <a:ext cx="1358075" cy="461426"/>
            </a:xfrm>
            <a:prstGeom prst="line">
              <a:avLst/>
            </a:prstGeom>
            <a:noFill/>
            <a:ln w="19050">
              <a:solidFill>
                <a:srgbClr val="FF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anose="020B0503020204020204" pitchFamily="34" charset="-122"/>
                <a:ea typeface="微软雅黑" panose="020B0503020204020204" pitchFamily="34" charset="-122"/>
              </a:endParaRPr>
            </a:p>
          </p:txBody>
        </p:sp>
        <p:sp>
          <p:nvSpPr>
            <p:cNvPr id="57" name="Line 51"/>
            <p:cNvSpPr>
              <a:spLocks noChangeShapeType="1"/>
            </p:cNvSpPr>
            <p:nvPr/>
          </p:nvSpPr>
          <p:spPr bwMode="auto">
            <a:xfrm>
              <a:off x="4692696" y="3323444"/>
              <a:ext cx="1358075" cy="0"/>
            </a:xfrm>
            <a:prstGeom prst="line">
              <a:avLst/>
            </a:prstGeom>
            <a:noFill/>
            <a:ln w="19050">
              <a:solidFill>
                <a:srgbClr val="FF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anose="020B0503020204020204" pitchFamily="34" charset="-122"/>
                <a:ea typeface="微软雅黑" panose="020B0503020204020204" pitchFamily="34" charset="-122"/>
              </a:endParaRPr>
            </a:p>
          </p:txBody>
        </p:sp>
        <p:sp>
          <p:nvSpPr>
            <p:cNvPr id="58" name="Text Box 52"/>
            <p:cNvSpPr txBox="1">
              <a:spLocks noChangeArrowheads="1"/>
            </p:cNvSpPr>
            <p:nvPr/>
          </p:nvSpPr>
          <p:spPr bwMode="auto">
            <a:xfrm rot="5400000">
              <a:off x="6147613" y="3483624"/>
              <a:ext cx="33855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sz="1200" b="1" dirty="0">
                  <a:latin typeface="微软雅黑" panose="020B0503020204020204" pitchFamily="34" charset="-122"/>
                  <a:ea typeface="微软雅黑" panose="020B0503020204020204" pitchFamily="34" charset="-122"/>
                  <a:sym typeface="Symbol" panose="05050102010706020507" pitchFamily="18" charset="2"/>
                </a:rPr>
                <a:t></a:t>
              </a:r>
            </a:p>
          </p:txBody>
        </p:sp>
        <p:sp>
          <p:nvSpPr>
            <p:cNvPr id="59" name="Text Box 54"/>
            <p:cNvSpPr txBox="1">
              <a:spLocks noChangeArrowheads="1"/>
            </p:cNvSpPr>
            <p:nvPr/>
          </p:nvSpPr>
          <p:spPr bwMode="auto">
            <a:xfrm>
              <a:off x="3503873" y="3053432"/>
              <a:ext cx="562975" cy="277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sz="1200" b="1" dirty="0">
                  <a:ln w="12700">
                    <a:solidFill>
                      <a:sysClr val="windowText" lastClr="000000"/>
                    </a:solidFill>
                  </a:ln>
                  <a:solidFill>
                    <a:srgbClr val="00FFCC"/>
                  </a:solidFill>
                  <a:latin typeface="微软雅黑" panose="020B0503020204020204" pitchFamily="34" charset="-122"/>
                  <a:ea typeface="微软雅黑" panose="020B0503020204020204" pitchFamily="34" charset="-122"/>
                </a:rPr>
                <a:t>★</a:t>
              </a:r>
              <a:r>
                <a:rPr lang="en-US" altLang="zh-CN" sz="1200" b="1" dirty="0">
                  <a:ln w="12700">
                    <a:solidFill>
                      <a:sysClr val="windowText" lastClr="000000"/>
                    </a:solidFill>
                  </a:ln>
                  <a:solidFill>
                    <a:srgbClr val="00FFCC"/>
                  </a:solidFill>
                  <a:latin typeface="微软雅黑" panose="020B0503020204020204" pitchFamily="34" charset="-122"/>
                  <a:ea typeface="微软雅黑" panose="020B0503020204020204" pitchFamily="34" charset="-122"/>
                  <a:sym typeface="Wingdings" panose="05000000000000000000" pitchFamily="2" charset="2"/>
                </a:rPr>
                <a:t>●</a:t>
              </a:r>
            </a:p>
          </p:txBody>
        </p:sp>
        <p:sp>
          <p:nvSpPr>
            <p:cNvPr id="60" name="Text Box 55"/>
            <p:cNvSpPr txBox="1">
              <a:spLocks noChangeArrowheads="1"/>
            </p:cNvSpPr>
            <p:nvPr/>
          </p:nvSpPr>
          <p:spPr bwMode="auto">
            <a:xfrm>
              <a:off x="5395351" y="3075920"/>
              <a:ext cx="336952" cy="277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sz="1200" b="1" dirty="0">
                  <a:ln w="12700">
                    <a:solidFill>
                      <a:sysClr val="windowText" lastClr="000000"/>
                    </a:solidFill>
                  </a:ln>
                  <a:solidFill>
                    <a:srgbClr val="00FFCC"/>
                  </a:solidFill>
                  <a:latin typeface="微软雅黑" panose="020B0503020204020204" pitchFamily="34" charset="-122"/>
                  <a:ea typeface="微软雅黑" panose="020B0503020204020204" pitchFamily="34" charset="-122"/>
                  <a:sym typeface="Wingdings" panose="05000000000000000000" pitchFamily="2" charset="2"/>
                </a:rPr>
                <a:t></a:t>
              </a:r>
            </a:p>
          </p:txBody>
        </p:sp>
        <p:sp>
          <p:nvSpPr>
            <p:cNvPr id="61" name="Text Box 56"/>
            <p:cNvSpPr txBox="1">
              <a:spLocks noChangeArrowheads="1"/>
            </p:cNvSpPr>
            <p:nvPr/>
          </p:nvSpPr>
          <p:spPr bwMode="auto">
            <a:xfrm>
              <a:off x="7087370" y="3617288"/>
              <a:ext cx="285656" cy="277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sz="1200" b="1">
                  <a:ln w="12700">
                    <a:solidFill>
                      <a:sysClr val="windowText" lastClr="000000"/>
                    </a:solidFill>
                  </a:ln>
                  <a:solidFill>
                    <a:srgbClr val="00FFCC"/>
                  </a:solidFill>
                  <a:latin typeface="微软雅黑" panose="020B0503020204020204" pitchFamily="34" charset="-122"/>
                  <a:ea typeface="微软雅黑" panose="020B0503020204020204" pitchFamily="34" charset="-122"/>
                </a:rPr>
                <a:t>●</a:t>
              </a:r>
              <a:endParaRPr lang="en-US" altLang="zh-CN" sz="1200" b="1">
                <a:ln w="12700">
                  <a:solidFill>
                    <a:sysClr val="windowText" lastClr="000000"/>
                  </a:solidFill>
                </a:ln>
                <a:solidFill>
                  <a:srgbClr val="00FFCC"/>
                </a:solidFill>
                <a:latin typeface="微软雅黑" panose="020B0503020204020204" pitchFamily="34" charset="-122"/>
                <a:ea typeface="微软雅黑" panose="020B0503020204020204" pitchFamily="34" charset="-122"/>
                <a:sym typeface="Wingdings" panose="05000000000000000000" pitchFamily="2" charset="2"/>
              </a:endParaRPr>
            </a:p>
          </p:txBody>
        </p:sp>
        <p:sp>
          <p:nvSpPr>
            <p:cNvPr id="62" name="Text Box 57"/>
            <p:cNvSpPr txBox="1">
              <a:spLocks noChangeArrowheads="1"/>
            </p:cNvSpPr>
            <p:nvPr/>
          </p:nvSpPr>
          <p:spPr bwMode="auto">
            <a:xfrm rot="1462546">
              <a:off x="5419658" y="3441907"/>
              <a:ext cx="285656" cy="277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sz="1200" b="1">
                  <a:ln w="12700">
                    <a:solidFill>
                      <a:sysClr val="windowText" lastClr="000000"/>
                    </a:solidFill>
                  </a:ln>
                  <a:solidFill>
                    <a:srgbClr val="00FFCC"/>
                  </a:solidFill>
                  <a:latin typeface="微软雅黑" panose="020B0503020204020204" pitchFamily="34" charset="-122"/>
                  <a:ea typeface="微软雅黑" panose="020B0503020204020204" pitchFamily="34" charset="-122"/>
                </a:rPr>
                <a:t>●</a:t>
              </a:r>
              <a:endParaRPr lang="en-US" altLang="zh-CN" sz="1200" b="1">
                <a:ln w="12700">
                  <a:solidFill>
                    <a:sysClr val="windowText" lastClr="000000"/>
                  </a:solidFill>
                </a:ln>
                <a:solidFill>
                  <a:srgbClr val="00FFCC"/>
                </a:solidFill>
                <a:latin typeface="微软雅黑" panose="020B0503020204020204" pitchFamily="34" charset="-122"/>
                <a:ea typeface="微软雅黑" panose="020B0503020204020204" pitchFamily="34" charset="-122"/>
                <a:sym typeface="Wingdings" panose="05000000000000000000" pitchFamily="2" charset="2"/>
              </a:endParaRPr>
            </a:p>
          </p:txBody>
        </p:sp>
        <p:sp>
          <p:nvSpPr>
            <p:cNvPr id="63" name="Text Box 58"/>
            <p:cNvSpPr txBox="1">
              <a:spLocks noChangeArrowheads="1"/>
            </p:cNvSpPr>
            <p:nvPr/>
          </p:nvSpPr>
          <p:spPr bwMode="auto">
            <a:xfrm rot="20338690">
              <a:off x="5395614" y="2700235"/>
              <a:ext cx="309700" cy="277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sz="1200" b="1" dirty="0">
                  <a:ln w="12700">
                    <a:solidFill>
                      <a:sysClr val="windowText" lastClr="000000"/>
                    </a:solidFill>
                  </a:ln>
                  <a:solidFill>
                    <a:srgbClr val="00FFCC"/>
                  </a:solidFill>
                  <a:latin typeface="微软雅黑" panose="020B0503020204020204" pitchFamily="34" charset="-122"/>
                  <a:ea typeface="微软雅黑" panose="020B0503020204020204" pitchFamily="34" charset="-122"/>
                </a:rPr>
                <a:t>★</a:t>
              </a:r>
              <a:endParaRPr lang="en-US" altLang="zh-CN" sz="1200" b="1" dirty="0">
                <a:ln w="12700">
                  <a:solidFill>
                    <a:sysClr val="windowText" lastClr="000000"/>
                  </a:solidFill>
                </a:ln>
                <a:solidFill>
                  <a:srgbClr val="00FFCC"/>
                </a:solidFill>
                <a:latin typeface="微软雅黑" panose="020B0503020204020204" pitchFamily="34" charset="-122"/>
                <a:ea typeface="微软雅黑" panose="020B0503020204020204" pitchFamily="34" charset="-122"/>
                <a:sym typeface="Wingdings" panose="05000000000000000000" pitchFamily="2" charset="2"/>
              </a:endParaRPr>
            </a:p>
          </p:txBody>
        </p:sp>
        <p:sp>
          <p:nvSpPr>
            <p:cNvPr id="64" name="Text Box 59"/>
            <p:cNvSpPr txBox="1">
              <a:spLocks noChangeArrowheads="1"/>
            </p:cNvSpPr>
            <p:nvPr/>
          </p:nvSpPr>
          <p:spPr bwMode="auto">
            <a:xfrm>
              <a:off x="7093381" y="3071714"/>
              <a:ext cx="336952" cy="277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sz="1200" b="1">
                  <a:ln w="12700">
                    <a:solidFill>
                      <a:sysClr val="windowText" lastClr="000000"/>
                    </a:solidFill>
                  </a:ln>
                  <a:solidFill>
                    <a:srgbClr val="00FFCC"/>
                  </a:solidFill>
                  <a:latin typeface="微软雅黑" panose="020B0503020204020204" pitchFamily="34" charset="-122"/>
                  <a:ea typeface="微软雅黑" panose="020B0503020204020204" pitchFamily="34" charset="-122"/>
                  <a:sym typeface="Wingdings" panose="05000000000000000000" pitchFamily="2" charset="2"/>
                </a:rPr>
                <a:t></a:t>
              </a:r>
            </a:p>
          </p:txBody>
        </p:sp>
        <p:sp>
          <p:nvSpPr>
            <p:cNvPr id="65" name="Text Box 60"/>
            <p:cNvSpPr txBox="1">
              <a:spLocks noChangeArrowheads="1"/>
            </p:cNvSpPr>
            <p:nvPr/>
          </p:nvSpPr>
          <p:spPr bwMode="auto">
            <a:xfrm>
              <a:off x="7087370" y="2598267"/>
              <a:ext cx="309700" cy="277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sz="1200" b="1" dirty="0">
                  <a:ln w="12700">
                    <a:solidFill>
                      <a:sysClr val="windowText" lastClr="000000"/>
                    </a:solidFill>
                  </a:ln>
                  <a:solidFill>
                    <a:srgbClr val="00FFCC"/>
                  </a:solidFill>
                  <a:latin typeface="微软雅黑" panose="020B0503020204020204" pitchFamily="34" charset="-122"/>
                  <a:ea typeface="微软雅黑" panose="020B0503020204020204" pitchFamily="34" charset="-122"/>
                </a:rPr>
                <a:t>★</a:t>
              </a:r>
              <a:endParaRPr lang="en-US" altLang="zh-CN" sz="1200" b="1" dirty="0">
                <a:ln w="12700">
                  <a:solidFill>
                    <a:sysClr val="windowText" lastClr="000000"/>
                  </a:solidFill>
                </a:ln>
                <a:solidFill>
                  <a:srgbClr val="00FFCC"/>
                </a:solidFill>
                <a:latin typeface="微软雅黑" panose="020B0503020204020204" pitchFamily="34" charset="-122"/>
                <a:ea typeface="微软雅黑" panose="020B0503020204020204" pitchFamily="34" charset="-122"/>
                <a:sym typeface="Wingdings" panose="05000000000000000000" pitchFamily="2" charset="2"/>
              </a:endParaRPr>
            </a:p>
          </p:txBody>
        </p:sp>
        <p:sp>
          <p:nvSpPr>
            <p:cNvPr id="66" name="Line 61"/>
            <p:cNvSpPr>
              <a:spLocks noChangeShapeType="1"/>
            </p:cNvSpPr>
            <p:nvPr/>
          </p:nvSpPr>
          <p:spPr bwMode="auto">
            <a:xfrm flipH="1">
              <a:off x="3323555" y="3188474"/>
              <a:ext cx="181319" cy="0"/>
            </a:xfrm>
            <a:prstGeom prst="line">
              <a:avLst/>
            </a:prstGeom>
            <a:noFill/>
            <a:ln w="19050">
              <a:solidFill>
                <a:srgbClr val="0066FF"/>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anose="020B0503020204020204" pitchFamily="34" charset="-122"/>
                <a:ea typeface="微软雅黑" panose="020B0503020204020204" pitchFamily="34" charset="-122"/>
              </a:endParaRPr>
            </a:p>
          </p:txBody>
        </p:sp>
        <p:sp>
          <p:nvSpPr>
            <p:cNvPr id="67" name="Line 62"/>
            <p:cNvSpPr>
              <a:spLocks noChangeShapeType="1"/>
            </p:cNvSpPr>
            <p:nvPr/>
          </p:nvSpPr>
          <p:spPr bwMode="auto">
            <a:xfrm rot="9548732">
              <a:off x="5237915" y="2954808"/>
              <a:ext cx="181319" cy="0"/>
            </a:xfrm>
            <a:prstGeom prst="line">
              <a:avLst/>
            </a:prstGeom>
            <a:noFill/>
            <a:ln w="19050">
              <a:solidFill>
                <a:srgbClr val="0066FF"/>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anose="020B0503020204020204" pitchFamily="34" charset="-122"/>
                <a:ea typeface="微软雅黑" panose="020B0503020204020204" pitchFamily="34" charset="-122"/>
              </a:endParaRPr>
            </a:p>
          </p:txBody>
        </p:sp>
        <p:sp>
          <p:nvSpPr>
            <p:cNvPr id="68" name="Line 63"/>
            <p:cNvSpPr>
              <a:spLocks noChangeShapeType="1"/>
            </p:cNvSpPr>
            <p:nvPr/>
          </p:nvSpPr>
          <p:spPr bwMode="auto">
            <a:xfrm flipH="1">
              <a:off x="6906052" y="3784870"/>
              <a:ext cx="181318" cy="0"/>
            </a:xfrm>
            <a:prstGeom prst="line">
              <a:avLst/>
            </a:prstGeom>
            <a:noFill/>
            <a:ln w="19050">
              <a:solidFill>
                <a:srgbClr val="0066FF"/>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anose="020B0503020204020204" pitchFamily="34" charset="-122"/>
                <a:ea typeface="微软雅黑" panose="020B0503020204020204" pitchFamily="34" charset="-122"/>
              </a:endParaRPr>
            </a:p>
          </p:txBody>
        </p:sp>
        <p:sp>
          <p:nvSpPr>
            <p:cNvPr id="69" name="Line 64"/>
            <p:cNvSpPr>
              <a:spLocks noChangeShapeType="1"/>
            </p:cNvSpPr>
            <p:nvPr/>
          </p:nvSpPr>
          <p:spPr bwMode="auto">
            <a:xfrm flipH="1">
              <a:off x="6906052" y="3239296"/>
              <a:ext cx="181318" cy="0"/>
            </a:xfrm>
            <a:prstGeom prst="line">
              <a:avLst/>
            </a:prstGeom>
            <a:noFill/>
            <a:ln w="19050">
              <a:solidFill>
                <a:srgbClr val="0066FF"/>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anose="020B0503020204020204" pitchFamily="34" charset="-122"/>
                <a:ea typeface="微软雅黑" panose="020B0503020204020204" pitchFamily="34" charset="-122"/>
              </a:endParaRPr>
            </a:p>
          </p:txBody>
        </p:sp>
        <p:sp>
          <p:nvSpPr>
            <p:cNvPr id="70" name="Line 65"/>
            <p:cNvSpPr>
              <a:spLocks noChangeShapeType="1"/>
            </p:cNvSpPr>
            <p:nvPr/>
          </p:nvSpPr>
          <p:spPr bwMode="auto">
            <a:xfrm rot="1366384" flipH="1">
              <a:off x="5213346" y="3512512"/>
              <a:ext cx="181318" cy="0"/>
            </a:xfrm>
            <a:prstGeom prst="line">
              <a:avLst/>
            </a:prstGeom>
            <a:noFill/>
            <a:ln w="19050">
              <a:solidFill>
                <a:srgbClr val="0066FF"/>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anose="020B0503020204020204" pitchFamily="34" charset="-122"/>
                <a:ea typeface="微软雅黑" panose="020B0503020204020204" pitchFamily="34" charset="-122"/>
              </a:endParaRPr>
            </a:p>
          </p:txBody>
        </p:sp>
        <p:sp>
          <p:nvSpPr>
            <p:cNvPr id="71" name="Line 66"/>
            <p:cNvSpPr>
              <a:spLocks noChangeShapeType="1"/>
            </p:cNvSpPr>
            <p:nvPr/>
          </p:nvSpPr>
          <p:spPr bwMode="auto">
            <a:xfrm flipH="1">
              <a:off x="5238917" y="3218384"/>
              <a:ext cx="181318" cy="0"/>
            </a:xfrm>
            <a:prstGeom prst="line">
              <a:avLst/>
            </a:prstGeom>
            <a:noFill/>
            <a:ln w="19050">
              <a:solidFill>
                <a:srgbClr val="0066FF"/>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anose="020B0503020204020204" pitchFamily="34" charset="-122"/>
                <a:ea typeface="微软雅黑" panose="020B0503020204020204" pitchFamily="34" charset="-122"/>
              </a:endParaRPr>
            </a:p>
          </p:txBody>
        </p:sp>
        <p:sp>
          <p:nvSpPr>
            <p:cNvPr id="72" name="Line 67"/>
            <p:cNvSpPr>
              <a:spLocks noChangeShapeType="1"/>
            </p:cNvSpPr>
            <p:nvPr/>
          </p:nvSpPr>
          <p:spPr bwMode="auto">
            <a:xfrm flipH="1">
              <a:off x="6909057" y="2762150"/>
              <a:ext cx="181319" cy="0"/>
            </a:xfrm>
            <a:prstGeom prst="line">
              <a:avLst/>
            </a:prstGeom>
            <a:noFill/>
            <a:ln w="19050">
              <a:solidFill>
                <a:srgbClr val="0066FF"/>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anose="020B0503020204020204" pitchFamily="34" charset="-122"/>
                <a:ea typeface="微软雅黑" panose="020B0503020204020204" pitchFamily="34" charset="-122"/>
              </a:endParaRPr>
            </a:p>
          </p:txBody>
        </p:sp>
        <p:sp>
          <p:nvSpPr>
            <p:cNvPr id="73" name="AutoShape 70"/>
            <p:cNvSpPr>
              <a:spLocks noChangeArrowheads="1"/>
            </p:cNvSpPr>
            <p:nvPr/>
          </p:nvSpPr>
          <p:spPr bwMode="auto">
            <a:xfrm>
              <a:off x="2203110" y="2610388"/>
              <a:ext cx="1528082" cy="252544"/>
            </a:xfrm>
            <a:prstGeom prst="wedgeRoundRectCallout">
              <a:avLst>
                <a:gd name="adj1" fmla="val 49806"/>
                <a:gd name="adj2" fmla="val 149652"/>
                <a:gd name="adj3" fmla="val 16667"/>
              </a:avLst>
            </a:prstGeom>
            <a:solidFill>
              <a:schemeClr val="bg1"/>
            </a:solidFill>
            <a:ln w="12700">
              <a:solidFill>
                <a:srgbClr val="0070C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zh-CN" sz="1200" b="1">
                <a:solidFill>
                  <a:srgbClr val="000099"/>
                </a:solidFill>
                <a:latin typeface="微软雅黑" panose="020B0503020204020204" pitchFamily="34" charset="-122"/>
                <a:ea typeface="微软雅黑" panose="020B0503020204020204" pitchFamily="34" charset="-122"/>
              </a:endParaRPr>
            </a:p>
          </p:txBody>
        </p:sp>
        <p:sp>
          <p:nvSpPr>
            <p:cNvPr id="74" name="Text Box 71"/>
            <p:cNvSpPr txBox="1">
              <a:spLocks noChangeArrowheads="1"/>
            </p:cNvSpPr>
            <p:nvPr/>
          </p:nvSpPr>
          <p:spPr bwMode="auto">
            <a:xfrm>
              <a:off x="2179158" y="2579098"/>
              <a:ext cx="1723788" cy="3224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r>
                <a:rPr lang="zh-CN" altLang="en-US" sz="1050" b="1" dirty="0">
                  <a:solidFill>
                    <a:srgbClr val="CC00CC"/>
                  </a:solidFill>
                  <a:latin typeface="微软雅黑" panose="020B0503020204020204" pitchFamily="34" charset="-122"/>
                  <a:ea typeface="微软雅黑" panose="020B0503020204020204" pitchFamily="34" charset="-122"/>
                </a:rPr>
                <a:t>特定 </a:t>
              </a:r>
              <a:r>
                <a:rPr lang="en-US" altLang="zh-CN" sz="1050" b="1" dirty="0">
                  <a:solidFill>
                    <a:srgbClr val="CC00CC"/>
                  </a:solidFill>
                  <a:latin typeface="微软雅黑" panose="020B0503020204020204" pitchFamily="34" charset="-122"/>
                  <a:ea typeface="微软雅黑" panose="020B0503020204020204" pitchFamily="34" charset="-122"/>
                </a:rPr>
                <a:t>ONU </a:t>
              </a:r>
              <a:r>
                <a:rPr lang="zh-CN" altLang="en-US" sz="1050" b="1" dirty="0">
                  <a:solidFill>
                    <a:srgbClr val="CC00CC"/>
                  </a:solidFill>
                  <a:latin typeface="微软雅黑" panose="020B0503020204020204" pitchFamily="34" charset="-122"/>
                  <a:ea typeface="微软雅黑" panose="020B0503020204020204" pitchFamily="34" charset="-122"/>
                </a:rPr>
                <a:t>发来的数据</a:t>
              </a:r>
            </a:p>
          </p:txBody>
        </p:sp>
        <p:sp>
          <p:nvSpPr>
            <p:cNvPr id="75" name="Text Box 73"/>
            <p:cNvSpPr txBox="1">
              <a:spLocks noChangeArrowheads="1"/>
            </p:cNvSpPr>
            <p:nvPr/>
          </p:nvSpPr>
          <p:spPr bwMode="auto">
            <a:xfrm>
              <a:off x="4216658" y="2735964"/>
              <a:ext cx="530588" cy="332556"/>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r>
                <a:rPr lang="zh-CN" altLang="en-US" sz="1200" b="1" dirty="0">
                  <a:latin typeface="微软雅黑" panose="020B0503020204020204" pitchFamily="34" charset="-122"/>
                  <a:ea typeface="微软雅黑" panose="020B0503020204020204" pitchFamily="34" charset="-122"/>
                </a:rPr>
                <a:t>上行</a:t>
              </a:r>
            </a:p>
          </p:txBody>
        </p:sp>
        <p:sp>
          <p:nvSpPr>
            <p:cNvPr id="76" name="Line 75"/>
            <p:cNvSpPr>
              <a:spLocks noChangeShapeType="1"/>
            </p:cNvSpPr>
            <p:nvPr/>
          </p:nvSpPr>
          <p:spPr bwMode="auto">
            <a:xfrm flipH="1">
              <a:off x="4238899" y="3079323"/>
              <a:ext cx="453798" cy="0"/>
            </a:xfrm>
            <a:prstGeom prst="line">
              <a:avLst/>
            </a:prstGeom>
            <a:noFill/>
            <a:ln w="28575">
              <a:solidFill>
                <a:srgbClr val="FF00FF"/>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anose="020B0503020204020204" pitchFamily="34" charset="-122"/>
                <a:ea typeface="微软雅黑" panose="020B0503020204020204" pitchFamily="34" charset="-122"/>
              </a:endParaRPr>
            </a:p>
          </p:txBody>
        </p:sp>
        <p:sp>
          <p:nvSpPr>
            <p:cNvPr id="77" name="矩形 76"/>
            <p:cNvSpPr/>
            <p:nvPr/>
          </p:nvSpPr>
          <p:spPr>
            <a:xfrm>
              <a:off x="2519673" y="3495164"/>
              <a:ext cx="1370852" cy="253916"/>
            </a:xfrm>
            <a:prstGeom prst="rect">
              <a:avLst/>
            </a:prstGeom>
          </p:spPr>
          <p:txBody>
            <a:bodyPr wrap="square">
              <a:spAutoFit/>
            </a:bodyPr>
            <a:lstStyle/>
            <a:p>
              <a:r>
                <a:rPr lang="en-US" altLang="zh-CN" sz="1050" b="1" dirty="0">
                  <a:latin typeface="微软雅黑" panose="020B0503020204020204" pitchFamily="34" charset="-122"/>
                  <a:ea typeface="微软雅黑" panose="020B0503020204020204" pitchFamily="34" charset="-122"/>
                </a:rPr>
                <a:t>OLT</a:t>
              </a:r>
              <a:r>
                <a:rPr lang="zh-CN" altLang="en-US" sz="1050" b="1" dirty="0">
                  <a:latin typeface="微软雅黑" panose="020B0503020204020204" pitchFamily="34" charset="-122"/>
                  <a:ea typeface="微软雅黑" panose="020B0503020204020204" pitchFamily="34" charset="-122"/>
                </a:rPr>
                <a:t>：</a:t>
              </a:r>
              <a:r>
                <a:rPr lang="zh-CN" altLang="zh-CN" sz="1050" b="1" dirty="0">
                  <a:latin typeface="微软雅黑" panose="020B0503020204020204" pitchFamily="34" charset="-122"/>
                  <a:ea typeface="微软雅黑" panose="020B0503020204020204" pitchFamily="34" charset="-122"/>
                </a:rPr>
                <a:t>光线路终端</a:t>
              </a:r>
              <a:endParaRPr lang="zh-CN" altLang="en-US" sz="1050" b="1" dirty="0">
                <a:latin typeface="微软雅黑" panose="020B0503020204020204" pitchFamily="34" charset="-122"/>
                <a:ea typeface="微软雅黑" panose="020B0503020204020204" pitchFamily="34" charset="-122"/>
              </a:endParaRPr>
            </a:p>
          </p:txBody>
        </p:sp>
        <p:sp>
          <p:nvSpPr>
            <p:cNvPr id="78" name="Rectangle 46"/>
            <p:cNvSpPr>
              <a:spLocks noChangeArrowheads="1"/>
            </p:cNvSpPr>
            <p:nvPr/>
          </p:nvSpPr>
          <p:spPr bwMode="auto">
            <a:xfrm>
              <a:off x="2679636" y="3197685"/>
              <a:ext cx="408718" cy="251519"/>
            </a:xfrm>
            <a:prstGeom prst="rect">
              <a:avLst/>
            </a:prstGeom>
            <a:solidFill>
              <a:srgbClr val="66FF66"/>
            </a:solidFill>
            <a:ln w="12700">
              <a:solidFill>
                <a:schemeClr val="tx1"/>
              </a:solidFill>
              <a:miter lim="800000"/>
            </a:ln>
            <a:effectLst/>
          </p:spPr>
          <p:txBody>
            <a:bodyPr wrap="none" anchor="ctr"/>
            <a:lstStyle/>
            <a:p>
              <a:pPr algn="ctr"/>
              <a:r>
                <a:rPr lang="en-US" altLang="zh-CN" sz="1100" b="1" dirty="0">
                  <a:latin typeface="微软雅黑" panose="020B0503020204020204" pitchFamily="34" charset="-122"/>
                  <a:ea typeface="微软雅黑" panose="020B0503020204020204" pitchFamily="34" charset="-122"/>
                </a:rPr>
                <a:t>OLT</a:t>
              </a:r>
            </a:p>
          </p:txBody>
        </p:sp>
        <p:sp>
          <p:nvSpPr>
            <p:cNvPr id="79" name="Rectangle 13"/>
            <p:cNvSpPr>
              <a:spLocks noChangeArrowheads="1"/>
            </p:cNvSpPr>
            <p:nvPr/>
          </p:nvSpPr>
          <p:spPr bwMode="auto">
            <a:xfrm>
              <a:off x="2661454" y="1765062"/>
              <a:ext cx="408718" cy="251519"/>
            </a:xfrm>
            <a:prstGeom prst="rect">
              <a:avLst/>
            </a:prstGeom>
            <a:solidFill>
              <a:srgbClr val="66FF66"/>
            </a:solidFill>
            <a:ln w="12700">
              <a:solidFill>
                <a:schemeClr val="tx1"/>
              </a:solidFill>
              <a:miter lim="800000"/>
            </a:ln>
            <a:effectLst/>
          </p:spPr>
          <p:txBody>
            <a:bodyPr wrap="none" anchor="ctr"/>
            <a:lstStyle/>
            <a:p>
              <a:pPr algn="ctr"/>
              <a:r>
                <a:rPr lang="en-US" altLang="zh-CN" sz="1100" b="1" dirty="0">
                  <a:latin typeface="微软雅黑" panose="020B0503020204020204" pitchFamily="34" charset="-122"/>
                  <a:ea typeface="微软雅黑" panose="020B0503020204020204" pitchFamily="34" charset="-122"/>
                </a:rPr>
                <a:t>OLT</a:t>
              </a:r>
            </a:p>
          </p:txBody>
        </p:sp>
        <p:sp>
          <p:nvSpPr>
            <p:cNvPr id="80" name="Rectangle 10"/>
            <p:cNvSpPr>
              <a:spLocks noChangeArrowheads="1"/>
            </p:cNvSpPr>
            <p:nvPr/>
          </p:nvSpPr>
          <p:spPr bwMode="auto">
            <a:xfrm>
              <a:off x="6050771" y="2309711"/>
              <a:ext cx="408718" cy="251519"/>
            </a:xfrm>
            <a:prstGeom prst="rect">
              <a:avLst/>
            </a:prstGeom>
            <a:solidFill>
              <a:srgbClr val="66FF66"/>
            </a:solidFill>
            <a:ln w="12700">
              <a:solidFill>
                <a:schemeClr val="tx1"/>
              </a:solidFill>
              <a:miter lim="800000"/>
            </a:ln>
            <a:effec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ONU</a:t>
              </a:r>
            </a:p>
          </p:txBody>
        </p:sp>
        <p:sp>
          <p:nvSpPr>
            <p:cNvPr id="81" name="Rectangle 11"/>
            <p:cNvSpPr>
              <a:spLocks noChangeArrowheads="1"/>
            </p:cNvSpPr>
            <p:nvPr/>
          </p:nvSpPr>
          <p:spPr bwMode="auto">
            <a:xfrm>
              <a:off x="6050771" y="1765062"/>
              <a:ext cx="408718" cy="251519"/>
            </a:xfrm>
            <a:prstGeom prst="rect">
              <a:avLst/>
            </a:prstGeom>
            <a:solidFill>
              <a:srgbClr val="66FF66"/>
            </a:solidFill>
            <a:ln w="12700">
              <a:solidFill>
                <a:schemeClr val="tx1"/>
              </a:solidFill>
              <a:miter lim="800000"/>
            </a:ln>
            <a:effectLst/>
          </p:spPr>
          <p:txBody>
            <a:bodyPr wrap="none" anchor="ctr"/>
            <a:lstStyle/>
            <a:p>
              <a:pPr algn="ctr"/>
              <a:r>
                <a:rPr lang="en-US" altLang="zh-CN" sz="1200" b="1">
                  <a:latin typeface="微软雅黑" panose="020B0503020204020204" pitchFamily="34" charset="-122"/>
                  <a:ea typeface="微软雅黑" panose="020B0503020204020204" pitchFamily="34" charset="-122"/>
                </a:rPr>
                <a:t>ONU</a:t>
              </a:r>
            </a:p>
          </p:txBody>
        </p:sp>
        <p:sp>
          <p:nvSpPr>
            <p:cNvPr id="82" name="Rectangle 22"/>
            <p:cNvSpPr>
              <a:spLocks noChangeArrowheads="1"/>
            </p:cNvSpPr>
            <p:nvPr/>
          </p:nvSpPr>
          <p:spPr bwMode="auto">
            <a:xfrm>
              <a:off x="6050771" y="1289765"/>
              <a:ext cx="408718" cy="251519"/>
            </a:xfrm>
            <a:prstGeom prst="rect">
              <a:avLst/>
            </a:prstGeom>
            <a:solidFill>
              <a:srgbClr val="66FF66"/>
            </a:solidFill>
            <a:ln w="12700">
              <a:solidFill>
                <a:schemeClr val="tx1"/>
              </a:solidFill>
              <a:miter lim="800000"/>
            </a:ln>
            <a:effec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ONU</a:t>
              </a:r>
            </a:p>
          </p:txBody>
        </p:sp>
        <p:sp>
          <p:nvSpPr>
            <p:cNvPr id="83" name="Rectangle 43"/>
            <p:cNvSpPr>
              <a:spLocks noChangeArrowheads="1"/>
            </p:cNvSpPr>
            <p:nvPr/>
          </p:nvSpPr>
          <p:spPr bwMode="auto">
            <a:xfrm>
              <a:off x="6068953" y="3742334"/>
              <a:ext cx="408718" cy="251519"/>
            </a:xfrm>
            <a:prstGeom prst="rect">
              <a:avLst/>
            </a:prstGeom>
            <a:solidFill>
              <a:srgbClr val="66FF66"/>
            </a:solidFill>
            <a:ln w="12700">
              <a:solidFill>
                <a:schemeClr val="tx1"/>
              </a:solidFill>
              <a:miter lim="800000"/>
            </a:ln>
            <a:effec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ONU</a:t>
              </a:r>
            </a:p>
          </p:txBody>
        </p:sp>
        <p:sp>
          <p:nvSpPr>
            <p:cNvPr id="84" name="Rectangle 44"/>
            <p:cNvSpPr>
              <a:spLocks noChangeArrowheads="1"/>
            </p:cNvSpPr>
            <p:nvPr/>
          </p:nvSpPr>
          <p:spPr bwMode="auto">
            <a:xfrm>
              <a:off x="6068953" y="3197685"/>
              <a:ext cx="408718" cy="251519"/>
            </a:xfrm>
            <a:prstGeom prst="rect">
              <a:avLst/>
            </a:prstGeom>
            <a:solidFill>
              <a:srgbClr val="66FF66"/>
            </a:solidFill>
            <a:ln w="12700">
              <a:solidFill>
                <a:schemeClr val="tx1"/>
              </a:solidFill>
              <a:miter lim="800000"/>
            </a:ln>
            <a:effectLst/>
          </p:spPr>
          <p:txBody>
            <a:bodyPr wrap="none" anchor="ctr"/>
            <a:lstStyle/>
            <a:p>
              <a:pPr algn="ctr"/>
              <a:r>
                <a:rPr lang="en-US" altLang="zh-CN" sz="1200" b="1">
                  <a:latin typeface="微软雅黑" panose="020B0503020204020204" pitchFamily="34" charset="-122"/>
                  <a:ea typeface="微软雅黑" panose="020B0503020204020204" pitchFamily="34" charset="-122"/>
                </a:rPr>
                <a:t>ONU</a:t>
              </a:r>
            </a:p>
          </p:txBody>
        </p:sp>
        <p:sp>
          <p:nvSpPr>
            <p:cNvPr id="85" name="Rectangle 53"/>
            <p:cNvSpPr>
              <a:spLocks noChangeArrowheads="1"/>
            </p:cNvSpPr>
            <p:nvPr/>
          </p:nvSpPr>
          <p:spPr bwMode="auto">
            <a:xfrm>
              <a:off x="6068953" y="2722388"/>
              <a:ext cx="408718" cy="251519"/>
            </a:xfrm>
            <a:prstGeom prst="rect">
              <a:avLst/>
            </a:prstGeom>
            <a:solidFill>
              <a:srgbClr val="66FF66"/>
            </a:solidFill>
            <a:ln w="12700">
              <a:solidFill>
                <a:schemeClr val="tx1"/>
              </a:solidFill>
              <a:miter lim="800000"/>
            </a:ln>
            <a:effectLst/>
          </p:spPr>
          <p:txBody>
            <a:bodyPr wrap="none" anchor="ctr"/>
            <a:lstStyle/>
            <a:p>
              <a:pPr algn="ctr"/>
              <a:r>
                <a:rPr lang="en-US" altLang="zh-CN" sz="1200" b="1">
                  <a:latin typeface="微软雅黑" panose="020B0503020204020204" pitchFamily="34" charset="-122"/>
                  <a:ea typeface="微软雅黑" panose="020B0503020204020204" pitchFamily="34" charset="-122"/>
                </a:rPr>
                <a:t>ONU</a:t>
              </a:r>
            </a:p>
          </p:txBody>
        </p:sp>
      </p:grpSp>
      <p:sp>
        <p:nvSpPr>
          <p:cNvPr id="87" name="矩形 86"/>
          <p:cNvSpPr/>
          <p:nvPr/>
        </p:nvSpPr>
        <p:spPr>
          <a:xfrm>
            <a:off x="728946" y="3826774"/>
            <a:ext cx="7611292" cy="656590"/>
          </a:xfrm>
          <a:prstGeom prst="rect">
            <a:avLst/>
          </a:prstGeom>
        </p:spPr>
        <p:txBody>
          <a:bodyPr wrap="square">
            <a:spAutoFit/>
          </a:bodyPr>
          <a:lstStyle/>
          <a:p>
            <a:pPr>
              <a:lnSpc>
                <a:spcPts val="2200"/>
              </a:lnSpc>
            </a:pPr>
            <a:r>
              <a:rPr lang="zh-CN" altLang="en-US" sz="1600" b="1" dirty="0">
                <a:solidFill>
                  <a:srgbClr val="C00000"/>
                </a:solidFill>
                <a:latin typeface="微软雅黑" panose="020B0503020204020204" pitchFamily="34" charset="-122"/>
                <a:ea typeface="微软雅黑" panose="020B0503020204020204" pitchFamily="34" charset="-122"/>
              </a:rPr>
              <a:t>光配线网 </a:t>
            </a:r>
            <a:r>
              <a:rPr lang="en-US" altLang="zh-CN" sz="1600" b="1" dirty="0">
                <a:solidFill>
                  <a:srgbClr val="C00000"/>
                </a:solidFill>
                <a:latin typeface="微软雅黑" panose="020B0503020204020204" pitchFamily="34" charset="-122"/>
                <a:ea typeface="微软雅黑" panose="020B0503020204020204" pitchFamily="34" charset="-122"/>
              </a:rPr>
              <a:t>ODN </a:t>
            </a:r>
            <a:r>
              <a:rPr lang="en-US" altLang="zh-CN" sz="1600" b="1" dirty="0">
                <a:latin typeface="微软雅黑" panose="020B0503020204020204" pitchFamily="34" charset="-122"/>
                <a:ea typeface="微软雅黑" panose="020B0503020204020204" pitchFamily="34" charset="-122"/>
              </a:rPr>
              <a:t>(Optical Distribution Network)</a:t>
            </a:r>
            <a:r>
              <a:rPr lang="zh-CN" altLang="en-US" sz="1600" b="1" dirty="0">
                <a:latin typeface="微软雅黑" panose="020B0503020204020204" pitchFamily="34" charset="-122"/>
                <a:ea typeface="微软雅黑" panose="020B0503020204020204" pitchFamily="34" charset="-122"/>
              </a:rPr>
              <a:t>：位于光纤干线和广大用户之间。</a:t>
            </a:r>
            <a:endParaRPr lang="en-US" altLang="zh-CN" sz="1600" b="1" dirty="0">
              <a:latin typeface="微软雅黑" panose="020B0503020204020204" pitchFamily="34" charset="-122"/>
              <a:ea typeface="微软雅黑" panose="020B0503020204020204" pitchFamily="34" charset="-122"/>
            </a:endParaRPr>
          </a:p>
          <a:p>
            <a:pPr>
              <a:lnSpc>
                <a:spcPts val="2200"/>
              </a:lnSpc>
            </a:pPr>
            <a:r>
              <a:rPr lang="zh-CN" altLang="en-US" sz="1600" b="1" dirty="0">
                <a:latin typeface="微软雅黑" panose="020B0503020204020204" pitchFamily="34" charset="-122"/>
                <a:ea typeface="微软雅黑" panose="020B0503020204020204" pitchFamily="34" charset="-122"/>
              </a:rPr>
              <a:t>无源的光配线网常称为</a:t>
            </a:r>
            <a:r>
              <a:rPr lang="zh-CN" altLang="en-US" sz="1600" b="1" dirty="0">
                <a:solidFill>
                  <a:srgbClr val="C00000"/>
                </a:solidFill>
                <a:latin typeface="微软雅黑" panose="020B0503020204020204" pitchFamily="34" charset="-122"/>
                <a:ea typeface="微软雅黑" panose="020B0503020204020204" pitchFamily="34" charset="-122"/>
              </a:rPr>
              <a:t>无源光网络 </a:t>
            </a:r>
            <a:r>
              <a:rPr lang="en-US" altLang="zh-CN" sz="1600" b="1" dirty="0">
                <a:solidFill>
                  <a:srgbClr val="C00000"/>
                </a:solidFill>
                <a:latin typeface="微软雅黑" panose="020B0503020204020204" pitchFamily="34" charset="-122"/>
                <a:ea typeface="微软雅黑" panose="020B0503020204020204" pitchFamily="34" charset="-122"/>
              </a:rPr>
              <a:t>PON </a:t>
            </a:r>
            <a:r>
              <a:rPr lang="en-US" altLang="zh-CN" sz="1600" b="1" dirty="0">
                <a:latin typeface="微软雅黑" panose="020B0503020204020204" pitchFamily="34" charset="-122"/>
                <a:ea typeface="微软雅黑" panose="020B0503020204020204" pitchFamily="34" charset="-122"/>
              </a:rPr>
              <a:t>(Passive Optical Network)</a:t>
            </a:r>
            <a:r>
              <a:rPr lang="zh-CN" altLang="en-US" sz="1600" b="1">
                <a:latin typeface="微软雅黑" panose="020B0503020204020204" pitchFamily="34" charset="-122"/>
                <a:ea typeface="微软雅黑" panose="020B0503020204020204" pitchFamily="34" charset="-122"/>
              </a:rPr>
              <a:t>。   </a:t>
            </a:r>
            <a:endParaRPr lang="zh-CN" altLang="en-US" sz="1600" b="1" dirty="0">
              <a:latin typeface="微软雅黑" panose="020B0503020204020204" pitchFamily="34" charset="-122"/>
              <a:ea typeface="微软雅黑" panose="020B0503020204020204" pitchFamily="34" charset="-122"/>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0"/>
          </p:nvPr>
        </p:nvSpPr>
        <p:spPr/>
        <p:txBody>
          <a:bodyPr/>
          <a:lstStyle/>
          <a:p>
            <a:r>
              <a:rPr lang="zh-CN" altLang="en-US" dirty="0"/>
              <a:t>采用波分复用 </a:t>
            </a:r>
            <a:r>
              <a:rPr lang="en-US" altLang="zh-CN" dirty="0"/>
              <a:t>WDM</a:t>
            </a:r>
            <a:r>
              <a:rPr lang="zh-CN" altLang="en-US" dirty="0"/>
              <a:t>，</a:t>
            </a:r>
            <a:r>
              <a:rPr lang="zh-CN" altLang="en-US" dirty="0">
                <a:solidFill>
                  <a:srgbClr val="0000FF"/>
                </a:solidFill>
              </a:rPr>
              <a:t>上行</a:t>
            </a:r>
            <a:r>
              <a:rPr lang="zh-CN" altLang="en-US" dirty="0"/>
              <a:t>和</a:t>
            </a:r>
            <a:r>
              <a:rPr lang="zh-CN" altLang="en-US" dirty="0">
                <a:solidFill>
                  <a:srgbClr val="0000FF"/>
                </a:solidFill>
              </a:rPr>
              <a:t>下行</a:t>
            </a:r>
            <a:r>
              <a:rPr lang="zh-CN" altLang="en-US" dirty="0"/>
              <a:t>分别使用</a:t>
            </a:r>
            <a:r>
              <a:rPr lang="zh-CN" altLang="en-US" dirty="0">
                <a:solidFill>
                  <a:srgbClr val="C00000"/>
                </a:solidFill>
              </a:rPr>
              <a:t>不同的波长。</a:t>
            </a:r>
            <a:endParaRPr lang="en-US" altLang="zh-CN" dirty="0">
              <a:solidFill>
                <a:srgbClr val="C00000"/>
              </a:solidFill>
            </a:endParaRPr>
          </a:p>
          <a:p>
            <a:r>
              <a:rPr lang="en-US" altLang="zh-CN" dirty="0"/>
              <a:t>2 </a:t>
            </a:r>
            <a:r>
              <a:rPr lang="zh-CN" altLang="en-US" dirty="0"/>
              <a:t>种最流行的</a:t>
            </a:r>
            <a:r>
              <a:rPr lang="zh-CN" altLang="en-US" dirty="0">
                <a:solidFill>
                  <a:srgbClr val="C00000"/>
                </a:solidFill>
              </a:rPr>
              <a:t>无源光网络 </a:t>
            </a:r>
            <a:r>
              <a:rPr lang="en-US" altLang="zh-CN" dirty="0">
                <a:solidFill>
                  <a:srgbClr val="C00000"/>
                </a:solidFill>
              </a:rPr>
              <a:t>PON (Passive Optical Network)</a:t>
            </a:r>
            <a:r>
              <a:rPr lang="zh-CN" altLang="en-US" dirty="0">
                <a:solidFill>
                  <a:srgbClr val="C00000"/>
                </a:solidFill>
              </a:rPr>
              <a:t>：</a:t>
            </a:r>
            <a:endParaRPr lang="en-US" altLang="zh-CN" dirty="0">
              <a:solidFill>
                <a:srgbClr val="C00000"/>
              </a:solidFill>
            </a:endParaRPr>
          </a:p>
          <a:p>
            <a:pPr lvl="1"/>
            <a:r>
              <a:rPr lang="zh-CN" altLang="en-US" dirty="0">
                <a:solidFill>
                  <a:srgbClr val="0000FF"/>
                </a:solidFill>
              </a:rPr>
              <a:t>以太网无源光网络 </a:t>
            </a:r>
            <a:r>
              <a:rPr lang="en-US" altLang="zh-CN" dirty="0">
                <a:solidFill>
                  <a:srgbClr val="0000FF"/>
                </a:solidFill>
              </a:rPr>
              <a:t>EPON </a:t>
            </a:r>
            <a:r>
              <a:rPr lang="en-US" altLang="zh-CN" dirty="0"/>
              <a:t>(Ethernet PON)</a:t>
            </a:r>
          </a:p>
          <a:p>
            <a:pPr lvl="2"/>
            <a:r>
              <a:rPr lang="zh-CN" altLang="en-US" dirty="0"/>
              <a:t>在链路层使用以太网协议，利用 </a:t>
            </a:r>
            <a:r>
              <a:rPr lang="en-US" altLang="zh-CN" dirty="0"/>
              <a:t>PON </a:t>
            </a:r>
            <a:r>
              <a:rPr lang="zh-CN" altLang="en-US" dirty="0"/>
              <a:t>的拓扑结构实现以太网的接入。</a:t>
            </a:r>
            <a:endParaRPr lang="en-US" altLang="zh-CN" dirty="0"/>
          </a:p>
          <a:p>
            <a:pPr lvl="2"/>
            <a:r>
              <a:rPr lang="zh-CN" altLang="en-US" dirty="0"/>
              <a:t>与现有以太网的兼容性好，并且成本低，扩展性强，管理方便。</a:t>
            </a:r>
            <a:endParaRPr lang="en-US" altLang="zh-CN" dirty="0"/>
          </a:p>
          <a:p>
            <a:pPr lvl="1"/>
            <a:r>
              <a:rPr lang="zh-CN" altLang="en-US" dirty="0">
                <a:solidFill>
                  <a:srgbClr val="0000FF"/>
                </a:solidFill>
              </a:rPr>
              <a:t>吉比特无源光网络 </a:t>
            </a:r>
            <a:r>
              <a:rPr lang="en-US" altLang="zh-CN" dirty="0">
                <a:solidFill>
                  <a:srgbClr val="0000FF"/>
                </a:solidFill>
              </a:rPr>
              <a:t>GPON </a:t>
            </a:r>
            <a:r>
              <a:rPr lang="en-US" altLang="zh-CN" dirty="0"/>
              <a:t>(Gigabit PON)</a:t>
            </a:r>
          </a:p>
          <a:p>
            <a:pPr lvl="2"/>
            <a:r>
              <a:rPr lang="zh-CN" altLang="en-US" dirty="0"/>
              <a:t>采用通用封装方法 </a:t>
            </a:r>
            <a:r>
              <a:rPr lang="en-US" altLang="zh-CN" dirty="0"/>
              <a:t>GEM (Generic Encapsulation Method)</a:t>
            </a:r>
            <a:r>
              <a:rPr lang="zh-CN" altLang="en-US" dirty="0"/>
              <a:t>，可承载多业务，且对各种业务类型都能够提供服务质量保证，总体性能比</a:t>
            </a:r>
            <a:r>
              <a:rPr lang="en-US" altLang="zh-CN" dirty="0"/>
              <a:t>EPON</a:t>
            </a:r>
            <a:r>
              <a:rPr lang="zh-CN" altLang="en-US" dirty="0"/>
              <a:t>好。</a:t>
            </a:r>
            <a:endParaRPr lang="en-US" altLang="zh-CN" dirty="0"/>
          </a:p>
          <a:p>
            <a:pPr lvl="2"/>
            <a:r>
              <a:rPr lang="zh-CN" altLang="en-US" dirty="0"/>
              <a:t>成本稍高。</a:t>
            </a:r>
          </a:p>
        </p:txBody>
      </p:sp>
      <p:sp>
        <p:nvSpPr>
          <p:cNvPr id="2" name="文本占位符 1"/>
          <p:cNvSpPr>
            <a:spLocks noGrp="1"/>
          </p:cNvSpPr>
          <p:nvPr>
            <p:ph type="body" sz="quarter" idx="11"/>
          </p:nvPr>
        </p:nvSpPr>
        <p:spPr/>
        <p:txBody>
          <a:bodyPr/>
          <a:lstStyle/>
          <a:p>
            <a:r>
              <a:rPr lang="zh-CN" altLang="en-US" dirty="0"/>
              <a:t>光配线网 </a:t>
            </a:r>
            <a:r>
              <a:rPr lang="en-US" altLang="zh-CN" dirty="0"/>
              <a:t>ODN (Optical Distribution Network)</a:t>
            </a:r>
            <a:endParaRPr lang="zh-CN" altLang="en-US" dirty="0"/>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9"/>
          <p:cNvSpPr>
            <a:spLocks noChangeArrowheads="1"/>
          </p:cNvSpPr>
          <p:nvPr/>
        </p:nvSpPr>
        <p:spPr bwMode="auto">
          <a:xfrm>
            <a:off x="1654339" y="1231023"/>
            <a:ext cx="5775325" cy="330200"/>
          </a:xfrm>
          <a:prstGeom prst="rect">
            <a:avLst/>
          </a:prstGeom>
          <a:solidFill>
            <a:srgbClr val="0098F6"/>
          </a:solidFill>
          <a:ln>
            <a:noFill/>
          </a:ln>
          <a:effectLst>
            <a:outerShdw blurRad="57785" dist="33020" dir="3180000" algn="ctr">
              <a:srgbClr val="000000">
                <a:alpha val="30000"/>
              </a:srgbClr>
            </a:outerShdw>
          </a:effectLst>
        </p:spPr>
        <p:txBody>
          <a:bodyPr anchor="ctr"/>
          <a:lstStyle/>
          <a:p>
            <a:pPr algn="ctr" eaLnBrk="0" hangingPunct="0"/>
            <a:endParaRPr lang="fr-FR">
              <a:solidFill>
                <a:srgbClr val="FFFFFF"/>
              </a:solidFill>
              <a:latin typeface="宋体" panose="02010600030101010101" pitchFamily="2" charset="-122"/>
            </a:endParaRPr>
          </a:p>
        </p:txBody>
      </p:sp>
      <p:sp>
        <p:nvSpPr>
          <p:cNvPr id="5" name="Rectangle 10"/>
          <p:cNvSpPr>
            <a:spLocks noChangeArrowheads="1"/>
          </p:cNvSpPr>
          <p:nvPr/>
        </p:nvSpPr>
        <p:spPr bwMode="auto">
          <a:xfrm>
            <a:off x="1654339" y="1711144"/>
            <a:ext cx="5775325" cy="330200"/>
          </a:xfrm>
          <a:prstGeom prst="rect">
            <a:avLst/>
          </a:prstGeom>
          <a:solidFill>
            <a:srgbClr val="1956B9"/>
          </a:solidFill>
          <a:ln>
            <a:noFill/>
          </a:ln>
          <a:effectLst>
            <a:outerShdw blurRad="57785" dist="33020" dir="3180000" algn="ctr">
              <a:srgbClr val="000000">
                <a:alpha val="30000"/>
              </a:srgbClr>
            </a:outerShdw>
          </a:effectLst>
        </p:spPr>
        <p:txBody>
          <a:bodyPr anchor="ctr"/>
          <a:lstStyle/>
          <a:p>
            <a:pPr algn="ctr" eaLnBrk="0" hangingPunct="0"/>
            <a:endParaRPr lang="fr-FR">
              <a:solidFill>
                <a:srgbClr val="FFFFFF"/>
              </a:solidFill>
              <a:latin typeface="宋体" panose="02010600030101010101" pitchFamily="2" charset="-122"/>
            </a:endParaRPr>
          </a:p>
        </p:txBody>
      </p:sp>
      <p:sp>
        <p:nvSpPr>
          <p:cNvPr id="6" name="Rectangle 11"/>
          <p:cNvSpPr>
            <a:spLocks noChangeArrowheads="1"/>
          </p:cNvSpPr>
          <p:nvPr/>
        </p:nvSpPr>
        <p:spPr bwMode="auto">
          <a:xfrm>
            <a:off x="1654339" y="2201138"/>
            <a:ext cx="5775325" cy="330200"/>
          </a:xfrm>
          <a:prstGeom prst="rect">
            <a:avLst/>
          </a:prstGeom>
          <a:solidFill>
            <a:srgbClr val="0098F6"/>
          </a:solidFill>
          <a:ln>
            <a:noFill/>
          </a:ln>
          <a:effectLst>
            <a:outerShdw blurRad="57785" dist="33020" dir="3180000" algn="ctr">
              <a:srgbClr val="000000">
                <a:alpha val="30000"/>
              </a:srgbClr>
            </a:outerShdw>
          </a:effectLst>
        </p:spPr>
        <p:txBody>
          <a:bodyPr anchor="ctr"/>
          <a:lstStyle/>
          <a:p>
            <a:pPr algn="ctr" eaLnBrk="0" hangingPunct="0"/>
            <a:endParaRPr lang="fr-FR">
              <a:solidFill>
                <a:srgbClr val="FFFFFF"/>
              </a:solidFill>
              <a:latin typeface="宋体" panose="02010600030101010101" pitchFamily="2" charset="-122"/>
            </a:endParaRPr>
          </a:p>
        </p:txBody>
      </p:sp>
      <p:sp>
        <p:nvSpPr>
          <p:cNvPr id="7" name="Rectangle 12"/>
          <p:cNvSpPr>
            <a:spLocks noChangeArrowheads="1"/>
          </p:cNvSpPr>
          <p:nvPr/>
        </p:nvSpPr>
        <p:spPr bwMode="auto">
          <a:xfrm>
            <a:off x="1654339" y="2689632"/>
            <a:ext cx="5775325" cy="330200"/>
          </a:xfrm>
          <a:prstGeom prst="rect">
            <a:avLst/>
          </a:prstGeom>
          <a:solidFill>
            <a:srgbClr val="1956B9"/>
          </a:solidFill>
          <a:ln>
            <a:noFill/>
          </a:ln>
          <a:effectLst>
            <a:outerShdw blurRad="57785" dist="33020" dir="3180000" algn="ctr">
              <a:srgbClr val="000000">
                <a:alpha val="30000"/>
              </a:srgbClr>
            </a:outerShdw>
          </a:effectLst>
        </p:spPr>
        <p:txBody>
          <a:bodyPr anchor="ctr"/>
          <a:lstStyle/>
          <a:p>
            <a:pPr algn="ctr" eaLnBrk="0" hangingPunct="0"/>
            <a:endParaRPr lang="fr-FR">
              <a:solidFill>
                <a:srgbClr val="FFFFFF"/>
              </a:solidFill>
              <a:latin typeface="宋体" panose="02010600030101010101" pitchFamily="2" charset="-122"/>
            </a:endParaRPr>
          </a:p>
        </p:txBody>
      </p:sp>
      <p:sp>
        <p:nvSpPr>
          <p:cNvPr id="8" name="Rectangle 13"/>
          <p:cNvSpPr>
            <a:spLocks noChangeArrowheads="1"/>
          </p:cNvSpPr>
          <p:nvPr/>
        </p:nvSpPr>
        <p:spPr bwMode="auto">
          <a:xfrm>
            <a:off x="1654339" y="3170448"/>
            <a:ext cx="5775325" cy="330200"/>
          </a:xfrm>
          <a:prstGeom prst="rect">
            <a:avLst/>
          </a:prstGeom>
          <a:solidFill>
            <a:srgbClr val="0098F6"/>
          </a:solidFill>
          <a:ln>
            <a:noFill/>
          </a:ln>
          <a:effectLst>
            <a:outerShdw blurRad="57785" dist="33020" dir="3180000" algn="ctr">
              <a:srgbClr val="000000">
                <a:alpha val="30000"/>
              </a:srgbClr>
            </a:outerShdw>
          </a:effectLst>
        </p:spPr>
        <p:txBody>
          <a:bodyPr anchor="ctr"/>
          <a:lstStyle/>
          <a:p>
            <a:pPr algn="ctr" eaLnBrk="0" hangingPunct="0"/>
            <a:endParaRPr lang="fr-FR">
              <a:solidFill>
                <a:srgbClr val="FFFFFF"/>
              </a:solidFill>
              <a:latin typeface="宋体" panose="02010600030101010101" pitchFamily="2" charset="-122"/>
            </a:endParaRPr>
          </a:p>
        </p:txBody>
      </p:sp>
      <p:sp>
        <p:nvSpPr>
          <p:cNvPr id="9" name="Rectangle 14"/>
          <p:cNvSpPr>
            <a:spLocks noChangeArrowheads="1"/>
          </p:cNvSpPr>
          <p:nvPr/>
        </p:nvSpPr>
        <p:spPr bwMode="auto">
          <a:xfrm>
            <a:off x="1654339" y="3663270"/>
            <a:ext cx="5775325" cy="330200"/>
          </a:xfrm>
          <a:prstGeom prst="rect">
            <a:avLst/>
          </a:prstGeom>
          <a:solidFill>
            <a:srgbClr val="1956B9"/>
          </a:solidFill>
          <a:ln>
            <a:noFill/>
          </a:ln>
          <a:effectLst>
            <a:outerShdw blurRad="57785" dist="33020" dir="3180000" algn="ctr">
              <a:srgbClr val="000000">
                <a:alpha val="30000"/>
              </a:srgbClr>
            </a:outerShdw>
          </a:effectLst>
        </p:spPr>
        <p:txBody>
          <a:bodyPr anchor="ctr"/>
          <a:lstStyle/>
          <a:p>
            <a:pPr algn="ctr" eaLnBrk="0" hangingPunct="0"/>
            <a:endParaRPr lang="fr-FR">
              <a:solidFill>
                <a:srgbClr val="FFFFFF"/>
              </a:solidFill>
              <a:latin typeface="宋体" panose="02010600030101010101" pitchFamily="2" charset="-122"/>
            </a:endParaRPr>
          </a:p>
        </p:txBody>
      </p:sp>
      <p:sp>
        <p:nvSpPr>
          <p:cNvPr id="11" name="Line 16"/>
          <p:cNvSpPr>
            <a:spLocks noChangeShapeType="1"/>
          </p:cNvSpPr>
          <p:nvPr/>
        </p:nvSpPr>
        <p:spPr bwMode="auto">
          <a:xfrm>
            <a:off x="2402049" y="1049852"/>
            <a:ext cx="0" cy="3087642"/>
          </a:xfrm>
          <a:prstGeom prst="line">
            <a:avLst/>
          </a:prstGeom>
          <a:noFill/>
          <a:ln w="28575" algn="ctr">
            <a:solidFill>
              <a:srgbClr val="FFFFFF"/>
            </a:solidFill>
            <a:round/>
          </a:ln>
          <a:extLst>
            <a:ext uri="{909E8E84-426E-40DD-AFC4-6F175D3DCCD1}">
              <a14:hiddenFill xmlns:a14="http://schemas.microsoft.com/office/drawing/2010/main">
                <a:noFill/>
              </a14:hiddenFill>
            </a:ext>
          </a:extLst>
        </p:spPr>
        <p:txBody>
          <a:bodyPr/>
          <a:lstStyle/>
          <a:p>
            <a:endParaRPr lang="zh-CN" altLang="en-US"/>
          </a:p>
        </p:txBody>
      </p:sp>
      <p:sp>
        <p:nvSpPr>
          <p:cNvPr id="12" name="Rectangle 17"/>
          <p:cNvSpPr>
            <a:spLocks noChangeArrowheads="1"/>
          </p:cNvSpPr>
          <p:nvPr/>
        </p:nvSpPr>
        <p:spPr bwMode="auto">
          <a:xfrm>
            <a:off x="1686086" y="1072882"/>
            <a:ext cx="5661539" cy="30162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ts val="3800"/>
              </a:lnSpc>
            </a:pPr>
            <a:r>
              <a:rPr lang="en-US" altLang="zh-CN" sz="2000" b="1" dirty="0">
                <a:solidFill>
                  <a:schemeClr val="bg1"/>
                </a:solidFill>
                <a:latin typeface="微软雅黑" panose="020B0503020204020204" pitchFamily="34" charset="-122"/>
                <a:ea typeface="微软雅黑" panose="020B0503020204020204" pitchFamily="34" charset="-122"/>
              </a:rPr>
              <a:t>2.1                                       </a:t>
            </a:r>
            <a:r>
              <a:rPr lang="zh-CN" altLang="zh-CN" sz="2000" b="1" dirty="0">
                <a:solidFill>
                  <a:schemeClr val="bg1"/>
                </a:solidFill>
                <a:latin typeface="微软雅黑" panose="020B0503020204020204" pitchFamily="34" charset="-122"/>
                <a:ea typeface="微软雅黑" panose="020B0503020204020204" pitchFamily="34" charset="-122"/>
              </a:rPr>
              <a:t>物理层的基本概念</a:t>
            </a:r>
          </a:p>
          <a:p>
            <a:pPr>
              <a:lnSpc>
                <a:spcPts val="3800"/>
              </a:lnSpc>
            </a:pPr>
            <a:r>
              <a:rPr lang="en-US" altLang="zh-CN" sz="2000" b="1" dirty="0">
                <a:solidFill>
                  <a:schemeClr val="bg1"/>
                </a:solidFill>
                <a:latin typeface="微软雅黑" panose="020B0503020204020204" pitchFamily="34" charset="-122"/>
                <a:ea typeface="微软雅黑" panose="020B0503020204020204" pitchFamily="34" charset="-122"/>
              </a:rPr>
              <a:t>2.2                                    </a:t>
            </a:r>
            <a:r>
              <a:rPr lang="zh-CN" altLang="zh-CN" sz="2000" b="1" dirty="0">
                <a:solidFill>
                  <a:schemeClr val="bg1"/>
                </a:solidFill>
                <a:latin typeface="微软雅黑" panose="020B0503020204020204" pitchFamily="34" charset="-122"/>
                <a:ea typeface="微软雅黑" panose="020B0503020204020204" pitchFamily="34" charset="-122"/>
              </a:rPr>
              <a:t>数据通信的基础知识</a:t>
            </a:r>
          </a:p>
          <a:p>
            <a:pPr>
              <a:lnSpc>
                <a:spcPts val="3800"/>
              </a:lnSpc>
            </a:pPr>
            <a:r>
              <a:rPr lang="en-US" altLang="zh-CN" sz="2000" b="1" dirty="0">
                <a:solidFill>
                  <a:schemeClr val="bg1"/>
                </a:solidFill>
                <a:latin typeface="微软雅黑" panose="020B0503020204020204" pitchFamily="34" charset="-122"/>
                <a:ea typeface="微软雅黑" panose="020B0503020204020204" pitchFamily="34" charset="-122"/>
              </a:rPr>
              <a:t>2.3                                 </a:t>
            </a:r>
            <a:r>
              <a:rPr lang="zh-CN" altLang="zh-CN" sz="2000" b="1" dirty="0">
                <a:solidFill>
                  <a:schemeClr val="bg1"/>
                </a:solidFill>
                <a:latin typeface="微软雅黑" panose="020B0503020204020204" pitchFamily="34" charset="-122"/>
                <a:ea typeface="微软雅黑" panose="020B0503020204020204" pitchFamily="34" charset="-122"/>
              </a:rPr>
              <a:t>物理层下面的传输媒体</a:t>
            </a:r>
          </a:p>
          <a:p>
            <a:pPr>
              <a:lnSpc>
                <a:spcPts val="3800"/>
              </a:lnSpc>
            </a:pPr>
            <a:r>
              <a:rPr lang="en-US" altLang="zh-CN" sz="2000" b="1" dirty="0">
                <a:solidFill>
                  <a:schemeClr val="bg1"/>
                </a:solidFill>
                <a:latin typeface="微软雅黑" panose="020B0503020204020204" pitchFamily="34" charset="-122"/>
                <a:ea typeface="微软雅黑" panose="020B0503020204020204" pitchFamily="34" charset="-122"/>
              </a:rPr>
              <a:t>2.4                                              </a:t>
            </a:r>
            <a:r>
              <a:rPr lang="zh-CN" altLang="zh-CN" sz="2000" b="1" dirty="0">
                <a:solidFill>
                  <a:schemeClr val="bg1"/>
                </a:solidFill>
                <a:latin typeface="微软雅黑" panose="020B0503020204020204" pitchFamily="34" charset="-122"/>
                <a:ea typeface="微软雅黑" panose="020B0503020204020204" pitchFamily="34" charset="-122"/>
              </a:rPr>
              <a:t>信道复用技术</a:t>
            </a:r>
          </a:p>
          <a:p>
            <a:pPr>
              <a:lnSpc>
                <a:spcPts val="3800"/>
              </a:lnSpc>
            </a:pPr>
            <a:r>
              <a:rPr lang="en-US" altLang="zh-CN" sz="2000" b="1" dirty="0">
                <a:solidFill>
                  <a:schemeClr val="bg1"/>
                </a:solidFill>
                <a:latin typeface="微软雅黑" panose="020B0503020204020204" pitchFamily="34" charset="-122"/>
                <a:ea typeface="微软雅黑" panose="020B0503020204020204" pitchFamily="34" charset="-122"/>
              </a:rPr>
              <a:t>2.5                                              </a:t>
            </a:r>
            <a:r>
              <a:rPr lang="zh-CN" altLang="zh-CN" sz="2000" b="1" dirty="0">
                <a:solidFill>
                  <a:schemeClr val="bg1"/>
                </a:solidFill>
                <a:latin typeface="微软雅黑" panose="020B0503020204020204" pitchFamily="34" charset="-122"/>
                <a:ea typeface="微软雅黑" panose="020B0503020204020204" pitchFamily="34" charset="-122"/>
              </a:rPr>
              <a:t>数字传输系统</a:t>
            </a:r>
          </a:p>
          <a:p>
            <a:pPr>
              <a:lnSpc>
                <a:spcPts val="3800"/>
              </a:lnSpc>
            </a:pPr>
            <a:r>
              <a:rPr lang="en-US" altLang="zh-CN" sz="2000" b="1" dirty="0">
                <a:solidFill>
                  <a:schemeClr val="bg1"/>
                </a:solidFill>
                <a:latin typeface="微软雅黑" panose="020B0503020204020204" pitchFamily="34" charset="-122"/>
                <a:ea typeface="微软雅黑" panose="020B0503020204020204" pitchFamily="34" charset="-122"/>
              </a:rPr>
              <a:t>2.6                                              </a:t>
            </a:r>
            <a:r>
              <a:rPr lang="zh-CN" altLang="zh-CN" sz="2000" b="1" dirty="0">
                <a:solidFill>
                  <a:schemeClr val="bg1"/>
                </a:solidFill>
                <a:latin typeface="微软雅黑" panose="020B0503020204020204" pitchFamily="34" charset="-122"/>
                <a:ea typeface="微软雅黑" panose="020B0503020204020204" pitchFamily="34" charset="-122"/>
              </a:rPr>
              <a:t>宽带接入技术</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COMMONDATA" val="eyJoZGlkIjoiMmZiNTJlMDQzNjU2MjYzNjE2OWViZmY5MWZiMDU2MWMifQ=="/>
  <p:tag name="KSO_WPP_MARK_KEY" val="808ff33e-d4ea-42f3-9e56-4933b681d5b1"/>
</p:tagLst>
</file>

<file path=ppt/theme/theme1.xml><?xml version="1.0" encoding="utf-8"?>
<a:theme xmlns:a="http://schemas.openxmlformats.org/drawingml/2006/main" name="1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4287</TotalTime>
  <Words>8241</Words>
  <Application>Microsoft Office PowerPoint</Application>
  <PresentationFormat>全屏显示(16:9)</PresentationFormat>
  <Paragraphs>1463</Paragraphs>
  <Slides>96</Slides>
  <Notes>11</Notes>
  <HiddenSlides>0</HiddenSlides>
  <MMClips>0</MMClips>
  <ScaleCrop>false</ScaleCrop>
  <HeadingPairs>
    <vt:vector size="8" baseType="variant">
      <vt:variant>
        <vt:lpstr>已用的字体</vt:lpstr>
      </vt:variant>
      <vt:variant>
        <vt:i4>7</vt:i4>
      </vt:variant>
      <vt:variant>
        <vt:lpstr>主题</vt:lpstr>
      </vt:variant>
      <vt:variant>
        <vt:i4>3</vt:i4>
      </vt:variant>
      <vt:variant>
        <vt:lpstr>嵌入 OLE 服务器</vt:lpstr>
      </vt:variant>
      <vt:variant>
        <vt:i4>2</vt:i4>
      </vt:variant>
      <vt:variant>
        <vt:lpstr>幻灯片标题</vt:lpstr>
      </vt:variant>
      <vt:variant>
        <vt:i4>96</vt:i4>
      </vt:variant>
    </vt:vector>
  </HeadingPairs>
  <TitlesOfParts>
    <vt:vector size="108" baseType="lpstr">
      <vt:lpstr>宋体</vt:lpstr>
      <vt:lpstr>Arial</vt:lpstr>
      <vt:lpstr>Calibri</vt:lpstr>
      <vt:lpstr>微软雅黑</vt:lpstr>
      <vt:lpstr>Wingdings</vt:lpstr>
      <vt:lpstr>Arial Rounded MT Bold</vt:lpstr>
      <vt:lpstr>Times New Roman</vt:lpstr>
      <vt:lpstr>1_Office 主题​​</vt:lpstr>
      <vt:lpstr>Office 主题​​</vt:lpstr>
      <vt:lpstr>2_Office 主题​​</vt:lpstr>
      <vt:lpstr>绘图</vt:lpstr>
      <vt:lpstr>公式</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chunhong duo</cp:lastModifiedBy>
  <cp:revision>565</cp:revision>
  <dcterms:created xsi:type="dcterms:W3CDTF">2018-07-18T08:51:00Z</dcterms:created>
  <dcterms:modified xsi:type="dcterms:W3CDTF">2024-03-07T01:11:00Z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F97067A4C94A4FDBBB14AE0882856386</vt:lpwstr>
  </property>
  <property fmtid="{D5CDD505-2E9C-101B-9397-08002B2CF9AE}" pid="3" name="KSOProductBuildVer">
    <vt:lpwstr>2052-11.1.0.12980</vt:lpwstr>
  </property>
</Properties>
</file>